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2.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8415" r:id="rId2"/>
    <p:sldMasterId id="2147492906" r:id="rId3"/>
    <p:sldMasterId id="2147492917" r:id="rId4"/>
  </p:sldMasterIdLst>
  <p:notesMasterIdLst>
    <p:notesMasterId r:id="rId78"/>
  </p:notesMasterIdLst>
  <p:handoutMasterIdLst>
    <p:handoutMasterId r:id="rId79"/>
  </p:handoutMasterIdLst>
  <p:sldIdLst>
    <p:sldId id="257" r:id="rId5"/>
    <p:sldId id="751" r:id="rId6"/>
    <p:sldId id="778" r:id="rId7"/>
    <p:sldId id="545" r:id="rId8"/>
    <p:sldId id="782" r:id="rId9"/>
    <p:sldId id="783" r:id="rId10"/>
    <p:sldId id="546" r:id="rId11"/>
    <p:sldId id="777" r:id="rId12"/>
    <p:sldId id="713" r:id="rId13"/>
    <p:sldId id="785" r:id="rId14"/>
    <p:sldId id="786" r:id="rId15"/>
    <p:sldId id="787" r:id="rId16"/>
    <p:sldId id="663" r:id="rId17"/>
    <p:sldId id="712" r:id="rId18"/>
    <p:sldId id="797" r:id="rId19"/>
    <p:sldId id="798" r:id="rId20"/>
    <p:sldId id="821" r:id="rId21"/>
    <p:sldId id="822" r:id="rId22"/>
    <p:sldId id="755" r:id="rId23"/>
    <p:sldId id="813" r:id="rId24"/>
    <p:sldId id="757" r:id="rId25"/>
    <p:sldId id="759" r:id="rId26"/>
    <p:sldId id="758" r:id="rId27"/>
    <p:sldId id="781" r:id="rId28"/>
    <p:sldId id="788" r:id="rId29"/>
    <p:sldId id="823" r:id="rId30"/>
    <p:sldId id="789" r:id="rId31"/>
    <p:sldId id="814" r:id="rId32"/>
    <p:sldId id="815" r:id="rId33"/>
    <p:sldId id="816" r:id="rId34"/>
    <p:sldId id="817" r:id="rId35"/>
    <p:sldId id="818" r:id="rId36"/>
    <p:sldId id="819" r:id="rId37"/>
    <p:sldId id="820" r:id="rId38"/>
    <p:sldId id="799" r:id="rId39"/>
    <p:sldId id="704" r:id="rId40"/>
    <p:sldId id="802" r:id="rId41"/>
    <p:sldId id="809" r:id="rId42"/>
    <p:sldId id="811" r:id="rId43"/>
    <p:sldId id="764" r:id="rId44"/>
    <p:sldId id="804" r:id="rId45"/>
    <p:sldId id="803" r:id="rId46"/>
    <p:sldId id="767" r:id="rId47"/>
    <p:sldId id="793" r:id="rId48"/>
    <p:sldId id="483" r:id="rId49"/>
    <p:sldId id="805" r:id="rId50"/>
    <p:sldId id="766" r:id="rId51"/>
    <p:sldId id="730" r:id="rId52"/>
    <p:sldId id="729" r:id="rId53"/>
    <p:sldId id="794" r:id="rId54"/>
    <p:sldId id="427" r:id="rId55"/>
    <p:sldId id="737" r:id="rId56"/>
    <p:sldId id="806" r:id="rId57"/>
    <p:sldId id="738" r:id="rId58"/>
    <p:sldId id="733" r:id="rId59"/>
    <p:sldId id="780" r:id="rId60"/>
    <p:sldId id="754" r:id="rId61"/>
    <p:sldId id="812" r:id="rId62"/>
    <p:sldId id="725" r:id="rId63"/>
    <p:sldId id="739" r:id="rId64"/>
    <p:sldId id="795" r:id="rId65"/>
    <p:sldId id="779" r:id="rId66"/>
    <p:sldId id="771" r:id="rId67"/>
    <p:sldId id="772" r:id="rId68"/>
    <p:sldId id="773" r:id="rId69"/>
    <p:sldId id="774" r:id="rId70"/>
    <p:sldId id="775" r:id="rId71"/>
    <p:sldId id="776" r:id="rId72"/>
    <p:sldId id="732" r:id="rId73"/>
    <p:sldId id="740" r:id="rId74"/>
    <p:sldId id="796" r:id="rId75"/>
    <p:sldId id="741" r:id="rId76"/>
    <p:sldId id="696" r:id="rId77"/>
  </p:sldIdLst>
  <p:sldSz cx="9144000" cy="6858000" type="screen4x3"/>
  <p:notesSz cx="7099300" cy="10234613"/>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07">
          <p15:clr>
            <a:srgbClr val="A4A3A4"/>
          </p15:clr>
        </p15:guide>
        <p15:guide id="2" orient="horz" pos="224">
          <p15:clr>
            <a:srgbClr val="A4A3A4"/>
          </p15:clr>
        </p15:guide>
        <p15:guide id="3" orient="horz" pos="3976">
          <p15:clr>
            <a:srgbClr val="A4A3A4"/>
          </p15:clr>
        </p15:guide>
        <p15:guide id="4" orient="horz" pos="683">
          <p15:clr>
            <a:srgbClr val="A4A3A4"/>
          </p15:clr>
        </p15:guide>
        <p15:guide id="5" orient="horz" pos="735">
          <p15:clr>
            <a:srgbClr val="A4A3A4"/>
          </p15:clr>
        </p15:guide>
        <p15:guide id="6" pos="226">
          <p15:clr>
            <a:srgbClr val="A4A3A4"/>
          </p15:clr>
        </p15:guide>
        <p15:guide id="7" pos="5545">
          <p15:clr>
            <a:srgbClr val="A4A3A4"/>
          </p15:clr>
        </p15:guide>
        <p15:guide id="8" pos="495">
          <p15:clr>
            <a:srgbClr val="A4A3A4"/>
          </p15:clr>
        </p15:guide>
        <p15:guide id="9" pos="1857">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D0FF"/>
    <a:srgbClr val="72C7E7"/>
    <a:srgbClr val="00A1DE"/>
    <a:srgbClr val="1462FF"/>
    <a:srgbClr val="0079A6"/>
    <a:srgbClr val="99CC00"/>
    <a:srgbClr val="668C40"/>
    <a:srgbClr val="FF8CB2"/>
    <a:srgbClr val="6666FF"/>
    <a:srgbClr val="A04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3" autoAdjust="0"/>
    <p:restoredTop sz="92503" autoAdjust="0"/>
  </p:normalViewPr>
  <p:slideViewPr>
    <p:cSldViewPr snapToGrid="0">
      <p:cViewPr varScale="1">
        <p:scale>
          <a:sx n="79" d="100"/>
          <a:sy n="79" d="100"/>
        </p:scale>
        <p:origin x="1243" y="72"/>
      </p:cViewPr>
      <p:guideLst>
        <p:guide orient="horz" pos="807"/>
        <p:guide orient="horz" pos="224"/>
        <p:guide orient="horz" pos="3976"/>
        <p:guide orient="horz" pos="683"/>
        <p:guide orient="horz" pos="735"/>
        <p:guide pos="226"/>
        <p:guide pos="5545"/>
        <p:guide pos="495"/>
        <p:guide pos="1857"/>
      </p:guideLst>
    </p:cSldViewPr>
  </p:slideViewPr>
  <p:outlineViewPr>
    <p:cViewPr>
      <p:scale>
        <a:sx n="33" d="100"/>
        <a:sy n="33" d="100"/>
      </p:scale>
      <p:origin x="0" y="2034"/>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1" d="100"/>
          <a:sy n="51" d="100"/>
        </p:scale>
        <p:origin x="-2664" y="-108"/>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137" cy="512222"/>
          </a:xfrm>
          <a:prstGeom prst="rect">
            <a:avLst/>
          </a:prstGeom>
        </p:spPr>
        <p:txBody>
          <a:bodyPr vert="horz" wrap="square" lIns="94759" tIns="47380" rIns="94759" bIns="47380" numCol="1" anchor="t" anchorCtr="0" compatLnSpc="1">
            <a:prstTxWarp prst="textNoShape">
              <a:avLst/>
            </a:prstTxWarp>
          </a:bodyPr>
          <a:lstStyle>
            <a:lvl1pPr>
              <a:defRPr sz="1200" smtClean="0"/>
            </a:lvl1pPr>
          </a:lstStyle>
          <a:p>
            <a:pPr>
              <a:defRPr/>
            </a:pPr>
            <a:endParaRPr lang="en-US"/>
          </a:p>
        </p:txBody>
      </p:sp>
      <p:sp>
        <p:nvSpPr>
          <p:cNvPr id="3" name="Date Placeholder 2"/>
          <p:cNvSpPr>
            <a:spLocks noGrp="1"/>
          </p:cNvSpPr>
          <p:nvPr>
            <p:ph type="dt" sz="quarter" idx="1"/>
          </p:nvPr>
        </p:nvSpPr>
        <p:spPr>
          <a:xfrm>
            <a:off x="4020506" y="0"/>
            <a:ext cx="3077137" cy="512222"/>
          </a:xfrm>
          <a:prstGeom prst="rect">
            <a:avLst/>
          </a:prstGeom>
        </p:spPr>
        <p:txBody>
          <a:bodyPr vert="horz" wrap="square" lIns="94759" tIns="47380" rIns="94759" bIns="47380" numCol="1" anchor="t" anchorCtr="0" compatLnSpc="1">
            <a:prstTxWarp prst="textNoShape">
              <a:avLst/>
            </a:prstTxWarp>
          </a:bodyPr>
          <a:lstStyle>
            <a:lvl1pPr algn="r">
              <a:defRPr sz="1200" smtClean="0"/>
            </a:lvl1pPr>
          </a:lstStyle>
          <a:p>
            <a:pPr>
              <a:defRPr/>
            </a:pPr>
            <a:fld id="{AD90199D-E285-4052-B2E6-187F78BC72F7}" type="datetimeFigureOut">
              <a:rPr lang="en-GB"/>
              <a:pPr>
                <a:defRPr/>
              </a:pPr>
              <a:t>26/08/2015</a:t>
            </a:fld>
            <a:endParaRPr lang="en-GB"/>
          </a:p>
        </p:txBody>
      </p:sp>
      <p:sp>
        <p:nvSpPr>
          <p:cNvPr id="4" name="Footer Placeholder 3"/>
          <p:cNvSpPr>
            <a:spLocks noGrp="1"/>
          </p:cNvSpPr>
          <p:nvPr>
            <p:ph type="ftr" sz="quarter" idx="2"/>
          </p:nvPr>
        </p:nvSpPr>
        <p:spPr>
          <a:xfrm>
            <a:off x="0" y="9720755"/>
            <a:ext cx="3077137" cy="512222"/>
          </a:xfrm>
          <a:prstGeom prst="rect">
            <a:avLst/>
          </a:prstGeom>
        </p:spPr>
        <p:txBody>
          <a:bodyPr vert="horz" wrap="square" lIns="94759" tIns="47380" rIns="94759" bIns="47380" numCol="1" anchor="b" anchorCtr="0" compatLnSpc="1">
            <a:prstTxWarp prst="textNoShape">
              <a:avLst/>
            </a:prstTxWarp>
          </a:bodyPr>
          <a:lstStyle>
            <a:lvl1pPr>
              <a:defRPr sz="1200" smtClean="0"/>
            </a:lvl1pPr>
          </a:lstStyle>
          <a:p>
            <a:pPr>
              <a:defRPr/>
            </a:pPr>
            <a:endParaRPr lang="en-US"/>
          </a:p>
        </p:txBody>
      </p:sp>
      <p:sp>
        <p:nvSpPr>
          <p:cNvPr id="5" name="Slide Number Placeholder 4"/>
          <p:cNvSpPr>
            <a:spLocks noGrp="1"/>
          </p:cNvSpPr>
          <p:nvPr>
            <p:ph type="sldNum" sz="quarter" idx="3"/>
          </p:nvPr>
        </p:nvSpPr>
        <p:spPr>
          <a:xfrm>
            <a:off x="4020506" y="9720755"/>
            <a:ext cx="3077137" cy="512222"/>
          </a:xfrm>
          <a:prstGeom prst="rect">
            <a:avLst/>
          </a:prstGeom>
        </p:spPr>
        <p:txBody>
          <a:bodyPr vert="horz" wrap="square" lIns="94759" tIns="47380" rIns="94759" bIns="47380" numCol="1" anchor="b" anchorCtr="0" compatLnSpc="1">
            <a:prstTxWarp prst="textNoShape">
              <a:avLst/>
            </a:prstTxWarp>
          </a:bodyPr>
          <a:lstStyle>
            <a:lvl1pPr algn="r">
              <a:defRPr sz="1200" smtClean="0"/>
            </a:lvl1pPr>
          </a:lstStyle>
          <a:p>
            <a:pPr>
              <a:defRPr/>
            </a:pPr>
            <a:fld id="{DF320293-E6EC-4014-9A22-D0A81345ED0C}" type="slidenum">
              <a:rPr lang="en-GB"/>
              <a:pPr>
                <a:defRPr/>
              </a:pPr>
              <a:t>‹#›</a:t>
            </a:fld>
            <a:endParaRPr lang="en-GB"/>
          </a:p>
        </p:txBody>
      </p:sp>
    </p:spTree>
    <p:extLst>
      <p:ext uri="{BB962C8B-B14F-4D97-AF65-F5344CB8AC3E}">
        <p14:creationId xmlns:p14="http://schemas.microsoft.com/office/powerpoint/2010/main" val="729463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7137" cy="512222"/>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defRPr sz="1200" smtClean="0"/>
            </a:lvl1pPr>
          </a:lstStyle>
          <a:p>
            <a:pPr>
              <a:defRPr/>
            </a:pPr>
            <a:endParaRPr lang="en-US"/>
          </a:p>
        </p:txBody>
      </p:sp>
      <p:sp>
        <p:nvSpPr>
          <p:cNvPr id="5123" name="Rectangle 3"/>
          <p:cNvSpPr>
            <a:spLocks noGrp="1" noChangeArrowheads="1"/>
          </p:cNvSpPr>
          <p:nvPr>
            <p:ph type="dt" idx="1"/>
          </p:nvPr>
        </p:nvSpPr>
        <p:spPr bwMode="auto">
          <a:xfrm>
            <a:off x="4020506" y="0"/>
            <a:ext cx="3077137" cy="512222"/>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lvl1pPr algn="r">
              <a:defRPr sz="1200" smtClean="0"/>
            </a:lvl1pPr>
          </a:lstStyle>
          <a:p>
            <a:pPr>
              <a:defRPr/>
            </a:pPr>
            <a:endParaRPr lang="en-US"/>
          </a:p>
        </p:txBody>
      </p:sp>
      <p:sp>
        <p:nvSpPr>
          <p:cNvPr id="204804"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09599" y="4862015"/>
            <a:ext cx="5680103" cy="4605085"/>
          </a:xfrm>
          <a:prstGeom prst="rect">
            <a:avLst/>
          </a:prstGeom>
          <a:noFill/>
          <a:ln w="9525">
            <a:noFill/>
            <a:miter lim="800000"/>
            <a:headEnd/>
            <a:tailEnd/>
          </a:ln>
          <a:effectLst/>
        </p:spPr>
        <p:txBody>
          <a:bodyPr vert="horz" wrap="square" lIns="94759" tIns="47380" rIns="94759" bIns="4738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126" name="Rectangle 6"/>
          <p:cNvSpPr>
            <a:spLocks noGrp="1" noChangeArrowheads="1"/>
          </p:cNvSpPr>
          <p:nvPr>
            <p:ph type="ftr" sz="quarter" idx="4"/>
          </p:nvPr>
        </p:nvSpPr>
        <p:spPr bwMode="auto">
          <a:xfrm>
            <a:off x="0" y="9720755"/>
            <a:ext cx="3077137" cy="512222"/>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defRPr sz="1200" smtClean="0"/>
            </a:lvl1pPr>
          </a:lstStyle>
          <a:p>
            <a:pPr>
              <a:defRPr/>
            </a:pPr>
            <a:endParaRPr lang="en-US"/>
          </a:p>
        </p:txBody>
      </p:sp>
      <p:sp>
        <p:nvSpPr>
          <p:cNvPr id="5127" name="Rectangle 7"/>
          <p:cNvSpPr>
            <a:spLocks noGrp="1" noChangeArrowheads="1"/>
          </p:cNvSpPr>
          <p:nvPr>
            <p:ph type="sldNum" sz="quarter" idx="5"/>
          </p:nvPr>
        </p:nvSpPr>
        <p:spPr bwMode="auto">
          <a:xfrm>
            <a:off x="4020506" y="9720755"/>
            <a:ext cx="3077137" cy="512222"/>
          </a:xfrm>
          <a:prstGeom prst="rect">
            <a:avLst/>
          </a:prstGeom>
          <a:noFill/>
          <a:ln w="9525">
            <a:noFill/>
            <a:miter lim="800000"/>
            <a:headEnd/>
            <a:tailEnd/>
          </a:ln>
          <a:effectLst/>
        </p:spPr>
        <p:txBody>
          <a:bodyPr vert="horz" wrap="square" lIns="94759" tIns="47380" rIns="94759" bIns="47380" numCol="1" anchor="b" anchorCtr="0" compatLnSpc="1">
            <a:prstTxWarp prst="textNoShape">
              <a:avLst/>
            </a:prstTxWarp>
          </a:bodyPr>
          <a:lstStyle>
            <a:lvl1pPr algn="r">
              <a:defRPr sz="1200" smtClean="0"/>
            </a:lvl1pPr>
          </a:lstStyle>
          <a:p>
            <a:pPr>
              <a:defRPr/>
            </a:pPr>
            <a:fld id="{64461008-9023-408D-83B4-927EDA15853F}" type="slidenum">
              <a:rPr lang="en-GB"/>
              <a:pPr>
                <a:defRPr/>
              </a:pPr>
              <a:t>‹#›</a:t>
            </a:fld>
            <a:endParaRPr lang="en-GB"/>
          </a:p>
        </p:txBody>
      </p:sp>
    </p:spTree>
    <p:extLst>
      <p:ext uri="{BB962C8B-B14F-4D97-AF65-F5344CB8AC3E}">
        <p14:creationId xmlns:p14="http://schemas.microsoft.com/office/powerpoint/2010/main" val="25168240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D16418FE-0389-4D2F-BCC8-40FDF0750167}" type="slidenum">
              <a:rPr lang="en-GB"/>
              <a:pPr/>
              <a:t>1</a:t>
            </a:fld>
            <a:endParaRPr lang="en-GB"/>
          </a:p>
        </p:txBody>
      </p:sp>
      <p:sp>
        <p:nvSpPr>
          <p:cNvPr id="205827" name="Rectangle 2"/>
          <p:cNvSpPr>
            <a:spLocks noGrp="1" noRot="1" noChangeAspect="1" noChangeArrowheads="1" noTextEdit="1"/>
          </p:cNvSpPr>
          <p:nvPr>
            <p:ph type="sldImg"/>
          </p:nvPr>
        </p:nvSpPr>
        <p:spPr>
          <a:xfrm>
            <a:off x="630238" y="228600"/>
            <a:ext cx="5830887" cy="4373563"/>
          </a:xfrm>
          <a:ln/>
        </p:spPr>
      </p:sp>
      <p:sp>
        <p:nvSpPr>
          <p:cNvPr id="205828" name="Rectangle 3"/>
          <p:cNvSpPr>
            <a:spLocks noGrp="1" noChangeArrowheads="1"/>
          </p:cNvSpPr>
          <p:nvPr>
            <p:ph type="body" idx="1"/>
          </p:nvPr>
        </p:nvSpPr>
        <p:spPr>
          <a:xfrm>
            <a:off x="187348" y="4647634"/>
            <a:ext cx="6716315" cy="5393873"/>
          </a:xfrm>
          <a:noFill/>
          <a:ln/>
        </p:spPr>
        <p:txBody>
          <a:bodyPr/>
          <a:lstStyle/>
          <a:p>
            <a:pPr eaLnBrk="1" hangingPunct="1"/>
            <a:endParaRPr lang="en-US" smtClean="0"/>
          </a:p>
        </p:txBody>
      </p:sp>
    </p:spTree>
    <p:extLst>
      <p:ext uri="{BB962C8B-B14F-4D97-AF65-F5344CB8AC3E}">
        <p14:creationId xmlns:p14="http://schemas.microsoft.com/office/powerpoint/2010/main" val="90966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959487B4-638A-4555-8670-87256EC7BA30}" type="slidenum">
              <a:rPr lang="en-GB">
                <a:solidFill>
                  <a:srgbClr val="000000"/>
                </a:solidFill>
              </a:rPr>
              <a:pPr/>
              <a:t>16</a:t>
            </a:fld>
            <a:endParaRPr lang="en-GB">
              <a:solidFill>
                <a:srgbClr val="000000"/>
              </a:solidFill>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r>
              <a:rPr lang="en-GB" sz="500"/>
              <a:t>Comment on central box:</a:t>
            </a:r>
          </a:p>
          <a:p>
            <a:pPr eaLnBrk="1" hangingPunct="1"/>
            <a:r>
              <a:rPr lang="en-GB" sz="500"/>
              <a:t> - 99% of organisations have a Strategy.  </a:t>
            </a:r>
          </a:p>
          <a:p>
            <a:pPr eaLnBrk="1" hangingPunct="1"/>
            <a:r>
              <a:rPr lang="en-GB" sz="500"/>
              <a:t> - Only 5% have an effective Operational Capability to deliver it</a:t>
            </a:r>
          </a:p>
        </p:txBody>
      </p:sp>
    </p:spTree>
    <p:extLst>
      <p:ext uri="{BB962C8B-B14F-4D97-AF65-F5344CB8AC3E}">
        <p14:creationId xmlns:p14="http://schemas.microsoft.com/office/powerpoint/2010/main" val="2039073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BC2C1063-8245-490F-A64B-514FCEC1C735}" type="slidenum">
              <a:rPr lang="en-GB">
                <a:solidFill>
                  <a:srgbClr val="000000"/>
                </a:solidFill>
              </a:rPr>
              <a:pPr/>
              <a:t>19</a:t>
            </a:fld>
            <a:endParaRPr lang="en-GB">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0785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294C4055-D5F3-483D-B5C4-BBDD84141E4A}" type="slidenum">
              <a:rPr lang="en-GB"/>
              <a:pPr/>
              <a:t>21</a:t>
            </a:fld>
            <a:endParaRPr lang="en-GB"/>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90700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6E0E67FF-E415-462E-BC51-40AC1C9ACAFC}" type="slidenum">
              <a:rPr lang="en-GB"/>
              <a:pPr/>
              <a:t>22</a:t>
            </a:fld>
            <a:endParaRPr lang="en-GB"/>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058573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C422A5C8-AF96-4D2F-8ECF-D25D402B85D5}" type="slidenum">
              <a:rPr lang="en-GB"/>
              <a:pPr/>
              <a:t>23</a:t>
            </a:fld>
            <a:endParaRPr lang="en-GB"/>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36798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1A71A766-FD4D-4079-B7DB-8F25143C1D16}" type="slidenum">
              <a:rPr lang="en-GB">
                <a:solidFill>
                  <a:srgbClr val="000000"/>
                </a:solidFill>
              </a:rPr>
              <a:pPr/>
              <a:t>24</a:t>
            </a:fld>
            <a:endParaRPr lang="en-GB">
              <a:solidFill>
                <a:srgbClr val="000000"/>
              </a:solidFill>
            </a:endParaRPr>
          </a:p>
        </p:txBody>
      </p:sp>
      <p:sp>
        <p:nvSpPr>
          <p:cNvPr id="220163" name="Rectangle 2"/>
          <p:cNvSpPr>
            <a:spLocks noGrp="1" noRot="1" noChangeAspect="1" noChangeArrowheads="1" noTextEdit="1"/>
          </p:cNvSpPr>
          <p:nvPr>
            <p:ph type="sldImg"/>
          </p:nvPr>
        </p:nvSpPr>
        <p:spPr>
          <a:xfrm>
            <a:off x="990600" y="765175"/>
            <a:ext cx="5121275" cy="3841750"/>
          </a:xfrm>
          <a:ln/>
        </p:spPr>
      </p:sp>
      <p:sp>
        <p:nvSpPr>
          <p:cNvPr id="220164" name="Rectangle 3"/>
          <p:cNvSpPr>
            <a:spLocks noGrp="1" noChangeArrowheads="1"/>
          </p:cNvSpPr>
          <p:nvPr>
            <p:ph type="body" idx="1"/>
          </p:nvPr>
        </p:nvSpPr>
        <p:spPr>
          <a:xfrm>
            <a:off x="950000" y="4862014"/>
            <a:ext cx="5199301" cy="4606721"/>
          </a:xfrm>
          <a:noFill/>
          <a:ln/>
        </p:spPr>
        <p:txBody>
          <a:bodyPr/>
          <a:lstStyle/>
          <a:p>
            <a:pPr eaLnBrk="1" hangingPunct="1">
              <a:lnSpc>
                <a:spcPct val="90000"/>
              </a:lnSpc>
            </a:pPr>
            <a:r>
              <a:rPr lang="de-DE" sz="2900"/>
              <a:t>Lean is all about flowing more value to the customers for less resource. After Lean Project view shows greater proportion of process is VA to customer activities. </a:t>
            </a:r>
          </a:p>
          <a:p>
            <a:pPr eaLnBrk="1" hangingPunct="1">
              <a:lnSpc>
                <a:spcPct val="90000"/>
              </a:lnSpc>
            </a:pPr>
            <a:r>
              <a:rPr lang="de-DE" sz="2900"/>
              <a:t>Explain process takes for instance 30 days</a:t>
            </a:r>
          </a:p>
          <a:p>
            <a:pPr eaLnBrk="1" hangingPunct="1">
              <a:lnSpc>
                <a:spcPct val="90000"/>
              </a:lnSpc>
            </a:pPr>
            <a:r>
              <a:rPr lang="de-DE" sz="2900"/>
              <a:t>When you look at what the application is doing you will find: </a:t>
            </a:r>
          </a:p>
          <a:p>
            <a:pPr eaLnBrk="1" hangingPunct="1">
              <a:lnSpc>
                <a:spcPct val="90000"/>
              </a:lnSpc>
            </a:pPr>
            <a:r>
              <a:rPr lang="de-DE" sz="2900"/>
              <a:t>Waste examples: Waiting time, transport, rework</a:t>
            </a:r>
          </a:p>
          <a:p>
            <a:pPr eaLnBrk="1" hangingPunct="1">
              <a:lnSpc>
                <a:spcPct val="90000"/>
              </a:lnSpc>
            </a:pPr>
            <a:endParaRPr lang="de-DE" sz="2900"/>
          </a:p>
        </p:txBody>
      </p:sp>
    </p:spTree>
    <p:extLst>
      <p:ext uri="{BB962C8B-B14F-4D97-AF65-F5344CB8AC3E}">
        <p14:creationId xmlns:p14="http://schemas.microsoft.com/office/powerpoint/2010/main" val="338159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8100" cy="3838575"/>
          </a:xfrm>
        </p:spPr>
      </p:sp>
      <p:sp>
        <p:nvSpPr>
          <p:cNvPr id="3" name="Notes Placeholder 2"/>
          <p:cNvSpPr>
            <a:spLocks noGrp="1"/>
          </p:cNvSpPr>
          <p:nvPr>
            <p:ph type="body" idx="1"/>
          </p:nvPr>
        </p:nvSpPr>
        <p:spPr/>
        <p:txBody>
          <a:bodyPr>
            <a:normAutofit/>
          </a:bodyPr>
          <a:lstStyle/>
          <a:p>
            <a:pPr defTabSz="945982">
              <a:buFontTx/>
              <a:buChar char="•"/>
              <a:defRPr/>
            </a:pPr>
            <a:r>
              <a:rPr lang="en-GB" dirty="0" smtClean="0"/>
              <a:t>Result</a:t>
            </a:r>
            <a:r>
              <a:rPr lang="en-GB" baseline="0" dirty="0" smtClean="0"/>
              <a:t> is making life easier for people</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223AEB8-7204-46DD-BDE3-FF52B4C82F1F}" type="slidenum">
              <a:rPr lang="en-GB" altLang="en-GB" smtClean="0"/>
              <a:pPr>
                <a:defRPr/>
              </a:pPr>
              <a:t>25</a:t>
            </a:fld>
            <a:endParaRPr lang="en-GB" altLang="en-GB" dirty="0"/>
          </a:p>
        </p:txBody>
      </p:sp>
    </p:spTree>
    <p:extLst>
      <p:ext uri="{BB962C8B-B14F-4D97-AF65-F5344CB8AC3E}">
        <p14:creationId xmlns:p14="http://schemas.microsoft.com/office/powerpoint/2010/main" val="1799506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8100" cy="3838575"/>
          </a:xfrm>
        </p:spPr>
      </p:sp>
      <p:sp>
        <p:nvSpPr>
          <p:cNvPr id="3" name="Notes Placeholder 2"/>
          <p:cNvSpPr>
            <a:spLocks noGrp="1"/>
          </p:cNvSpPr>
          <p:nvPr>
            <p:ph type="body" idx="1"/>
          </p:nvPr>
        </p:nvSpPr>
        <p:spPr/>
        <p:txBody>
          <a:bodyPr>
            <a:normAutofit/>
          </a:bodyPr>
          <a:lstStyle/>
          <a:p>
            <a:pPr defTabSz="945982">
              <a:buFontTx/>
              <a:buChar char="•"/>
              <a:defRPr/>
            </a:pPr>
            <a:r>
              <a:rPr lang="en-GB" dirty="0" smtClean="0"/>
              <a:t>Result</a:t>
            </a:r>
            <a:r>
              <a:rPr lang="en-GB" baseline="0" dirty="0" smtClean="0"/>
              <a:t> is making life easier for people</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D223AEB8-7204-46DD-BDE3-FF52B4C82F1F}" type="slidenum">
              <a:rPr lang="en-GB" altLang="en-GB" smtClean="0"/>
              <a:pPr>
                <a:defRPr/>
              </a:pPr>
              <a:t>26</a:t>
            </a:fld>
            <a:endParaRPr lang="en-GB" altLang="en-GB" dirty="0"/>
          </a:p>
        </p:txBody>
      </p:sp>
    </p:spTree>
    <p:extLst>
      <p:ext uri="{BB962C8B-B14F-4D97-AF65-F5344CB8AC3E}">
        <p14:creationId xmlns:p14="http://schemas.microsoft.com/office/powerpoint/2010/main" val="89135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28</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endParaRPr lang="en-US" sz="1000" dirty="0"/>
          </a:p>
        </p:txBody>
      </p:sp>
    </p:spTree>
    <p:extLst>
      <p:ext uri="{BB962C8B-B14F-4D97-AF65-F5344CB8AC3E}">
        <p14:creationId xmlns:p14="http://schemas.microsoft.com/office/powerpoint/2010/main" val="68873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29</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r>
              <a:rPr lang="en-US" sz="1000" b="1" dirty="0"/>
              <a:t>Waste for service environment:</a:t>
            </a:r>
          </a:p>
          <a:p>
            <a:pPr marL="190835" indent="-190835" eaLnBrk="1" hangingPunct="1">
              <a:spcBef>
                <a:spcPct val="0"/>
              </a:spcBef>
            </a:pPr>
            <a:r>
              <a:rPr lang="en-US" sz="1000" b="1" dirty="0"/>
              <a:t>Transport</a:t>
            </a:r>
            <a:r>
              <a:rPr lang="en-US" sz="1000" dirty="0"/>
              <a:t> – Any unnecessary movement of material, products, documents or information can be described as waste. This reflects on activities moving from one individual to another, within departments or between departments, which adds time to the overall process. In</a:t>
            </a:r>
          </a:p>
          <a:p>
            <a:pPr marL="190835" indent="-190835" eaLnBrk="1" hangingPunct="1">
              <a:spcBef>
                <a:spcPct val="0"/>
              </a:spcBef>
            </a:pPr>
            <a:r>
              <a:rPr lang="en-US" sz="1000" dirty="0"/>
              <a:t>the service environment, this manifests itself as tasks to be collected and delivered, physically or virtually.</a:t>
            </a:r>
          </a:p>
          <a:p>
            <a:pPr marL="190835" indent="-190835" eaLnBrk="1" hangingPunct="1">
              <a:spcBef>
                <a:spcPct val="0"/>
              </a:spcBef>
            </a:pPr>
            <a:r>
              <a:rPr lang="en-US" sz="1000" b="1" dirty="0"/>
              <a:t>Inventory - </a:t>
            </a:r>
            <a:r>
              <a:rPr lang="en-US" sz="1000" dirty="0"/>
              <a:t>It’s the physical piles of un-cleared inboxes, list of pending enquiries or emails or time a client spends in a queue.</a:t>
            </a:r>
          </a:p>
          <a:p>
            <a:pPr marL="190835" indent="-190835" eaLnBrk="1" hangingPunct="1">
              <a:spcBef>
                <a:spcPct val="0"/>
              </a:spcBef>
            </a:pPr>
            <a:r>
              <a:rPr lang="en-US" sz="1000" b="1" dirty="0"/>
              <a:t>Motion - </a:t>
            </a:r>
            <a:r>
              <a:rPr lang="en-US" sz="1000" dirty="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90835" indent="-190835" eaLnBrk="1" hangingPunct="1">
              <a:spcBef>
                <a:spcPct val="0"/>
              </a:spcBef>
            </a:pPr>
            <a:r>
              <a:rPr lang="en-US" sz="1000" b="1" dirty="0"/>
              <a:t>Waiting - </a:t>
            </a:r>
            <a:r>
              <a:rPr lang="en-US" sz="1000" dirty="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90835" indent="-190835" eaLnBrk="1" hangingPunct="1">
              <a:spcBef>
                <a:spcPct val="0"/>
              </a:spcBef>
            </a:pPr>
            <a:r>
              <a:rPr lang="en-US" sz="1000" b="1" dirty="0"/>
              <a:t>Over processing - </a:t>
            </a:r>
            <a:r>
              <a:rPr lang="en-US" sz="1000" dirty="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90835" indent="-190835" eaLnBrk="1" hangingPunct="1">
              <a:spcBef>
                <a:spcPct val="0"/>
              </a:spcBef>
            </a:pPr>
            <a:r>
              <a:rPr lang="en-US" sz="1000" b="1" dirty="0"/>
              <a:t>Over production -</a:t>
            </a:r>
            <a:r>
              <a:rPr lang="en-US" sz="1000" dirty="0"/>
              <a:t> Over-Production is the use of capacity and capability beyond the mean of the present service or product requirement, resulting in outputs that are not delivered to customers. Over-production, in a sense, is work carried out ahead of customers’ need and</a:t>
            </a:r>
          </a:p>
          <a:p>
            <a:pPr marL="190835" indent="-190835" eaLnBrk="1" hangingPunct="1">
              <a:spcBef>
                <a:spcPct val="0"/>
              </a:spcBef>
            </a:pPr>
            <a:r>
              <a:rPr lang="en-US" sz="1000" dirty="0"/>
              <a:t>can also result is wastes as the services are performed without the clear understanding the customer’s requirement or when there is no demand from the customer.</a:t>
            </a:r>
          </a:p>
          <a:p>
            <a:pPr marL="190835" indent="-190835" eaLnBrk="1" hangingPunct="1">
              <a:spcBef>
                <a:spcPct val="0"/>
              </a:spcBef>
            </a:pPr>
            <a:r>
              <a:rPr lang="en-US" sz="1000" b="1" dirty="0"/>
              <a:t>Defects - </a:t>
            </a:r>
            <a:r>
              <a:rPr lang="en-US" sz="1000" dirty="0"/>
              <a:t>The waste of defect is always seen when nonconformity exists. When products or services do not conform to a customer’s demand, then it’s a defect, and all effort in time, resources, materials and cost are wasted. There is a price to pay for non-conformity.</a:t>
            </a:r>
          </a:p>
          <a:p>
            <a:pPr marL="190835" indent="-190835" eaLnBrk="1" hangingPunct="1">
              <a:spcBef>
                <a:spcPct val="0"/>
              </a:spcBef>
            </a:pPr>
            <a:r>
              <a:rPr lang="en-US" sz="1000" dirty="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57983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p:spPr>
        <p:txBody>
          <a:bodyPr/>
          <a:lstStyle/>
          <a:p>
            <a:endParaRPr lang="en-US" smtClean="0"/>
          </a:p>
        </p:txBody>
      </p:sp>
      <p:sp>
        <p:nvSpPr>
          <p:cNvPr id="206852" name="Slide Number Placeholder 3"/>
          <p:cNvSpPr>
            <a:spLocks noGrp="1"/>
          </p:cNvSpPr>
          <p:nvPr>
            <p:ph type="sldNum" sz="quarter" idx="5"/>
          </p:nvPr>
        </p:nvSpPr>
        <p:spPr>
          <a:noFill/>
        </p:spPr>
        <p:txBody>
          <a:bodyPr/>
          <a:lstStyle/>
          <a:p>
            <a:fld id="{1036357F-EE72-4FCA-833E-33269AD9D501}" type="slidenum">
              <a:rPr lang="en-GB"/>
              <a:pPr/>
              <a:t>2</a:t>
            </a:fld>
            <a:endParaRPr lang="en-GB"/>
          </a:p>
        </p:txBody>
      </p:sp>
    </p:spTree>
    <p:extLst>
      <p:ext uri="{BB962C8B-B14F-4D97-AF65-F5344CB8AC3E}">
        <p14:creationId xmlns:p14="http://schemas.microsoft.com/office/powerpoint/2010/main" val="2653017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30</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r>
              <a:rPr lang="en-US" sz="1000" b="1" dirty="0"/>
              <a:t>Waste for service environment:</a:t>
            </a:r>
          </a:p>
          <a:p>
            <a:pPr marL="190835" indent="-190835" eaLnBrk="1" hangingPunct="1">
              <a:spcBef>
                <a:spcPct val="0"/>
              </a:spcBef>
            </a:pPr>
            <a:r>
              <a:rPr lang="en-US" sz="1000" b="1" dirty="0"/>
              <a:t>Transport</a:t>
            </a:r>
            <a:r>
              <a:rPr lang="en-US" sz="1000" dirty="0"/>
              <a:t> – Any unnecessary movement of material, products, documents or information can be described as waste. This reflects on activities moving from one individual to another, within departments or between departments, which adds time to the overall process. In</a:t>
            </a:r>
          </a:p>
          <a:p>
            <a:pPr marL="190835" indent="-190835" eaLnBrk="1" hangingPunct="1">
              <a:spcBef>
                <a:spcPct val="0"/>
              </a:spcBef>
            </a:pPr>
            <a:r>
              <a:rPr lang="en-US" sz="1000" dirty="0"/>
              <a:t>the service environment, this manifests itself as tasks to be collected and delivered, physically or virtually.</a:t>
            </a:r>
          </a:p>
          <a:p>
            <a:pPr marL="190835" indent="-190835" eaLnBrk="1" hangingPunct="1">
              <a:spcBef>
                <a:spcPct val="0"/>
              </a:spcBef>
            </a:pPr>
            <a:r>
              <a:rPr lang="en-US" sz="1000" b="1" dirty="0"/>
              <a:t>Inventory - </a:t>
            </a:r>
            <a:r>
              <a:rPr lang="en-US" sz="1000" dirty="0"/>
              <a:t>It’s the physical piles of un-cleared inboxes, list of pending enquiries or emails or time a client spends in a queue.</a:t>
            </a:r>
          </a:p>
          <a:p>
            <a:pPr marL="190835" indent="-190835" eaLnBrk="1" hangingPunct="1">
              <a:spcBef>
                <a:spcPct val="0"/>
              </a:spcBef>
            </a:pPr>
            <a:r>
              <a:rPr lang="en-US" sz="1000" b="1" dirty="0"/>
              <a:t>Motion - </a:t>
            </a:r>
            <a:r>
              <a:rPr lang="en-US" sz="1000" dirty="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90835" indent="-190835" eaLnBrk="1" hangingPunct="1">
              <a:spcBef>
                <a:spcPct val="0"/>
              </a:spcBef>
            </a:pPr>
            <a:r>
              <a:rPr lang="en-US" sz="1000" b="1" dirty="0"/>
              <a:t>Waiting - </a:t>
            </a:r>
            <a:r>
              <a:rPr lang="en-US" sz="1000" dirty="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90835" indent="-190835" eaLnBrk="1" hangingPunct="1">
              <a:spcBef>
                <a:spcPct val="0"/>
              </a:spcBef>
            </a:pPr>
            <a:r>
              <a:rPr lang="en-US" sz="1000" b="1" dirty="0"/>
              <a:t>Over processing - </a:t>
            </a:r>
            <a:r>
              <a:rPr lang="en-US" sz="1000" dirty="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90835" indent="-190835" eaLnBrk="1" hangingPunct="1">
              <a:spcBef>
                <a:spcPct val="0"/>
              </a:spcBef>
            </a:pPr>
            <a:r>
              <a:rPr lang="en-US" sz="1000" b="1" dirty="0"/>
              <a:t>Over production -</a:t>
            </a:r>
            <a:r>
              <a:rPr lang="en-US" sz="1000" dirty="0"/>
              <a:t> Over-Production is the use of capacity and capability beyond the mean of the present service or product requirement, resulting in outputs that are not delivered to customers. Over-production, in a sense, is work carried out ahead of customers’ need and</a:t>
            </a:r>
          </a:p>
          <a:p>
            <a:pPr marL="190835" indent="-190835" eaLnBrk="1" hangingPunct="1">
              <a:spcBef>
                <a:spcPct val="0"/>
              </a:spcBef>
            </a:pPr>
            <a:r>
              <a:rPr lang="en-US" sz="1000" dirty="0"/>
              <a:t>can also result is wastes as the services are performed without the clear understanding the customer’s requirement or when there is no demand from the customer.</a:t>
            </a:r>
          </a:p>
          <a:p>
            <a:pPr marL="190835" indent="-190835" eaLnBrk="1" hangingPunct="1">
              <a:spcBef>
                <a:spcPct val="0"/>
              </a:spcBef>
            </a:pPr>
            <a:r>
              <a:rPr lang="en-US" sz="1000" b="1" dirty="0"/>
              <a:t>Defects - </a:t>
            </a:r>
            <a:r>
              <a:rPr lang="en-US" sz="1000" dirty="0"/>
              <a:t>The waste of defect is always seen when nonconformity exists. When products or services do not conform to a customer’s demand, then it’s a defect, and all effort in time, resources, materials and cost are wasted. There is a price to pay for non-conformity.</a:t>
            </a:r>
          </a:p>
          <a:p>
            <a:pPr marL="190835" indent="-190835" eaLnBrk="1" hangingPunct="1">
              <a:spcBef>
                <a:spcPct val="0"/>
              </a:spcBef>
            </a:pPr>
            <a:r>
              <a:rPr lang="en-US" sz="1000" dirty="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3105293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31</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r>
              <a:rPr lang="en-US" sz="1000" b="1" dirty="0"/>
              <a:t>Waste for service environment:</a:t>
            </a:r>
          </a:p>
          <a:p>
            <a:pPr marL="190835" indent="-190835" eaLnBrk="1" hangingPunct="1">
              <a:spcBef>
                <a:spcPct val="0"/>
              </a:spcBef>
            </a:pPr>
            <a:r>
              <a:rPr lang="en-US" sz="1000" b="1" dirty="0"/>
              <a:t>Transport</a:t>
            </a:r>
            <a:r>
              <a:rPr lang="en-US" sz="1000" dirty="0"/>
              <a:t> – Any unnecessary movement of material, products, documents or information can be described as waste. This reflects on activities moving from one individual to another, within departments or between departments, which adds time to the overall process. In</a:t>
            </a:r>
          </a:p>
          <a:p>
            <a:pPr marL="190835" indent="-190835" eaLnBrk="1" hangingPunct="1">
              <a:spcBef>
                <a:spcPct val="0"/>
              </a:spcBef>
            </a:pPr>
            <a:r>
              <a:rPr lang="en-US" sz="1000" dirty="0"/>
              <a:t>the service environment, this manifests itself as tasks to be collected and delivered, physically or virtually.</a:t>
            </a:r>
          </a:p>
          <a:p>
            <a:pPr marL="190835" indent="-190835" eaLnBrk="1" hangingPunct="1">
              <a:spcBef>
                <a:spcPct val="0"/>
              </a:spcBef>
            </a:pPr>
            <a:r>
              <a:rPr lang="en-US" sz="1000" b="1" dirty="0"/>
              <a:t>Inventory - </a:t>
            </a:r>
            <a:r>
              <a:rPr lang="en-US" sz="1000" dirty="0"/>
              <a:t>It’s the physical piles of un-cleared inboxes, list of pending enquiries or emails or time a client spends in a queue.</a:t>
            </a:r>
          </a:p>
          <a:p>
            <a:pPr marL="190835" indent="-190835" eaLnBrk="1" hangingPunct="1">
              <a:spcBef>
                <a:spcPct val="0"/>
              </a:spcBef>
            </a:pPr>
            <a:r>
              <a:rPr lang="en-US" sz="1000" b="1" dirty="0"/>
              <a:t>Motion - </a:t>
            </a:r>
            <a:r>
              <a:rPr lang="en-US" sz="1000" dirty="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90835" indent="-190835" eaLnBrk="1" hangingPunct="1">
              <a:spcBef>
                <a:spcPct val="0"/>
              </a:spcBef>
            </a:pPr>
            <a:r>
              <a:rPr lang="en-US" sz="1000" b="1" dirty="0"/>
              <a:t>Waiting - </a:t>
            </a:r>
            <a:r>
              <a:rPr lang="en-US" sz="1000" dirty="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90835" indent="-190835" eaLnBrk="1" hangingPunct="1">
              <a:spcBef>
                <a:spcPct val="0"/>
              </a:spcBef>
            </a:pPr>
            <a:r>
              <a:rPr lang="en-US" sz="1000" b="1" dirty="0"/>
              <a:t>Over processing - </a:t>
            </a:r>
            <a:r>
              <a:rPr lang="en-US" sz="1000" dirty="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90835" indent="-190835" eaLnBrk="1" hangingPunct="1">
              <a:spcBef>
                <a:spcPct val="0"/>
              </a:spcBef>
            </a:pPr>
            <a:r>
              <a:rPr lang="en-US" sz="1000" b="1" dirty="0"/>
              <a:t>Over production -</a:t>
            </a:r>
            <a:r>
              <a:rPr lang="en-US" sz="1000" dirty="0"/>
              <a:t> Over-Production is the use of capacity and capability beyond the mean of the present service or product requirement, resulting in outputs that are not delivered to customers. Over-production, in a sense, is work carried out ahead of customers’ need and</a:t>
            </a:r>
          </a:p>
          <a:p>
            <a:pPr marL="190835" indent="-190835" eaLnBrk="1" hangingPunct="1">
              <a:spcBef>
                <a:spcPct val="0"/>
              </a:spcBef>
            </a:pPr>
            <a:r>
              <a:rPr lang="en-US" sz="1000" dirty="0"/>
              <a:t>can also result is wastes as the services are performed without the clear understanding the customer’s requirement or when there is no demand from the customer.</a:t>
            </a:r>
          </a:p>
          <a:p>
            <a:pPr marL="190835" indent="-190835" eaLnBrk="1" hangingPunct="1">
              <a:spcBef>
                <a:spcPct val="0"/>
              </a:spcBef>
            </a:pPr>
            <a:r>
              <a:rPr lang="en-US" sz="1000" b="1" dirty="0"/>
              <a:t>Defects - </a:t>
            </a:r>
            <a:r>
              <a:rPr lang="en-US" sz="1000" dirty="0"/>
              <a:t>The waste of defect is always seen when nonconformity exists. When products or services do not conform to a customer’s demand, then it’s a defect, and all effort in time, resources, materials and cost are wasted. There is a price to pay for non-conformity.</a:t>
            </a:r>
          </a:p>
          <a:p>
            <a:pPr marL="190835" indent="-190835" eaLnBrk="1" hangingPunct="1">
              <a:spcBef>
                <a:spcPct val="0"/>
              </a:spcBef>
            </a:pPr>
            <a:r>
              <a:rPr lang="en-US" sz="1000" dirty="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422257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32</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r>
              <a:rPr lang="en-US" sz="1000" b="1" dirty="0"/>
              <a:t>Waste for service environment:</a:t>
            </a:r>
          </a:p>
          <a:p>
            <a:pPr marL="190835" indent="-190835" eaLnBrk="1" hangingPunct="1">
              <a:spcBef>
                <a:spcPct val="0"/>
              </a:spcBef>
            </a:pPr>
            <a:r>
              <a:rPr lang="en-US" sz="1000" b="1" dirty="0"/>
              <a:t>Transport</a:t>
            </a:r>
            <a:r>
              <a:rPr lang="en-US" sz="1000" dirty="0"/>
              <a:t> – Any unnecessary movement of material, products, documents or information can be described as waste. This reflects on activities moving from one individual to another, within departments or between departments, which adds time to the overall process. In</a:t>
            </a:r>
          </a:p>
          <a:p>
            <a:pPr marL="190835" indent="-190835" eaLnBrk="1" hangingPunct="1">
              <a:spcBef>
                <a:spcPct val="0"/>
              </a:spcBef>
            </a:pPr>
            <a:r>
              <a:rPr lang="en-US" sz="1000" dirty="0"/>
              <a:t>the service environment, this manifests itself as tasks to be collected and delivered, physically or virtually.</a:t>
            </a:r>
          </a:p>
          <a:p>
            <a:pPr marL="190835" indent="-190835" eaLnBrk="1" hangingPunct="1">
              <a:spcBef>
                <a:spcPct val="0"/>
              </a:spcBef>
            </a:pPr>
            <a:r>
              <a:rPr lang="en-US" sz="1000" b="1" dirty="0"/>
              <a:t>Inventory - </a:t>
            </a:r>
            <a:r>
              <a:rPr lang="en-US" sz="1000" dirty="0"/>
              <a:t>It’s the physical piles of un-cleared inboxes, list of pending enquiries or emails or time a client spends in a queue.</a:t>
            </a:r>
          </a:p>
          <a:p>
            <a:pPr marL="190835" indent="-190835" eaLnBrk="1" hangingPunct="1">
              <a:spcBef>
                <a:spcPct val="0"/>
              </a:spcBef>
            </a:pPr>
            <a:r>
              <a:rPr lang="en-US" sz="1000" b="1" dirty="0"/>
              <a:t>Motion - </a:t>
            </a:r>
            <a:r>
              <a:rPr lang="en-US" sz="1000" dirty="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90835" indent="-190835" eaLnBrk="1" hangingPunct="1">
              <a:spcBef>
                <a:spcPct val="0"/>
              </a:spcBef>
            </a:pPr>
            <a:r>
              <a:rPr lang="en-US" sz="1000" b="1" dirty="0"/>
              <a:t>Waiting - </a:t>
            </a:r>
            <a:r>
              <a:rPr lang="en-US" sz="1000" dirty="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90835" indent="-190835" eaLnBrk="1" hangingPunct="1">
              <a:spcBef>
                <a:spcPct val="0"/>
              </a:spcBef>
            </a:pPr>
            <a:r>
              <a:rPr lang="en-US" sz="1000" b="1" dirty="0"/>
              <a:t>Over processing - </a:t>
            </a:r>
            <a:r>
              <a:rPr lang="en-US" sz="1000" dirty="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90835" indent="-190835" eaLnBrk="1" hangingPunct="1">
              <a:spcBef>
                <a:spcPct val="0"/>
              </a:spcBef>
            </a:pPr>
            <a:r>
              <a:rPr lang="en-US" sz="1000" b="1" dirty="0"/>
              <a:t>Over production -</a:t>
            </a:r>
            <a:r>
              <a:rPr lang="en-US" sz="1000" dirty="0"/>
              <a:t> Over-Production is the use of capacity and capability beyond the mean of the present service or product requirement, resulting in outputs that are not delivered to customers. Over-production, in a sense, is work carried out ahead of customers’ need and</a:t>
            </a:r>
          </a:p>
          <a:p>
            <a:pPr marL="190835" indent="-190835" eaLnBrk="1" hangingPunct="1">
              <a:spcBef>
                <a:spcPct val="0"/>
              </a:spcBef>
            </a:pPr>
            <a:r>
              <a:rPr lang="en-US" sz="1000" dirty="0"/>
              <a:t>can also result is wastes as the services are performed without the clear understanding the customer’s requirement or when there is no demand from the customer.</a:t>
            </a:r>
          </a:p>
          <a:p>
            <a:pPr marL="190835" indent="-190835" eaLnBrk="1" hangingPunct="1">
              <a:spcBef>
                <a:spcPct val="0"/>
              </a:spcBef>
            </a:pPr>
            <a:r>
              <a:rPr lang="en-US" sz="1000" b="1" dirty="0"/>
              <a:t>Defects - </a:t>
            </a:r>
            <a:r>
              <a:rPr lang="en-US" sz="1000" dirty="0"/>
              <a:t>The waste of defect is always seen when nonconformity exists. When products or services do not conform to a customer’s demand, then it’s a defect, and all effort in time, resources, materials and cost are wasted. There is a price to pay for non-conformity.</a:t>
            </a:r>
          </a:p>
          <a:p>
            <a:pPr marL="190835" indent="-190835" eaLnBrk="1" hangingPunct="1">
              <a:spcBef>
                <a:spcPct val="0"/>
              </a:spcBef>
            </a:pPr>
            <a:r>
              <a:rPr lang="en-US" sz="1000" dirty="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981376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33</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r>
              <a:rPr lang="en-US" sz="1000" b="1" dirty="0"/>
              <a:t>Waste for service environment:</a:t>
            </a:r>
          </a:p>
          <a:p>
            <a:pPr marL="190835" indent="-190835" eaLnBrk="1" hangingPunct="1">
              <a:spcBef>
                <a:spcPct val="0"/>
              </a:spcBef>
            </a:pPr>
            <a:r>
              <a:rPr lang="en-US" sz="1000" b="1" dirty="0"/>
              <a:t>Transport</a:t>
            </a:r>
            <a:r>
              <a:rPr lang="en-US" sz="1000" dirty="0"/>
              <a:t> – Any unnecessary movement of material, products, documents or information can be described as waste. This reflects on activities moving from one individual to another, within departments or between departments, which adds time to the overall process. In</a:t>
            </a:r>
          </a:p>
          <a:p>
            <a:pPr marL="190835" indent="-190835" eaLnBrk="1" hangingPunct="1">
              <a:spcBef>
                <a:spcPct val="0"/>
              </a:spcBef>
            </a:pPr>
            <a:r>
              <a:rPr lang="en-US" sz="1000" dirty="0"/>
              <a:t>the service environment, this manifests itself as tasks to be collected and delivered, physically or virtually.</a:t>
            </a:r>
          </a:p>
          <a:p>
            <a:pPr marL="190835" indent="-190835" eaLnBrk="1" hangingPunct="1">
              <a:spcBef>
                <a:spcPct val="0"/>
              </a:spcBef>
            </a:pPr>
            <a:r>
              <a:rPr lang="en-US" sz="1000" b="1" dirty="0"/>
              <a:t>Inventory - </a:t>
            </a:r>
            <a:r>
              <a:rPr lang="en-US" sz="1000" dirty="0"/>
              <a:t>It’s the physical piles of un-cleared inboxes, list of pending enquiries or emails or time a client spends in a queue.</a:t>
            </a:r>
          </a:p>
          <a:p>
            <a:pPr marL="190835" indent="-190835" eaLnBrk="1" hangingPunct="1">
              <a:spcBef>
                <a:spcPct val="0"/>
              </a:spcBef>
            </a:pPr>
            <a:r>
              <a:rPr lang="en-US" sz="1000" b="1" dirty="0"/>
              <a:t>Motion - </a:t>
            </a:r>
            <a:r>
              <a:rPr lang="en-US" sz="1000" dirty="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90835" indent="-190835" eaLnBrk="1" hangingPunct="1">
              <a:spcBef>
                <a:spcPct val="0"/>
              </a:spcBef>
            </a:pPr>
            <a:r>
              <a:rPr lang="en-US" sz="1000" b="1" dirty="0"/>
              <a:t>Waiting - </a:t>
            </a:r>
            <a:r>
              <a:rPr lang="en-US" sz="1000" dirty="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90835" indent="-190835" eaLnBrk="1" hangingPunct="1">
              <a:spcBef>
                <a:spcPct val="0"/>
              </a:spcBef>
            </a:pPr>
            <a:r>
              <a:rPr lang="en-US" sz="1000" b="1" dirty="0"/>
              <a:t>Over processing - </a:t>
            </a:r>
            <a:r>
              <a:rPr lang="en-US" sz="1000" dirty="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90835" indent="-190835" eaLnBrk="1" hangingPunct="1">
              <a:spcBef>
                <a:spcPct val="0"/>
              </a:spcBef>
            </a:pPr>
            <a:r>
              <a:rPr lang="en-US" sz="1000" b="1" dirty="0"/>
              <a:t>Over production -</a:t>
            </a:r>
            <a:r>
              <a:rPr lang="en-US" sz="1000" dirty="0"/>
              <a:t> Over-Production is the use of capacity and capability beyond the mean of the present service or product requirement, resulting in outputs that are not delivered to customers. Over-production, in a sense, is work carried out ahead of customers’ need and</a:t>
            </a:r>
          </a:p>
          <a:p>
            <a:pPr marL="190835" indent="-190835" eaLnBrk="1" hangingPunct="1">
              <a:spcBef>
                <a:spcPct val="0"/>
              </a:spcBef>
            </a:pPr>
            <a:r>
              <a:rPr lang="en-US" sz="1000" dirty="0"/>
              <a:t>can also result is wastes as the services are performed without the clear understanding the customer’s requirement or when there is no demand from the customer.</a:t>
            </a:r>
          </a:p>
          <a:p>
            <a:pPr marL="190835" indent="-190835" eaLnBrk="1" hangingPunct="1">
              <a:spcBef>
                <a:spcPct val="0"/>
              </a:spcBef>
            </a:pPr>
            <a:r>
              <a:rPr lang="en-US" sz="1000" b="1" dirty="0"/>
              <a:t>Defects - </a:t>
            </a:r>
            <a:r>
              <a:rPr lang="en-US" sz="1000" dirty="0"/>
              <a:t>The waste of defect is always seen when nonconformity exists. When products or services do not conform to a customer’s demand, then it’s a defect, and all effort in time, resources, materials and cost are wasted. There is a price to pay for non-conformity.</a:t>
            </a:r>
          </a:p>
          <a:p>
            <a:pPr marL="190835" indent="-190835" eaLnBrk="1" hangingPunct="1">
              <a:spcBef>
                <a:spcPct val="0"/>
              </a:spcBef>
            </a:pPr>
            <a:r>
              <a:rPr lang="en-US" sz="1000" dirty="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429777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387C025-6C91-4149-9A8B-43A3D8D8EE30}" type="slidenum">
              <a:rPr lang="en-GB">
                <a:solidFill>
                  <a:srgbClr val="000000"/>
                </a:solidFill>
              </a:rPr>
              <a:pPr/>
              <a:t>34</a:t>
            </a:fld>
            <a:endParaRPr lang="en-GB" dirty="0">
              <a:solidFill>
                <a:srgbClr val="000000"/>
              </a:solidFill>
            </a:endParaRPr>
          </a:p>
        </p:txBody>
      </p:sp>
      <p:sp>
        <p:nvSpPr>
          <p:cNvPr id="58371" name="Rectangle 2"/>
          <p:cNvSpPr>
            <a:spLocks noGrp="1" noRot="1" noChangeAspect="1" noChangeArrowheads="1" noTextEdit="1"/>
          </p:cNvSpPr>
          <p:nvPr>
            <p:ph type="sldImg"/>
          </p:nvPr>
        </p:nvSpPr>
        <p:spPr>
          <a:xfrm>
            <a:off x="993775" y="765175"/>
            <a:ext cx="5119688" cy="3838575"/>
          </a:xfrm>
          <a:ln/>
        </p:spPr>
      </p:sp>
      <p:sp>
        <p:nvSpPr>
          <p:cNvPr id="58372" name="Rectangle 3"/>
          <p:cNvSpPr>
            <a:spLocks noGrp="1" noChangeArrowheads="1"/>
          </p:cNvSpPr>
          <p:nvPr>
            <p:ph type="body" idx="1"/>
          </p:nvPr>
        </p:nvSpPr>
        <p:spPr>
          <a:xfrm>
            <a:off x="948343" y="4863652"/>
            <a:ext cx="5202616" cy="4605085"/>
          </a:xfrm>
          <a:noFill/>
          <a:ln/>
        </p:spPr>
        <p:txBody>
          <a:bodyPr/>
          <a:lstStyle/>
          <a:p>
            <a:pPr marL="190835" indent="-190835" eaLnBrk="1" hangingPunct="1">
              <a:spcBef>
                <a:spcPct val="0"/>
              </a:spcBef>
            </a:pPr>
            <a:r>
              <a:rPr lang="en-US" sz="1000" b="1" dirty="0"/>
              <a:t>Waste for service environment:</a:t>
            </a:r>
          </a:p>
          <a:p>
            <a:pPr marL="190835" indent="-190835" eaLnBrk="1" hangingPunct="1">
              <a:spcBef>
                <a:spcPct val="0"/>
              </a:spcBef>
            </a:pPr>
            <a:r>
              <a:rPr lang="en-US" sz="1000" b="1" dirty="0"/>
              <a:t>Transport</a:t>
            </a:r>
            <a:r>
              <a:rPr lang="en-US" sz="1000" dirty="0"/>
              <a:t> – Any unnecessary movement of material, products, documents or information can be described as waste. This reflects on activities moving from one individual to another, within departments or between departments, which adds time to the overall process. In</a:t>
            </a:r>
          </a:p>
          <a:p>
            <a:pPr marL="190835" indent="-190835" eaLnBrk="1" hangingPunct="1">
              <a:spcBef>
                <a:spcPct val="0"/>
              </a:spcBef>
            </a:pPr>
            <a:r>
              <a:rPr lang="en-US" sz="1000" dirty="0"/>
              <a:t>the service environment, this manifests itself as tasks to be collected and delivered, physically or virtually.</a:t>
            </a:r>
          </a:p>
          <a:p>
            <a:pPr marL="190835" indent="-190835" eaLnBrk="1" hangingPunct="1">
              <a:spcBef>
                <a:spcPct val="0"/>
              </a:spcBef>
            </a:pPr>
            <a:r>
              <a:rPr lang="en-US" sz="1000" b="1" dirty="0"/>
              <a:t>Inventory - </a:t>
            </a:r>
            <a:r>
              <a:rPr lang="en-US" sz="1000" dirty="0"/>
              <a:t>It’s the physical piles of un-cleared inboxes, list of pending enquiries or emails or time a client spends in a queue.</a:t>
            </a:r>
          </a:p>
          <a:p>
            <a:pPr marL="190835" indent="-190835" eaLnBrk="1" hangingPunct="1">
              <a:spcBef>
                <a:spcPct val="0"/>
              </a:spcBef>
            </a:pPr>
            <a:r>
              <a:rPr lang="en-US" sz="1000" b="1" dirty="0"/>
              <a:t>Motion - </a:t>
            </a:r>
            <a:r>
              <a:rPr lang="en-US" sz="1000" dirty="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90835" indent="-190835" eaLnBrk="1" hangingPunct="1">
              <a:spcBef>
                <a:spcPct val="0"/>
              </a:spcBef>
            </a:pPr>
            <a:r>
              <a:rPr lang="en-US" sz="1000" b="1" dirty="0"/>
              <a:t>Waiting - </a:t>
            </a:r>
            <a:r>
              <a:rPr lang="en-US" sz="1000" dirty="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90835" indent="-190835" eaLnBrk="1" hangingPunct="1">
              <a:spcBef>
                <a:spcPct val="0"/>
              </a:spcBef>
            </a:pPr>
            <a:r>
              <a:rPr lang="en-US" sz="1000" b="1" dirty="0"/>
              <a:t>Over processing - </a:t>
            </a:r>
            <a:r>
              <a:rPr lang="en-US" sz="1000" dirty="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90835" indent="-190835" eaLnBrk="1" hangingPunct="1">
              <a:spcBef>
                <a:spcPct val="0"/>
              </a:spcBef>
            </a:pPr>
            <a:r>
              <a:rPr lang="en-US" sz="1000" b="1" dirty="0"/>
              <a:t>Over production -</a:t>
            </a:r>
            <a:r>
              <a:rPr lang="en-US" sz="1000" dirty="0"/>
              <a:t> Over-Production is the use of capacity and capability beyond the mean of the present service or product requirement, resulting in outputs that are not delivered to customers. Over-production, in a sense, is work carried out ahead of customers’ need and</a:t>
            </a:r>
          </a:p>
          <a:p>
            <a:pPr marL="190835" indent="-190835" eaLnBrk="1" hangingPunct="1">
              <a:spcBef>
                <a:spcPct val="0"/>
              </a:spcBef>
            </a:pPr>
            <a:r>
              <a:rPr lang="en-US" sz="1000" dirty="0"/>
              <a:t>can also result is wastes as the services are performed without the clear understanding the customer’s requirement or when there is no demand from the customer.</a:t>
            </a:r>
          </a:p>
          <a:p>
            <a:pPr marL="190835" indent="-190835" eaLnBrk="1" hangingPunct="1">
              <a:spcBef>
                <a:spcPct val="0"/>
              </a:spcBef>
            </a:pPr>
            <a:r>
              <a:rPr lang="en-US" sz="1000" b="1" dirty="0"/>
              <a:t>Defects - </a:t>
            </a:r>
            <a:r>
              <a:rPr lang="en-US" sz="1000" dirty="0"/>
              <a:t>The waste of defect is always seen when nonconformity exists. When products or services do not conform to a customer’s demand, then it’s a defect, and all effort in time, resources, materials and cost are wasted. There is a price to pay for non-conformity.</a:t>
            </a:r>
          </a:p>
          <a:p>
            <a:pPr marL="190835" indent="-190835" eaLnBrk="1" hangingPunct="1">
              <a:spcBef>
                <a:spcPct val="0"/>
              </a:spcBef>
            </a:pPr>
            <a:r>
              <a:rPr lang="en-US" sz="1000" dirty="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946650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37BCB53F-9A27-4FDC-86C7-51C118E44102}" type="slidenum">
              <a:rPr lang="en-GB">
                <a:solidFill>
                  <a:srgbClr val="000000"/>
                </a:solidFill>
              </a:rPr>
              <a:pPr/>
              <a:t>36</a:t>
            </a:fld>
            <a:endParaRPr lang="en-GB">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r>
              <a:rPr lang="en-GB" smtClean="0"/>
              <a:t>Version </a:t>
            </a:r>
          </a:p>
        </p:txBody>
      </p:sp>
    </p:spTree>
    <p:extLst>
      <p:ext uri="{BB962C8B-B14F-4D97-AF65-F5344CB8AC3E}">
        <p14:creationId xmlns:p14="http://schemas.microsoft.com/office/powerpoint/2010/main" val="3990993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64461008-9023-408D-83B4-927EDA15853F}" type="slidenum">
              <a:rPr lang="en-GB" smtClean="0"/>
              <a:pPr>
                <a:defRPr/>
              </a:pPr>
              <a:t>38</a:t>
            </a:fld>
            <a:endParaRPr lang="en-GB"/>
          </a:p>
        </p:txBody>
      </p:sp>
    </p:spTree>
    <p:extLst>
      <p:ext uri="{BB962C8B-B14F-4D97-AF65-F5344CB8AC3E}">
        <p14:creationId xmlns:p14="http://schemas.microsoft.com/office/powerpoint/2010/main" val="1772026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6A15EF8D-107E-4B73-AF6A-2F69E4B94464}" type="slidenum">
              <a:rPr lang="en-GB">
                <a:solidFill>
                  <a:srgbClr val="000000"/>
                </a:solidFill>
              </a:rPr>
              <a:pPr/>
              <a:t>40</a:t>
            </a:fld>
            <a:endParaRPr lang="en-GB">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56120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FA67E600-42C5-4583-A4AA-2A43F01A075C}" type="slidenum">
              <a:rPr lang="en-GB"/>
              <a:pPr/>
              <a:t>41</a:t>
            </a:fld>
            <a:endParaRPr lang="en-GB"/>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buFontTx/>
              <a:buChar char="•"/>
            </a:pPr>
            <a:r>
              <a:rPr lang="en-GB" smtClean="0"/>
              <a:t>This is the charter template – may be a placeholder for the draft of the client project draft charter. </a:t>
            </a:r>
          </a:p>
          <a:p>
            <a:pPr eaLnBrk="1" hangingPunct="1">
              <a:buFontTx/>
              <a:buChar char="•"/>
            </a:pPr>
            <a:r>
              <a:rPr lang="en-GB" smtClean="0"/>
              <a:t>At this point, it is shown really to point out that the following activities will enable the charter to be updated – it’s intent is not to educate on the content of a charter.</a:t>
            </a:r>
          </a:p>
          <a:p>
            <a:pPr eaLnBrk="1" hangingPunct="1"/>
            <a:endParaRPr lang="en-GB" smtClean="0"/>
          </a:p>
        </p:txBody>
      </p:sp>
    </p:spTree>
    <p:extLst>
      <p:ext uri="{BB962C8B-B14F-4D97-AF65-F5344CB8AC3E}">
        <p14:creationId xmlns:p14="http://schemas.microsoft.com/office/powerpoint/2010/main" val="758843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4461008-9023-408D-83B4-927EDA15853F}" type="slidenum">
              <a:rPr lang="en-GB" smtClean="0"/>
              <a:pPr>
                <a:defRPr/>
              </a:pPr>
              <a:t>45</a:t>
            </a:fld>
            <a:endParaRPr lang="en-GB"/>
          </a:p>
        </p:txBody>
      </p:sp>
    </p:spTree>
    <p:extLst>
      <p:ext uri="{BB962C8B-B14F-4D97-AF65-F5344CB8AC3E}">
        <p14:creationId xmlns:p14="http://schemas.microsoft.com/office/powerpoint/2010/main" val="13790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6A15EF8D-107E-4B73-AF6A-2F69E4B94464}" type="slidenum">
              <a:rPr lang="en-GB">
                <a:solidFill>
                  <a:srgbClr val="000000"/>
                </a:solidFill>
              </a:rPr>
              <a:pPr/>
              <a:t>3</a:t>
            </a:fld>
            <a:endParaRPr lang="en-GB">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346014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64461008-9023-408D-83B4-927EDA15853F}" type="slidenum">
              <a:rPr lang="en-GB" smtClean="0"/>
              <a:pPr>
                <a:defRPr/>
              </a:pPr>
              <a:t>46</a:t>
            </a:fld>
            <a:endParaRPr lang="en-GB"/>
          </a:p>
        </p:txBody>
      </p:sp>
    </p:spTree>
    <p:extLst>
      <p:ext uri="{BB962C8B-B14F-4D97-AF65-F5344CB8AC3E}">
        <p14:creationId xmlns:p14="http://schemas.microsoft.com/office/powerpoint/2010/main" val="137906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 each individual</a:t>
            </a:r>
            <a:r>
              <a:rPr lang="en-GB" baseline="0" dirty="0" smtClean="0"/>
              <a:t> team to write a problem statement for this issue. Time = 5 minutes.</a:t>
            </a:r>
          </a:p>
          <a:p>
            <a:endParaRPr lang="en-GB" baseline="0" dirty="0" smtClean="0"/>
          </a:p>
          <a:p>
            <a:r>
              <a:rPr lang="en-GB" dirty="0"/>
              <a:t>The key question to ask the attendees is what is the problem? They can only give one answer. They should work as individuals and come up with the problem that needs solving. Once everyone has had 5mins to think about it then collect the various problems and put headings onto a flip chart. The facilitator will find things such as Health &amp; Safety, </a:t>
            </a:r>
            <a:r>
              <a:rPr lang="en-GB" dirty="0" err="1"/>
              <a:t>Quailty</a:t>
            </a:r>
            <a:r>
              <a:rPr lang="en-GB" dirty="0"/>
              <a:t>, Management, Training </a:t>
            </a:r>
            <a:r>
              <a:rPr lang="en-GB" dirty="0" err="1"/>
              <a:t>etc</a:t>
            </a:r>
            <a:r>
              <a:rPr lang="en-GB" dirty="0"/>
              <a:t> that will be brought up; make a tally of the repeated ones.</a:t>
            </a:r>
            <a:br>
              <a:rPr lang="en-GB" dirty="0"/>
            </a:br>
            <a:r>
              <a:rPr lang="en-GB" dirty="0"/>
              <a:t/>
            </a:r>
            <a:br>
              <a:rPr lang="en-GB" dirty="0"/>
            </a:br>
            <a:r>
              <a:rPr lang="en-GB" dirty="0"/>
              <a:t>At this point you can look at the list and see that even for a simple problem there can be many views on the problem to be fixed. They are driven by our own experiences and knowledge and can be very biased. As LSS consultants we need to be able to be impartial and see beyond the given problem to make sure what we look at is able to identify the true problem.</a:t>
            </a:r>
            <a:br>
              <a:rPr lang="en-GB" dirty="0"/>
            </a:br>
            <a:r>
              <a:rPr lang="en-GB" dirty="0"/>
              <a:t/>
            </a:r>
            <a:br>
              <a:rPr lang="en-GB" dirty="0"/>
            </a:br>
            <a:r>
              <a:rPr lang="en-GB" dirty="0"/>
              <a:t>You can, if you want, introduce a voting section here but often people are still not agreed with the outcome. This then highlights the key to have a single voice to agree the final scope and problem; avoid multiple sponsors.</a:t>
            </a:r>
            <a:br>
              <a:rPr lang="en-GB" dirty="0"/>
            </a:br>
            <a:r>
              <a:rPr lang="en-GB" dirty="0"/>
              <a:t/>
            </a:r>
            <a:br>
              <a:rPr lang="en-GB" dirty="0"/>
            </a:br>
            <a:r>
              <a:rPr lang="en-GB" b="1" dirty="0"/>
              <a:t>The ideal problem statement here is around supply to Plant B and how to ensure a consistent supply and quality from plant A and that also includes feedback of quality from plant B.</a:t>
            </a:r>
            <a:r>
              <a:rPr lang="en-GB" dirty="0"/>
              <a:t/>
            </a:r>
            <a:br>
              <a:rPr lang="en-GB" dirty="0"/>
            </a:br>
            <a:endParaRPr lang="en-GB" dirty="0" smtClean="0"/>
          </a:p>
        </p:txBody>
      </p:sp>
      <p:sp>
        <p:nvSpPr>
          <p:cNvPr id="4" name="Slide Number Placeholder 3"/>
          <p:cNvSpPr>
            <a:spLocks noGrp="1"/>
          </p:cNvSpPr>
          <p:nvPr>
            <p:ph type="sldNum" sz="quarter" idx="10"/>
          </p:nvPr>
        </p:nvSpPr>
        <p:spPr/>
        <p:txBody>
          <a:bodyPr/>
          <a:lstStyle/>
          <a:p>
            <a:pPr>
              <a:defRPr/>
            </a:pPr>
            <a:fld id="{64461008-9023-408D-83B4-927EDA15853F}" type="slidenum">
              <a:rPr lang="en-GB" smtClean="0"/>
              <a:pPr>
                <a:defRPr/>
              </a:pPr>
              <a:t>47</a:t>
            </a:fld>
            <a:endParaRPr lang="en-GB"/>
          </a:p>
        </p:txBody>
      </p:sp>
    </p:spTree>
    <p:extLst>
      <p:ext uri="{BB962C8B-B14F-4D97-AF65-F5344CB8AC3E}">
        <p14:creationId xmlns:p14="http://schemas.microsoft.com/office/powerpoint/2010/main" val="1892923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85D1C4DE-081C-4646-8A13-B6C2F0E9548E}" type="slidenum">
              <a:rPr lang="en-GB"/>
              <a:pPr/>
              <a:t>48</a:t>
            </a:fld>
            <a:endParaRPr lang="en-GB"/>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a:buFontTx/>
              <a:buChar char="•"/>
            </a:pPr>
            <a:r>
              <a:rPr lang="en-GB" smtClean="0"/>
              <a:t>Considering the value tree at this stage will assist in quantification of the benefits and inform us on which data we need to clarify the situation early in the project</a:t>
            </a:r>
          </a:p>
          <a:p>
            <a:pPr>
              <a:buFontTx/>
              <a:buChar char="•"/>
            </a:pPr>
            <a:r>
              <a:rPr lang="en-GB" smtClean="0"/>
              <a:t>Use a Deloitte value tree for the industry as a prompt if required</a:t>
            </a:r>
          </a:p>
        </p:txBody>
      </p:sp>
    </p:spTree>
    <p:extLst>
      <p:ext uri="{BB962C8B-B14F-4D97-AF65-F5344CB8AC3E}">
        <p14:creationId xmlns:p14="http://schemas.microsoft.com/office/powerpoint/2010/main" val="1158543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85075B92-9BE0-411D-B01B-0004EA4DF737}" type="slidenum">
              <a:rPr lang="en-GB"/>
              <a:pPr/>
              <a:t>49</a:t>
            </a:fld>
            <a:endParaRPr lang="en-GB"/>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r>
              <a:rPr lang="en-GB" smtClean="0"/>
              <a:t>By constructing the SIPOC at this stage it will help to identify stakeholders and team as well are clarifying the scope that has been defined</a:t>
            </a:r>
          </a:p>
        </p:txBody>
      </p:sp>
    </p:spTree>
    <p:extLst>
      <p:ext uri="{BB962C8B-B14F-4D97-AF65-F5344CB8AC3E}">
        <p14:creationId xmlns:p14="http://schemas.microsoft.com/office/powerpoint/2010/main" val="2287798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r>
              <a:rPr lang="en-GB" smtClean="0"/>
              <a:t>Suggest trainer/facilitator leads discussion with group about whether/how this charter could be improved</a:t>
            </a:r>
          </a:p>
        </p:txBody>
      </p:sp>
      <p:sp>
        <p:nvSpPr>
          <p:cNvPr id="231428" name="Slide Number Placeholder 3"/>
          <p:cNvSpPr>
            <a:spLocks noGrp="1"/>
          </p:cNvSpPr>
          <p:nvPr>
            <p:ph type="sldNum" sz="quarter" idx="5"/>
          </p:nvPr>
        </p:nvSpPr>
        <p:spPr>
          <a:noFill/>
        </p:spPr>
        <p:txBody>
          <a:bodyPr/>
          <a:lstStyle/>
          <a:p>
            <a:fld id="{191D7E82-ECE8-4E67-8B65-7B86A4A4017C}" type="slidenum">
              <a:rPr lang="en-GB"/>
              <a:pPr/>
              <a:t>53</a:t>
            </a:fld>
            <a:endParaRPr lang="en-GB"/>
          </a:p>
        </p:txBody>
      </p:sp>
    </p:spTree>
    <p:extLst>
      <p:ext uri="{BB962C8B-B14F-4D97-AF65-F5344CB8AC3E}">
        <p14:creationId xmlns:p14="http://schemas.microsoft.com/office/powerpoint/2010/main" val="2213356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en-GB" smtClean="0"/>
              <a:t>Trainer/Facilitator lead discussion on what the best drivers &amp; measurements would be for each arm of the tree</a:t>
            </a:r>
          </a:p>
        </p:txBody>
      </p:sp>
      <p:sp>
        <p:nvSpPr>
          <p:cNvPr id="232452" name="Slide Number Placeholder 3"/>
          <p:cNvSpPr>
            <a:spLocks noGrp="1"/>
          </p:cNvSpPr>
          <p:nvPr>
            <p:ph type="sldNum" sz="quarter" idx="5"/>
          </p:nvPr>
        </p:nvSpPr>
        <p:spPr>
          <a:noFill/>
        </p:spPr>
        <p:txBody>
          <a:bodyPr/>
          <a:lstStyle/>
          <a:p>
            <a:fld id="{EAB639DA-9DB8-4907-9DD1-99E2C9C271EE}" type="slidenum">
              <a:rPr lang="en-GB"/>
              <a:pPr/>
              <a:t>55</a:t>
            </a:fld>
            <a:endParaRPr lang="en-GB"/>
          </a:p>
        </p:txBody>
      </p:sp>
    </p:spTree>
    <p:extLst>
      <p:ext uri="{BB962C8B-B14F-4D97-AF65-F5344CB8AC3E}">
        <p14:creationId xmlns:p14="http://schemas.microsoft.com/office/powerpoint/2010/main" val="958848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6A15EF8D-107E-4B73-AF6A-2F69E4B94464}" type="slidenum">
              <a:rPr lang="en-GB">
                <a:solidFill>
                  <a:srgbClr val="000000"/>
                </a:solidFill>
              </a:rPr>
              <a:pPr/>
              <a:t>56</a:t>
            </a:fld>
            <a:endParaRPr lang="en-GB">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4021804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6DD5EDD0-C937-4E01-ABC3-4F551156E366}" type="slidenum">
              <a:rPr lang="en-GB">
                <a:solidFill>
                  <a:srgbClr val="000000"/>
                </a:solidFill>
              </a:rPr>
              <a:pPr/>
              <a:t>57</a:t>
            </a:fld>
            <a:endParaRPr lang="en-GB">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buFontTx/>
              <a:buChar char="•"/>
            </a:pPr>
            <a:r>
              <a:rPr lang="en-GB" smtClean="0"/>
              <a:t>This slide should be used to prompt the group to identify the boundaries they associate with the project</a:t>
            </a:r>
          </a:p>
          <a:p>
            <a:pPr eaLnBrk="1" hangingPunct="1">
              <a:buFontTx/>
              <a:buChar char="•"/>
            </a:pPr>
            <a:r>
              <a:rPr lang="en-GB" smtClean="0"/>
              <a:t>These should be noted on a flip chart</a:t>
            </a:r>
          </a:p>
        </p:txBody>
      </p:sp>
    </p:spTree>
    <p:extLst>
      <p:ext uri="{BB962C8B-B14F-4D97-AF65-F5344CB8AC3E}">
        <p14:creationId xmlns:p14="http://schemas.microsoft.com/office/powerpoint/2010/main" val="2839664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6DD5EDD0-C937-4E01-ABC3-4F551156E366}" type="slidenum">
              <a:rPr lang="en-GB">
                <a:solidFill>
                  <a:srgbClr val="000000"/>
                </a:solidFill>
              </a:rPr>
              <a:pPr/>
              <a:t>58</a:t>
            </a:fld>
            <a:endParaRPr lang="en-GB">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buFontTx/>
              <a:buChar char="•"/>
            </a:pPr>
            <a:r>
              <a:rPr lang="en-GB" smtClean="0"/>
              <a:t>This slide should be used to prompt the group to identify the boundaries they associate with the project</a:t>
            </a:r>
          </a:p>
          <a:p>
            <a:pPr eaLnBrk="1" hangingPunct="1">
              <a:buFontTx/>
              <a:buChar char="•"/>
            </a:pPr>
            <a:r>
              <a:rPr lang="en-GB" smtClean="0"/>
              <a:t>These should be noted on a flip chart</a:t>
            </a:r>
          </a:p>
        </p:txBody>
      </p:sp>
    </p:spTree>
    <p:extLst>
      <p:ext uri="{BB962C8B-B14F-4D97-AF65-F5344CB8AC3E}">
        <p14:creationId xmlns:p14="http://schemas.microsoft.com/office/powerpoint/2010/main" val="78866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ADE628F-2F69-4332-8FF2-8083CCE80175}" type="slidenum">
              <a:rPr lang="en-GB">
                <a:solidFill>
                  <a:srgbClr val="000000"/>
                </a:solidFill>
              </a:rPr>
              <a:pPr/>
              <a:t>59</a:t>
            </a:fld>
            <a:endParaRPr lang="en-GB">
              <a:solidFill>
                <a:srgbClr val="000000"/>
              </a:solidFill>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r>
              <a:rPr lang="en-GB" smtClean="0"/>
              <a:t>Use this to ensure that </a:t>
            </a:r>
          </a:p>
          <a:p>
            <a:pPr lvl="1" eaLnBrk="1" hangingPunct="1">
              <a:buFontTx/>
              <a:buChar char="•"/>
            </a:pPr>
            <a:r>
              <a:rPr lang="en-GB" smtClean="0"/>
              <a:t>You have confirmed who all the stakeholders are – more than 6-8 is probably too many unless the circumstances are particular</a:t>
            </a:r>
          </a:p>
          <a:p>
            <a:pPr lvl="1" eaLnBrk="1" hangingPunct="1">
              <a:buFontTx/>
              <a:buChar char="•"/>
            </a:pPr>
            <a:r>
              <a:rPr lang="en-GB" smtClean="0"/>
              <a:t>Confirm the report-out dates – ensure the sponsor and stakeholders in attendance know that they are required to attend and that they may need to inform other stakeholders to attend – this is where decisions will be made</a:t>
            </a:r>
          </a:p>
          <a:p>
            <a:pPr lvl="1" eaLnBrk="1" hangingPunct="1">
              <a:buFontTx/>
              <a:buChar char="•"/>
            </a:pPr>
            <a:r>
              <a:rPr lang="en-GB" smtClean="0"/>
              <a:t>Suggest a weekly reporting timetable and make sure everyone is happy with this</a:t>
            </a:r>
          </a:p>
        </p:txBody>
      </p:sp>
    </p:spTree>
    <p:extLst>
      <p:ext uri="{BB962C8B-B14F-4D97-AF65-F5344CB8AC3E}">
        <p14:creationId xmlns:p14="http://schemas.microsoft.com/office/powerpoint/2010/main" val="403935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3DC3FB73-A418-44B3-93EF-446220F20623}" type="slidenum">
              <a:rPr lang="en-GB">
                <a:solidFill>
                  <a:srgbClr val="000000"/>
                </a:solidFill>
              </a:rPr>
              <a:pPr/>
              <a:t>4</a:t>
            </a:fld>
            <a:endParaRPr lang="en-GB">
              <a:solidFill>
                <a:srgbClr val="000000"/>
              </a:solidFill>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50589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6A15EF8D-107E-4B73-AF6A-2F69E4B94464}" type="slidenum">
              <a:rPr lang="en-GB">
                <a:solidFill>
                  <a:srgbClr val="000000"/>
                </a:solidFill>
              </a:rPr>
              <a:pPr/>
              <a:t>62</a:t>
            </a:fld>
            <a:endParaRPr lang="en-GB">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3624114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p:spPr>
        <p:txBody>
          <a:bodyPr/>
          <a:lstStyle/>
          <a:p>
            <a:endParaRPr lang="en-US" smtClean="0"/>
          </a:p>
        </p:txBody>
      </p:sp>
      <p:sp>
        <p:nvSpPr>
          <p:cNvPr id="225284" name="Slide Number Placeholder 3"/>
          <p:cNvSpPr>
            <a:spLocks noGrp="1"/>
          </p:cNvSpPr>
          <p:nvPr>
            <p:ph type="sldNum" sz="quarter" idx="5"/>
          </p:nvPr>
        </p:nvSpPr>
        <p:spPr>
          <a:noFill/>
        </p:spPr>
        <p:txBody>
          <a:bodyPr/>
          <a:lstStyle/>
          <a:p>
            <a:fld id="{2FE53AA1-8469-4C74-BA43-2C6CE562E6F8}" type="slidenum">
              <a:rPr lang="en-GB"/>
              <a:pPr/>
              <a:t>64</a:t>
            </a:fld>
            <a:endParaRPr lang="en-GB"/>
          </a:p>
        </p:txBody>
      </p:sp>
    </p:spTree>
    <p:extLst>
      <p:ext uri="{BB962C8B-B14F-4D97-AF65-F5344CB8AC3E}">
        <p14:creationId xmlns:p14="http://schemas.microsoft.com/office/powerpoint/2010/main" val="2882541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D6535F8-2D61-4475-8549-5F336A4CCC8A}" type="slidenum">
              <a:rPr lang="en-GB"/>
              <a:pPr/>
              <a:t>68</a:t>
            </a:fld>
            <a:endParaRPr lang="en-GB"/>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a:buFontTx/>
              <a:buChar char="•"/>
            </a:pPr>
            <a:r>
              <a:rPr lang="en-GB" smtClean="0"/>
              <a:t>This is a typical list that can be used to prompt a discussion on what data is required to support the project</a:t>
            </a:r>
          </a:p>
        </p:txBody>
      </p:sp>
    </p:spTree>
    <p:extLst>
      <p:ext uri="{BB962C8B-B14F-4D97-AF65-F5344CB8AC3E}">
        <p14:creationId xmlns:p14="http://schemas.microsoft.com/office/powerpoint/2010/main" val="3116062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A9AB99AE-118A-4176-8616-AA387ED64A5A}" type="slidenum">
              <a:rPr lang="en-GB"/>
              <a:pPr/>
              <a:t>69</a:t>
            </a:fld>
            <a:endParaRPr lang="en-GB"/>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a:buFontTx/>
              <a:buChar char="•"/>
            </a:pPr>
            <a:r>
              <a:rPr lang="en-GB" smtClean="0"/>
              <a:t>This is to allow the facilitator to sum up what has been covered in the workshop and what the key actions coming out of it are.</a:t>
            </a:r>
          </a:p>
          <a:p>
            <a:pPr>
              <a:buFontTx/>
              <a:buChar char="•"/>
            </a:pPr>
            <a:r>
              <a:rPr lang="en-GB" smtClean="0"/>
              <a:t>All actions should be captured in a single list which defines the action, who is responsible for completing and when it should be completed by</a:t>
            </a:r>
          </a:p>
        </p:txBody>
      </p:sp>
    </p:spTree>
    <p:extLst>
      <p:ext uri="{BB962C8B-B14F-4D97-AF65-F5344CB8AC3E}">
        <p14:creationId xmlns:p14="http://schemas.microsoft.com/office/powerpoint/2010/main" val="1694434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EBB54933-64E4-4B5D-BA80-9162B1AE097E}" type="slidenum">
              <a:rPr lang="en-GB">
                <a:solidFill>
                  <a:srgbClr val="000000"/>
                </a:solidFill>
              </a:rPr>
              <a:pPr/>
              <a:t>73</a:t>
            </a:fld>
            <a:endParaRPr lang="en-GB">
              <a:solidFill>
                <a:srgbClr val="000000"/>
              </a:solidFill>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xfrm>
            <a:off x="946685" y="4863650"/>
            <a:ext cx="5205932" cy="4603449"/>
          </a:xfrm>
          <a:noFill/>
          <a:ln/>
        </p:spPr>
        <p:txBody>
          <a:bodyPr/>
          <a:lstStyle/>
          <a:p>
            <a:pPr eaLnBrk="1" hangingPunct="1"/>
            <a:endParaRPr lang="en-GB" altLang="en-GB" smtClean="0"/>
          </a:p>
        </p:txBody>
      </p:sp>
    </p:spTree>
    <p:extLst>
      <p:ext uri="{BB962C8B-B14F-4D97-AF65-F5344CB8AC3E}">
        <p14:creationId xmlns:p14="http://schemas.microsoft.com/office/powerpoint/2010/main" val="3284845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p:spPr>
        <p:txBody>
          <a:bodyPr/>
          <a:lstStyle/>
          <a:p>
            <a:endParaRPr lang="en-US" smtClean="0"/>
          </a:p>
        </p:txBody>
      </p:sp>
      <p:sp>
        <p:nvSpPr>
          <p:cNvPr id="209924" name="Slide Number Placeholder 3"/>
          <p:cNvSpPr>
            <a:spLocks noGrp="1"/>
          </p:cNvSpPr>
          <p:nvPr>
            <p:ph type="sldNum" sz="quarter" idx="5"/>
          </p:nvPr>
        </p:nvSpPr>
        <p:spPr>
          <a:noFill/>
        </p:spPr>
        <p:txBody>
          <a:bodyPr/>
          <a:lstStyle/>
          <a:p>
            <a:fld id="{903BCDAB-CE50-4CC1-9F46-F3C73B14FC27}" type="slidenum">
              <a:rPr lang="en-GB"/>
              <a:pPr/>
              <a:t>6</a:t>
            </a:fld>
            <a:endParaRPr lang="en-GB"/>
          </a:p>
        </p:txBody>
      </p:sp>
    </p:spTree>
    <p:extLst>
      <p:ext uri="{BB962C8B-B14F-4D97-AF65-F5344CB8AC3E}">
        <p14:creationId xmlns:p14="http://schemas.microsoft.com/office/powerpoint/2010/main" val="2922989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AA9CC757-F8E9-46B9-B48B-C9063CA95C4D}" type="slidenum">
              <a:rPr lang="en-GB">
                <a:solidFill>
                  <a:srgbClr val="000000"/>
                </a:solidFill>
              </a:rPr>
              <a:pPr/>
              <a:t>7</a:t>
            </a:fld>
            <a:endParaRPr lang="en-GB">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32800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6A15EF8D-107E-4B73-AF6A-2F69E4B94464}" type="slidenum">
              <a:rPr lang="en-GB">
                <a:solidFill>
                  <a:srgbClr val="000000"/>
                </a:solidFill>
              </a:rPr>
              <a:pPr/>
              <a:t>8</a:t>
            </a:fld>
            <a:endParaRPr lang="en-GB">
              <a:solidFill>
                <a:srgbClr val="000000"/>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spcBef>
                <a:spcPct val="0"/>
              </a:spcBef>
            </a:pPr>
            <a:endParaRPr lang="en-US" smtClean="0"/>
          </a:p>
        </p:txBody>
      </p:sp>
    </p:spTree>
    <p:extLst>
      <p:ext uri="{BB962C8B-B14F-4D97-AF65-F5344CB8AC3E}">
        <p14:creationId xmlns:p14="http://schemas.microsoft.com/office/powerpoint/2010/main" val="442691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8100" cy="3838575"/>
          </a:xfrm>
        </p:spPr>
      </p:sp>
      <p:sp>
        <p:nvSpPr>
          <p:cNvPr id="3" name="Notes Placeholder 2"/>
          <p:cNvSpPr>
            <a:spLocks noGrp="1"/>
          </p:cNvSpPr>
          <p:nvPr>
            <p:ph type="body" idx="1"/>
          </p:nvPr>
        </p:nvSpPr>
        <p:spPr/>
        <p:txBody>
          <a:bodyPr/>
          <a:lstStyle/>
          <a:p>
            <a:r>
              <a:rPr lang="fr-FR" dirty="0" smtClean="0"/>
              <a:t>Process and Product</a:t>
            </a:r>
          </a:p>
          <a:p>
            <a:r>
              <a:rPr lang="fr-FR" dirty="0" smtClean="0"/>
              <a:t>Process = how to do the work</a:t>
            </a:r>
          </a:p>
          <a:p>
            <a:r>
              <a:rPr lang="fr-FR" dirty="0" smtClean="0"/>
              <a:t>Product = the forms,</a:t>
            </a:r>
            <a:r>
              <a:rPr lang="fr-FR" baseline="0" dirty="0" smtClean="0"/>
              <a:t> files, or reports we are using to do the work</a:t>
            </a:r>
            <a:endParaRPr lang="fr-FR" dirty="0"/>
          </a:p>
        </p:txBody>
      </p:sp>
      <p:sp>
        <p:nvSpPr>
          <p:cNvPr id="4" name="Slide Number Placeholder 3"/>
          <p:cNvSpPr>
            <a:spLocks noGrp="1"/>
          </p:cNvSpPr>
          <p:nvPr>
            <p:ph type="sldNum" sz="quarter" idx="10"/>
          </p:nvPr>
        </p:nvSpPr>
        <p:spPr/>
        <p:txBody>
          <a:bodyPr/>
          <a:lstStyle/>
          <a:p>
            <a:pPr>
              <a:defRPr/>
            </a:pPr>
            <a:fld id="{D223AEB8-7204-46DD-BDE3-FF52B4C82F1F}" type="slidenum">
              <a:rPr lang="en-GB" altLang="en-GB" smtClean="0"/>
              <a:pPr>
                <a:defRPr/>
              </a:pPr>
              <a:t>12</a:t>
            </a:fld>
            <a:endParaRPr lang="en-GB" altLang="en-GB" dirty="0"/>
          </a:p>
        </p:txBody>
      </p:sp>
    </p:spTree>
    <p:extLst>
      <p:ext uri="{BB962C8B-B14F-4D97-AF65-F5344CB8AC3E}">
        <p14:creationId xmlns:p14="http://schemas.microsoft.com/office/powerpoint/2010/main" val="267989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EF023D67-4A02-463C-9642-E62CD0EFF015}" type="slidenum">
              <a:rPr lang="en-GB"/>
              <a:pPr/>
              <a:t>13</a:t>
            </a:fld>
            <a:endParaRPr lang="en-GB"/>
          </a:p>
        </p:txBody>
      </p:sp>
      <p:sp>
        <p:nvSpPr>
          <p:cNvPr id="214019" name="Rectangle 2"/>
          <p:cNvSpPr>
            <a:spLocks noGrp="1" noRot="1" noChangeAspect="1" noChangeArrowheads="1" noTextEdit="1"/>
          </p:cNvSpPr>
          <p:nvPr>
            <p:ph type="sldImg"/>
          </p:nvPr>
        </p:nvSpPr>
        <p:spPr>
          <a:xfrm>
            <a:off x="993775" y="766763"/>
            <a:ext cx="5114925" cy="3835400"/>
          </a:xfrm>
          <a:ln/>
        </p:spPr>
      </p:sp>
      <p:sp>
        <p:nvSpPr>
          <p:cNvPr id="214020" name="Rectangle 3"/>
          <p:cNvSpPr>
            <a:spLocks noGrp="1" noChangeArrowheads="1"/>
          </p:cNvSpPr>
          <p:nvPr>
            <p:ph type="body" idx="1"/>
          </p:nvPr>
        </p:nvSpPr>
        <p:spPr>
          <a:noFill/>
          <a:ln/>
        </p:spPr>
        <p:txBody>
          <a:bodyPr/>
          <a:lstStyle/>
          <a:p>
            <a:pPr marL="187544" indent="-187544" eaLnBrk="1" hangingPunct="1"/>
            <a:endParaRPr lang="en-US" smtClean="0"/>
          </a:p>
        </p:txBody>
      </p:sp>
    </p:spTree>
    <p:extLst>
      <p:ext uri="{BB962C8B-B14F-4D97-AF65-F5344CB8AC3E}">
        <p14:creationId xmlns:p14="http://schemas.microsoft.com/office/powerpoint/2010/main" val="3549171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DEL_COL"/>
          <p:cNvPicPr preferRelativeResize="0">
            <a:picLocks noChangeAspect="1" noChangeArrowheads="1"/>
          </p:cNvPicPr>
          <p:nvPr/>
        </p:nvPicPr>
        <p:blipFill>
          <a:blip r:embed="rId2" cstate="print"/>
          <a:srcRect/>
          <a:stretch>
            <a:fillRect/>
          </a:stretch>
        </p:blipFill>
        <p:spPr bwMode="auto">
          <a:xfrm>
            <a:off x="358775" y="358775"/>
            <a:ext cx="1903413" cy="381000"/>
          </a:xfrm>
          <a:prstGeom prst="rect">
            <a:avLst/>
          </a:prstGeom>
          <a:noFill/>
          <a:ln w="12700">
            <a:noFill/>
            <a:miter lim="800000"/>
            <a:headEnd/>
            <a:tailEnd/>
          </a:ln>
        </p:spPr>
      </p:pic>
      <p:sp>
        <p:nvSpPr>
          <p:cNvPr id="5" name="Legal Entity"/>
          <p:cNvSpPr txBox="1">
            <a:spLocks noChangeArrowheads="1"/>
          </p:cNvSpPr>
          <p:nvPr userDrawn="1"/>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dirty="0">
                <a:solidFill>
                  <a:srgbClr val="000066"/>
                </a:solidFill>
                <a:cs typeface="+mn-cs"/>
              </a:rPr>
              <a:t> ©</a:t>
            </a:r>
            <a:r>
              <a:rPr lang="en-GB" sz="800" dirty="0" smtClean="0">
                <a:solidFill>
                  <a:srgbClr val="000066"/>
                </a:solidFill>
                <a:cs typeface="+mn-cs"/>
              </a:rPr>
              <a:t>2013 </a:t>
            </a:r>
            <a:r>
              <a:rPr lang="en-GB" sz="800" dirty="0">
                <a:solidFill>
                  <a:srgbClr val="000066"/>
                </a:solidFill>
                <a:cs typeface="+mn-cs"/>
              </a:rPr>
              <a:t>Deloitte MCS Limited.  Private and confidential</a:t>
            </a:r>
          </a:p>
        </p:txBody>
      </p:sp>
      <p:sp>
        <p:nvSpPr>
          <p:cNvPr id="8194" name="Rectangle 2"/>
          <p:cNvSpPr>
            <a:spLocks noGrp="1" noChangeArrowheads="1"/>
          </p:cNvSpPr>
          <p:nvPr>
            <p:ph type="ctrTitle"/>
          </p:nvPr>
        </p:nvSpPr>
        <p:spPr>
          <a:xfrm>
            <a:off x="358775" y="2159000"/>
            <a:ext cx="8421688" cy="1397000"/>
          </a:xfrm>
        </p:spPr>
        <p:txBody>
          <a:bodyPr>
            <a:spAutoFit/>
          </a:bodyPr>
          <a:lstStyle>
            <a:lvl1pPr>
              <a:lnSpc>
                <a:spcPts val="5500"/>
              </a:lnSpc>
              <a:defRPr sz="6000">
                <a:latin typeface="Times New Roman" pitchFamily="18" charset="0"/>
              </a:defRPr>
            </a:lvl1pPr>
          </a:lstStyle>
          <a:p>
            <a:r>
              <a:rPr lang="en-GB"/>
              <a:t>Click to edit Master title style</a:t>
            </a:r>
          </a:p>
        </p:txBody>
      </p:sp>
      <p:sp>
        <p:nvSpPr>
          <p:cNvPr id="8195" name="Rectangle 3"/>
          <p:cNvSpPr>
            <a:spLocks noGrp="1" noChangeArrowheads="1"/>
          </p:cNvSpPr>
          <p:nvPr>
            <p:ph type="subTitle" idx="1"/>
          </p:nvPr>
        </p:nvSpPr>
        <p:spPr>
          <a:xfrm>
            <a:off x="358775" y="3778250"/>
            <a:ext cx="5399088" cy="203200"/>
          </a:xfrm>
        </p:spPr>
        <p:txBody>
          <a:bodyPr>
            <a:spAutoFit/>
          </a:bodyPr>
          <a:lstStyle>
            <a:lvl1pPr>
              <a:lnSpc>
                <a:spcPts val="1600"/>
              </a:lnSpc>
              <a:defRPr sz="1400"/>
            </a:lvl1pPr>
          </a:lstStyle>
          <a:p>
            <a:r>
              <a:rPr lang="en-GB"/>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Inter Blue">
    <p:bg>
      <p:bgPr>
        <a:solidFill>
          <a:schemeClr val="tx2"/>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224825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_Inter Green">
    <p:bg>
      <p:bgPr>
        <a:solidFill>
          <a:schemeClr val="accent2"/>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dirty="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117407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3_Inter Mid Blue">
    <p:bg>
      <p:bgPr>
        <a:solidFill>
          <a:schemeClr val="accent3"/>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dirty="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2582918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4_Inter Light Blue">
    <p:bg>
      <p:bgPr>
        <a:solidFill>
          <a:schemeClr val="accent5"/>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dirty="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765725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5571" y="350113"/>
            <a:ext cx="8422670" cy="630202"/>
          </a:xfrm>
        </p:spPr>
        <p:txBody>
          <a:bodyPr/>
          <a:lstStyle/>
          <a:p>
            <a:r>
              <a:rPr lang="en-US" noProof="0" smtClean="0"/>
              <a:t>Click to edit Master title style</a:t>
            </a:r>
            <a:endParaRPr lang="fr-FR" noProof="0"/>
          </a:p>
        </p:txBody>
      </p:sp>
      <p:sp>
        <p:nvSpPr>
          <p:cNvPr id="3" name="Content Placeholder 2"/>
          <p:cNvSpPr>
            <a:spLocks noGrp="1"/>
          </p:cNvSpPr>
          <p:nvPr>
            <p:ph sz="half" idx="1"/>
          </p:nvPr>
        </p:nvSpPr>
        <p:spPr>
          <a:xfrm>
            <a:off x="415571" y="1285200"/>
            <a:ext cx="4141278" cy="514419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dirty="0"/>
          </a:p>
        </p:txBody>
      </p:sp>
      <p:sp>
        <p:nvSpPr>
          <p:cNvPr id="4" name="Content Placeholder 3"/>
          <p:cNvSpPr>
            <a:spLocks noGrp="1"/>
          </p:cNvSpPr>
          <p:nvPr>
            <p:ph sz="half" idx="2"/>
          </p:nvPr>
        </p:nvSpPr>
        <p:spPr>
          <a:xfrm>
            <a:off x="4685272" y="1285200"/>
            <a:ext cx="4142721" cy="514419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dirty="0"/>
          </a:p>
        </p:txBody>
      </p:sp>
      <p:sp>
        <p:nvSpPr>
          <p:cNvPr id="5" name="Slide Number Placeholder 4"/>
          <p:cNvSpPr>
            <a:spLocks noGrp="1"/>
          </p:cNvSpPr>
          <p:nvPr>
            <p:ph type="sldNum" sz="quarter" idx="10"/>
          </p:nvPr>
        </p:nvSpPr>
        <p:spPr/>
        <p:txBody>
          <a:bodyPr/>
          <a:lstStyle>
            <a:lvl1pPr>
              <a:defRPr/>
            </a:lvl1pPr>
          </a:lstStyle>
          <a:p>
            <a:fld id="{9B97FD06-215F-4E04-83AC-82D015D03DA4}" type="slidenum">
              <a:rPr lang="fr-FR" smtClean="0">
                <a:solidFill>
                  <a:srgbClr val="002776"/>
                </a:solidFill>
              </a:rPr>
              <a:pPr/>
              <a:t>‹#›</a:t>
            </a:fld>
            <a:endParaRPr lang="fr-FR">
              <a:solidFill>
                <a:srgbClr val="002776"/>
              </a:solidFill>
            </a:endParaRPr>
          </a:p>
        </p:txBody>
      </p:sp>
      <p:sp>
        <p:nvSpPr>
          <p:cNvPr id="6" name="Footer Placeholder 5"/>
          <p:cNvSpPr>
            <a:spLocks noGrp="1"/>
          </p:cNvSpPr>
          <p:nvPr>
            <p:ph type="ftr" sz="quarter" idx="11"/>
          </p:nvPr>
        </p:nvSpPr>
        <p:spPr/>
        <p:txBody>
          <a:bodyPr/>
          <a:lstStyle>
            <a:lvl1pPr>
              <a:defRPr/>
            </a:lvl1pPr>
          </a:lstStyle>
          <a:p>
            <a:r>
              <a:rPr lang="en-US" dirty="0" smtClean="0">
                <a:solidFill>
                  <a:srgbClr val="002776"/>
                </a:solidFill>
              </a:rPr>
              <a:t> Accelerated Closing - July 2012</a:t>
            </a:r>
            <a:endParaRPr lang="en-US" dirty="0">
              <a:solidFill>
                <a:srgbClr val="002776"/>
              </a:solidFill>
            </a:endParaRPr>
          </a:p>
        </p:txBody>
      </p:sp>
    </p:spTree>
    <p:extLst>
      <p:ext uri="{BB962C8B-B14F-4D97-AF65-F5344CB8AC3E}">
        <p14:creationId xmlns:p14="http://schemas.microsoft.com/office/powerpoint/2010/main" val="86190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fr-FR" noProof="0"/>
          </a:p>
        </p:txBody>
      </p:sp>
      <p:sp>
        <p:nvSpPr>
          <p:cNvPr id="3" name="Slide Number Placeholder 2"/>
          <p:cNvSpPr>
            <a:spLocks noGrp="1"/>
          </p:cNvSpPr>
          <p:nvPr>
            <p:ph type="sldNum" sz="quarter" idx="10"/>
          </p:nvPr>
        </p:nvSpPr>
        <p:spPr/>
        <p:txBody>
          <a:bodyPr/>
          <a:lstStyle>
            <a:lvl1pPr>
              <a:defRPr/>
            </a:lvl1pPr>
          </a:lstStyle>
          <a:p>
            <a:fld id="{4D6AB691-F729-49DC-A330-3E997DCFADEB}" type="slidenum">
              <a:rPr lang="fr-FR" smtClean="0">
                <a:solidFill>
                  <a:srgbClr val="002776"/>
                </a:solidFill>
              </a:rPr>
              <a:pPr/>
              <a:t>‹#›</a:t>
            </a:fld>
            <a:endParaRPr lang="fr-FR">
              <a:solidFill>
                <a:srgbClr val="002776"/>
              </a:solidFill>
            </a:endParaRPr>
          </a:p>
        </p:txBody>
      </p:sp>
      <p:sp>
        <p:nvSpPr>
          <p:cNvPr id="4" name="Footer Placeholder 3"/>
          <p:cNvSpPr>
            <a:spLocks noGrp="1"/>
          </p:cNvSpPr>
          <p:nvPr>
            <p:ph type="ftr" sz="quarter" idx="11"/>
          </p:nvPr>
        </p:nvSpPr>
        <p:spPr/>
        <p:txBody>
          <a:bodyPr/>
          <a:lstStyle>
            <a:lvl1pPr>
              <a:defRPr/>
            </a:lvl1pPr>
          </a:lstStyle>
          <a:p>
            <a:r>
              <a:rPr lang="en-US" dirty="0" smtClean="0">
                <a:solidFill>
                  <a:srgbClr val="002776"/>
                </a:solidFill>
              </a:rPr>
              <a:t> Accelerated Closing - July 2012</a:t>
            </a:r>
            <a:endParaRPr lang="en-US" dirty="0">
              <a:solidFill>
                <a:srgbClr val="002776"/>
              </a:solidFill>
            </a:endParaRPr>
          </a:p>
        </p:txBody>
      </p:sp>
    </p:spTree>
    <p:extLst>
      <p:ext uri="{BB962C8B-B14F-4D97-AF65-F5344CB8AC3E}">
        <p14:creationId xmlns:p14="http://schemas.microsoft.com/office/powerpoint/2010/main" val="2166869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253C092-6252-40CA-B52E-02E6E8C37738}" type="slidenum">
              <a:rPr lang="fr-FR" smtClean="0">
                <a:solidFill>
                  <a:srgbClr val="002776"/>
                </a:solidFill>
              </a:rPr>
              <a:pPr/>
              <a:t>‹#›</a:t>
            </a:fld>
            <a:endParaRPr lang="fr-FR">
              <a:solidFill>
                <a:srgbClr val="002776"/>
              </a:solidFill>
            </a:endParaRPr>
          </a:p>
        </p:txBody>
      </p:sp>
      <p:sp>
        <p:nvSpPr>
          <p:cNvPr id="3" name="Footer Placeholder 2"/>
          <p:cNvSpPr>
            <a:spLocks noGrp="1"/>
          </p:cNvSpPr>
          <p:nvPr>
            <p:ph type="ftr" sz="quarter" idx="11"/>
          </p:nvPr>
        </p:nvSpPr>
        <p:spPr/>
        <p:txBody>
          <a:bodyPr/>
          <a:lstStyle>
            <a:lvl1pPr>
              <a:defRPr/>
            </a:lvl1pPr>
          </a:lstStyle>
          <a:p>
            <a:r>
              <a:rPr lang="en-US" dirty="0" smtClean="0">
                <a:solidFill>
                  <a:srgbClr val="002776"/>
                </a:solidFill>
              </a:rPr>
              <a:t> Accelerated Closing - July 2012</a:t>
            </a:r>
            <a:endParaRPr lang="en-US" dirty="0">
              <a:solidFill>
                <a:srgbClr val="002776"/>
              </a:solidFill>
            </a:endParaRPr>
          </a:p>
        </p:txBody>
      </p:sp>
    </p:spTree>
    <p:extLst>
      <p:ext uri="{BB962C8B-B14F-4D97-AF65-F5344CB8AC3E}">
        <p14:creationId xmlns:p14="http://schemas.microsoft.com/office/powerpoint/2010/main" val="496379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38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Title Placeholder 1"/>
          <p:cNvSpPr>
            <a:spLocks noGrp="1"/>
          </p:cNvSpPr>
          <p:nvPr>
            <p:ph type="ctrTitle"/>
          </p:nvPr>
        </p:nvSpPr>
        <p:spPr>
          <a:xfrm>
            <a:off x="1142820" y="2886326"/>
            <a:ext cx="3996983" cy="1399929"/>
          </a:xfrm>
        </p:spPr>
        <p:txBody>
          <a:bodyPr/>
          <a:lstStyle>
            <a:lvl1pPr>
              <a:lnSpc>
                <a:spcPts val="2800"/>
              </a:lnSpc>
              <a:defRPr sz="2800" b="0" smtClean="0">
                <a:latin typeface="Times New Roman" pitchFamily="18" charset="0"/>
              </a:defRPr>
            </a:lvl1pPr>
          </a:lstStyle>
          <a:p>
            <a:r>
              <a:rPr lang="en-US" noProof="0" smtClean="0"/>
              <a:t>Click to edit Master title style</a:t>
            </a:r>
            <a:endParaRPr lang="fr-FR" noProof="0" smtClean="0"/>
          </a:p>
        </p:txBody>
      </p:sp>
      <p:sp>
        <p:nvSpPr>
          <p:cNvPr id="16" name="Text Placeholder 2"/>
          <p:cNvSpPr>
            <a:spLocks noGrp="1"/>
          </p:cNvSpPr>
          <p:nvPr>
            <p:ph type="subTitle" idx="1"/>
          </p:nvPr>
        </p:nvSpPr>
        <p:spPr>
          <a:xfrm>
            <a:off x="446400" y="6028935"/>
            <a:ext cx="4740104" cy="303897"/>
          </a:xfrm>
        </p:spPr>
        <p:txBody>
          <a:bodyPr/>
          <a:lstStyle>
            <a:lvl1pPr marL="0" indent="0">
              <a:lnSpc>
                <a:spcPts val="1996"/>
              </a:lnSpc>
              <a:buNone/>
              <a:defRPr b="1" smtClean="0"/>
            </a:lvl1pPr>
          </a:lstStyle>
          <a:p>
            <a:r>
              <a:rPr lang="en-US" smtClean="0"/>
              <a:t>Click to edit Master subtitle style</a:t>
            </a:r>
            <a:endParaRPr smtClean="0"/>
          </a:p>
        </p:txBody>
      </p:sp>
      <p:pic>
        <p:nvPicPr>
          <p:cNvPr id="7" name="Picture 5" descr="DEL_PRI_RGB"/>
          <p:cNvPicPr>
            <a:picLocks noChangeArrowheads="1"/>
          </p:cNvPicPr>
          <p:nvPr userDrawn="1"/>
        </p:nvPicPr>
        <p:blipFill>
          <a:blip r:embed="rId2" cstate="print"/>
          <a:srcRect l="7785" t="27351" r="9871" b="25598"/>
          <a:stretch>
            <a:fillRect/>
          </a:stretch>
        </p:blipFill>
        <p:spPr bwMode="auto">
          <a:xfrm>
            <a:off x="315913" y="285750"/>
            <a:ext cx="2346325" cy="533400"/>
          </a:xfrm>
          <a:prstGeom prst="rect">
            <a:avLst/>
          </a:prstGeom>
          <a:noFill/>
          <a:ln w="9525">
            <a:noFill/>
            <a:miter lim="800000"/>
            <a:headEnd/>
            <a:tailEnd/>
          </a:ln>
        </p:spPr>
      </p:pic>
    </p:spTree>
    <p:extLst>
      <p:ext uri="{BB962C8B-B14F-4D97-AF65-F5344CB8AC3E}">
        <p14:creationId xmlns:p14="http://schemas.microsoft.com/office/powerpoint/2010/main" val="75306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571" y="350113"/>
            <a:ext cx="8422670" cy="630202"/>
          </a:xfrm>
        </p:spPr>
        <p:txBody>
          <a:bodyPr/>
          <a:lstStyle/>
          <a:p>
            <a:r>
              <a:rPr lang="en-US" smtClean="0"/>
              <a:t>Click to edit Master title style</a:t>
            </a:r>
            <a:endParaRPr lang="fr-FR"/>
          </a:p>
        </p:txBody>
      </p:sp>
      <p:sp>
        <p:nvSpPr>
          <p:cNvPr id="3" name="Slide Number Placeholder 2"/>
          <p:cNvSpPr>
            <a:spLocks noGrp="1"/>
          </p:cNvSpPr>
          <p:nvPr>
            <p:ph type="sldNum" sz="quarter" idx="10"/>
          </p:nvPr>
        </p:nvSpPr>
        <p:spPr/>
        <p:txBody>
          <a:bodyPr/>
          <a:lstStyle/>
          <a:p>
            <a:fld id="{ADBB5B7E-4A36-4DEA-8D3A-A9CBA73BAF4C}" type="slidenum">
              <a:rPr lang="fr-FR" smtClean="0">
                <a:solidFill>
                  <a:srgbClr val="002776"/>
                </a:solidFill>
              </a:rPr>
              <a:pPr/>
              <a:t>‹#›</a:t>
            </a:fld>
            <a:endParaRPr lang="fr-FR">
              <a:solidFill>
                <a:srgbClr val="002776"/>
              </a:solidFill>
            </a:endParaRPr>
          </a:p>
        </p:txBody>
      </p:sp>
      <p:sp>
        <p:nvSpPr>
          <p:cNvPr id="4" name="Footer Placeholder 3"/>
          <p:cNvSpPr>
            <a:spLocks noGrp="1"/>
          </p:cNvSpPr>
          <p:nvPr>
            <p:ph type="ftr" sz="quarter" idx="11"/>
          </p:nvPr>
        </p:nvSpPr>
        <p:spPr/>
        <p:txBody>
          <a:bodyPr/>
          <a:lstStyle/>
          <a:p>
            <a:r>
              <a:rPr lang="en-US" dirty="0" smtClean="0">
                <a:solidFill>
                  <a:srgbClr val="002776"/>
                </a:solidFill>
              </a:rPr>
              <a:t> Accelerated Closing - July 2012</a:t>
            </a:r>
            <a:endParaRPr lang="fr-FR" dirty="0" smtClean="0">
              <a:solidFill>
                <a:srgbClr val="002776"/>
              </a:solidFill>
            </a:endParaRPr>
          </a:p>
        </p:txBody>
      </p:sp>
      <p:sp>
        <p:nvSpPr>
          <p:cNvPr id="9" name="Content Placeholder 8"/>
          <p:cNvSpPr>
            <a:spLocks noGrp="1"/>
          </p:cNvSpPr>
          <p:nvPr>
            <p:ph sz="quarter" idx="13"/>
          </p:nvPr>
        </p:nvSpPr>
        <p:spPr>
          <a:xfrm>
            <a:off x="415571" y="1285200"/>
            <a:ext cx="8424000" cy="514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dirty="0"/>
          </a:p>
        </p:txBody>
      </p:sp>
    </p:spTree>
    <p:extLst>
      <p:ext uri="{BB962C8B-B14F-4D97-AF65-F5344CB8AC3E}">
        <p14:creationId xmlns:p14="http://schemas.microsoft.com/office/powerpoint/2010/main" val="420521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58775" y="1258888"/>
            <a:ext cx="41338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5025" y="1258888"/>
            <a:ext cx="4135438"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59892477-9E1C-4F7B-B884-9F80C652129E}" type="slidenum">
              <a:rPr lang="en-GB" altLang="en-GB"/>
              <a:pPr>
                <a:defRPr/>
              </a:pPr>
              <a:t>‹#›</a:t>
            </a:fld>
            <a:endParaRPr lang="en-GB" alt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Inter Blue">
    <p:bg>
      <p:bgPr>
        <a:solidFill>
          <a:schemeClr val="tx2"/>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58492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1_Inter Green">
    <p:bg>
      <p:bgPr>
        <a:solidFill>
          <a:schemeClr val="accent2"/>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dirty="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1767407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3_Inter Mid Blue">
    <p:bg>
      <p:bgPr>
        <a:solidFill>
          <a:schemeClr val="accent3"/>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dirty="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45617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4_Inter Light Blue">
    <p:bg>
      <p:bgPr>
        <a:solidFill>
          <a:schemeClr val="accent5"/>
        </a:solidFill>
        <a:effectLst/>
      </p:bgPr>
    </p:bg>
    <p:spTree>
      <p:nvGrpSpPr>
        <p:cNvPr id="1" name=""/>
        <p:cNvGrpSpPr/>
        <p:nvPr/>
      </p:nvGrpSpPr>
      <p:grpSpPr>
        <a:xfrm>
          <a:off x="0" y="0"/>
          <a:ext cx="0" cy="0"/>
          <a:chOff x="0" y="0"/>
          <a:chExt cx="0" cy="0"/>
        </a:xfrm>
      </p:grpSpPr>
      <p:sp>
        <p:nvSpPr>
          <p:cNvPr id="148482" name="Title Placeholder 1"/>
          <p:cNvSpPr>
            <a:spLocks noGrp="1"/>
          </p:cNvSpPr>
          <p:nvPr>
            <p:ph type="ctrTitle"/>
          </p:nvPr>
        </p:nvSpPr>
        <p:spPr>
          <a:xfrm>
            <a:off x="1142820" y="2670657"/>
            <a:ext cx="6112353" cy="1128762"/>
          </a:xfrm>
        </p:spPr>
        <p:txBody>
          <a:bodyPr/>
          <a:lstStyle>
            <a:lvl1pPr>
              <a:lnSpc>
                <a:spcPts val="4665"/>
              </a:lnSpc>
              <a:defRPr sz="5200" b="0">
                <a:solidFill>
                  <a:schemeClr val="bg2"/>
                </a:solidFill>
                <a:latin typeface="Times New Roman" pitchFamily="18" charset="0"/>
              </a:defRPr>
            </a:lvl1pPr>
          </a:lstStyle>
          <a:p>
            <a:r>
              <a:rPr lang="en-US" noProof="0" smtClean="0"/>
              <a:t>Click to edit Master title style</a:t>
            </a:r>
            <a:endParaRPr lang="fr-FR" noProof="0" dirty="0"/>
          </a:p>
        </p:txBody>
      </p:sp>
      <p:sp>
        <p:nvSpPr>
          <p:cNvPr id="7" name="Slide Number Placeholder 9"/>
          <p:cNvSpPr>
            <a:spLocks noGrp="1"/>
          </p:cNvSpPr>
          <p:nvPr>
            <p:ph type="sldNum" sz="quarter" idx="4"/>
          </p:nvPr>
        </p:nvSpPr>
        <p:spPr>
          <a:xfrm>
            <a:off x="415571" y="6533096"/>
            <a:ext cx="282819" cy="158250"/>
          </a:xfrm>
        </p:spPr>
        <p:txBody>
          <a:bodyPr/>
          <a:lstStyle>
            <a:lvl1pPr>
              <a:lnSpc>
                <a:spcPts val="1200"/>
              </a:lnSpc>
              <a:defRPr>
                <a:solidFill>
                  <a:schemeClr val="bg2"/>
                </a:solidFill>
              </a:defRPr>
            </a:lvl1pPr>
          </a:lstStyle>
          <a:p>
            <a:fld id="{B9D71CC6-9F33-47EF-B107-9E4255E00C3B}" type="slidenum">
              <a:rPr lang="en-US">
                <a:solidFill>
                  <a:srgbClr val="FFFFFF"/>
                </a:solidFill>
              </a:rPr>
              <a:pPr/>
              <a:t>‹#›</a:t>
            </a:fld>
            <a:endParaRPr lang="en-US">
              <a:solidFill>
                <a:srgbClr val="FFFFFF"/>
              </a:solidFill>
            </a:endParaRPr>
          </a:p>
        </p:txBody>
      </p:sp>
      <p:sp>
        <p:nvSpPr>
          <p:cNvPr id="10" name="Footer Placeholder 10"/>
          <p:cNvSpPr>
            <a:spLocks noGrp="1"/>
          </p:cNvSpPr>
          <p:nvPr>
            <p:ph type="ftr" sz="quarter" idx="3"/>
          </p:nvPr>
        </p:nvSpPr>
        <p:spPr>
          <a:xfrm>
            <a:off x="770538" y="6533096"/>
            <a:ext cx="4317318" cy="158250"/>
          </a:xfrm>
        </p:spPr>
        <p:txBody>
          <a:bodyPr/>
          <a:lstStyle>
            <a:lvl1pPr>
              <a:lnSpc>
                <a:spcPts val="1200"/>
              </a:lnSpc>
              <a:defRPr>
                <a:solidFill>
                  <a:schemeClr val="bg2"/>
                </a:solidFill>
              </a:defRPr>
            </a:lvl1pPr>
          </a:lstStyle>
          <a:p>
            <a:r>
              <a:rPr lang="en-US" dirty="0" smtClean="0">
                <a:solidFill>
                  <a:srgbClr val="FFFFFF"/>
                </a:solidFill>
              </a:rPr>
              <a:t> Accelerated Closing - July 2012</a:t>
            </a:r>
            <a:endParaRPr lang="en-US" dirty="0">
              <a:solidFill>
                <a:srgbClr val="FFFFFF"/>
              </a:solidFill>
            </a:endParaRPr>
          </a:p>
        </p:txBody>
      </p:sp>
      <p:sp>
        <p:nvSpPr>
          <p:cNvPr id="8" name="Rectangle 7"/>
          <p:cNvSpPr>
            <a:spLocks noChangeArrowheads="1"/>
          </p:cNvSpPr>
          <p:nvPr userDrawn="1"/>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FFFFFF"/>
                </a:solidFill>
              </a:rPr>
              <a:t>© 2012 Deloitte SA</a:t>
            </a:r>
            <a:endParaRPr lang="fr-FR" sz="700" dirty="0">
              <a:solidFill>
                <a:srgbClr val="FFFFFF"/>
              </a:solidFill>
            </a:endParaRPr>
          </a:p>
        </p:txBody>
      </p:sp>
    </p:spTree>
    <p:extLst>
      <p:ext uri="{BB962C8B-B14F-4D97-AF65-F5344CB8AC3E}">
        <p14:creationId xmlns:p14="http://schemas.microsoft.com/office/powerpoint/2010/main" val="1774962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5571" y="350113"/>
            <a:ext cx="8422670" cy="630202"/>
          </a:xfrm>
        </p:spPr>
        <p:txBody>
          <a:bodyPr/>
          <a:lstStyle/>
          <a:p>
            <a:r>
              <a:rPr lang="en-US" noProof="0" smtClean="0"/>
              <a:t>Click to edit Master title style</a:t>
            </a:r>
            <a:endParaRPr lang="fr-FR" noProof="0"/>
          </a:p>
        </p:txBody>
      </p:sp>
      <p:sp>
        <p:nvSpPr>
          <p:cNvPr id="3" name="Content Placeholder 2"/>
          <p:cNvSpPr>
            <a:spLocks noGrp="1"/>
          </p:cNvSpPr>
          <p:nvPr>
            <p:ph sz="half" idx="1"/>
          </p:nvPr>
        </p:nvSpPr>
        <p:spPr>
          <a:xfrm>
            <a:off x="415571" y="1285200"/>
            <a:ext cx="4141278" cy="514419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dirty="0"/>
          </a:p>
        </p:txBody>
      </p:sp>
      <p:sp>
        <p:nvSpPr>
          <p:cNvPr id="4" name="Content Placeholder 3"/>
          <p:cNvSpPr>
            <a:spLocks noGrp="1"/>
          </p:cNvSpPr>
          <p:nvPr>
            <p:ph sz="half" idx="2"/>
          </p:nvPr>
        </p:nvSpPr>
        <p:spPr>
          <a:xfrm>
            <a:off x="4685272" y="1285200"/>
            <a:ext cx="4142721" cy="5144196"/>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dirty="0"/>
          </a:p>
        </p:txBody>
      </p:sp>
      <p:sp>
        <p:nvSpPr>
          <p:cNvPr id="5" name="Slide Number Placeholder 4"/>
          <p:cNvSpPr>
            <a:spLocks noGrp="1"/>
          </p:cNvSpPr>
          <p:nvPr>
            <p:ph type="sldNum" sz="quarter" idx="10"/>
          </p:nvPr>
        </p:nvSpPr>
        <p:spPr/>
        <p:txBody>
          <a:bodyPr/>
          <a:lstStyle>
            <a:lvl1pPr>
              <a:defRPr/>
            </a:lvl1pPr>
          </a:lstStyle>
          <a:p>
            <a:fld id="{9B97FD06-215F-4E04-83AC-82D015D03DA4}" type="slidenum">
              <a:rPr lang="fr-FR" smtClean="0">
                <a:solidFill>
                  <a:srgbClr val="002776"/>
                </a:solidFill>
              </a:rPr>
              <a:pPr/>
              <a:t>‹#›</a:t>
            </a:fld>
            <a:endParaRPr lang="fr-FR">
              <a:solidFill>
                <a:srgbClr val="002776"/>
              </a:solidFill>
            </a:endParaRPr>
          </a:p>
        </p:txBody>
      </p:sp>
      <p:sp>
        <p:nvSpPr>
          <p:cNvPr id="6" name="Footer Placeholder 5"/>
          <p:cNvSpPr>
            <a:spLocks noGrp="1"/>
          </p:cNvSpPr>
          <p:nvPr>
            <p:ph type="ftr" sz="quarter" idx="11"/>
          </p:nvPr>
        </p:nvSpPr>
        <p:spPr/>
        <p:txBody>
          <a:bodyPr/>
          <a:lstStyle>
            <a:lvl1pPr>
              <a:defRPr/>
            </a:lvl1pPr>
          </a:lstStyle>
          <a:p>
            <a:r>
              <a:rPr lang="en-US" dirty="0" smtClean="0">
                <a:solidFill>
                  <a:srgbClr val="002776"/>
                </a:solidFill>
              </a:rPr>
              <a:t> Accelerated Closing - July 2012</a:t>
            </a:r>
            <a:endParaRPr lang="en-US" dirty="0">
              <a:solidFill>
                <a:srgbClr val="002776"/>
              </a:solidFill>
            </a:endParaRPr>
          </a:p>
        </p:txBody>
      </p:sp>
    </p:spTree>
    <p:extLst>
      <p:ext uri="{BB962C8B-B14F-4D97-AF65-F5344CB8AC3E}">
        <p14:creationId xmlns:p14="http://schemas.microsoft.com/office/powerpoint/2010/main" val="1712774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fr-FR" noProof="0"/>
          </a:p>
        </p:txBody>
      </p:sp>
      <p:sp>
        <p:nvSpPr>
          <p:cNvPr id="3" name="Slide Number Placeholder 2"/>
          <p:cNvSpPr>
            <a:spLocks noGrp="1"/>
          </p:cNvSpPr>
          <p:nvPr>
            <p:ph type="sldNum" sz="quarter" idx="10"/>
          </p:nvPr>
        </p:nvSpPr>
        <p:spPr/>
        <p:txBody>
          <a:bodyPr/>
          <a:lstStyle>
            <a:lvl1pPr>
              <a:defRPr/>
            </a:lvl1pPr>
          </a:lstStyle>
          <a:p>
            <a:fld id="{4D6AB691-F729-49DC-A330-3E997DCFADEB}" type="slidenum">
              <a:rPr lang="fr-FR" smtClean="0">
                <a:solidFill>
                  <a:srgbClr val="002776"/>
                </a:solidFill>
              </a:rPr>
              <a:pPr/>
              <a:t>‹#›</a:t>
            </a:fld>
            <a:endParaRPr lang="fr-FR">
              <a:solidFill>
                <a:srgbClr val="002776"/>
              </a:solidFill>
            </a:endParaRPr>
          </a:p>
        </p:txBody>
      </p:sp>
      <p:sp>
        <p:nvSpPr>
          <p:cNvPr id="4" name="Footer Placeholder 3"/>
          <p:cNvSpPr>
            <a:spLocks noGrp="1"/>
          </p:cNvSpPr>
          <p:nvPr>
            <p:ph type="ftr" sz="quarter" idx="11"/>
          </p:nvPr>
        </p:nvSpPr>
        <p:spPr/>
        <p:txBody>
          <a:bodyPr/>
          <a:lstStyle>
            <a:lvl1pPr>
              <a:defRPr/>
            </a:lvl1pPr>
          </a:lstStyle>
          <a:p>
            <a:r>
              <a:rPr lang="en-US" dirty="0" smtClean="0">
                <a:solidFill>
                  <a:srgbClr val="002776"/>
                </a:solidFill>
              </a:rPr>
              <a:t> Accelerated Closing - July 2012</a:t>
            </a:r>
            <a:endParaRPr lang="en-US" dirty="0">
              <a:solidFill>
                <a:srgbClr val="002776"/>
              </a:solidFill>
            </a:endParaRPr>
          </a:p>
        </p:txBody>
      </p:sp>
    </p:spTree>
    <p:extLst>
      <p:ext uri="{BB962C8B-B14F-4D97-AF65-F5344CB8AC3E}">
        <p14:creationId xmlns:p14="http://schemas.microsoft.com/office/powerpoint/2010/main" val="2099336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253C092-6252-40CA-B52E-02E6E8C37738}" type="slidenum">
              <a:rPr lang="fr-FR" smtClean="0">
                <a:solidFill>
                  <a:srgbClr val="002776"/>
                </a:solidFill>
              </a:rPr>
              <a:pPr/>
              <a:t>‹#›</a:t>
            </a:fld>
            <a:endParaRPr lang="fr-FR">
              <a:solidFill>
                <a:srgbClr val="002776"/>
              </a:solidFill>
            </a:endParaRPr>
          </a:p>
        </p:txBody>
      </p:sp>
      <p:sp>
        <p:nvSpPr>
          <p:cNvPr id="3" name="Footer Placeholder 2"/>
          <p:cNvSpPr>
            <a:spLocks noGrp="1"/>
          </p:cNvSpPr>
          <p:nvPr>
            <p:ph type="ftr" sz="quarter" idx="11"/>
          </p:nvPr>
        </p:nvSpPr>
        <p:spPr/>
        <p:txBody>
          <a:bodyPr/>
          <a:lstStyle>
            <a:lvl1pPr>
              <a:defRPr/>
            </a:lvl1pPr>
          </a:lstStyle>
          <a:p>
            <a:r>
              <a:rPr lang="en-US" dirty="0" smtClean="0">
                <a:solidFill>
                  <a:srgbClr val="002776"/>
                </a:solidFill>
              </a:rPr>
              <a:t> Accelerated Closing - July 2012</a:t>
            </a:r>
            <a:endParaRPr lang="en-US" dirty="0">
              <a:solidFill>
                <a:srgbClr val="002776"/>
              </a:solidFill>
            </a:endParaRPr>
          </a:p>
        </p:txBody>
      </p:sp>
    </p:spTree>
    <p:extLst>
      <p:ext uri="{BB962C8B-B14F-4D97-AF65-F5344CB8AC3E}">
        <p14:creationId xmlns:p14="http://schemas.microsoft.com/office/powerpoint/2010/main" val="29157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043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4" name="Rectangle 5"/>
          <p:cNvSpPr>
            <a:spLocks noGrp="1" noChangeArrowheads="1"/>
          </p:cNvSpPr>
          <p:nvPr>
            <p:ph type="sldNum" sz="quarter" idx="11"/>
          </p:nvPr>
        </p:nvSpPr>
        <p:spPr>
          <a:ln/>
        </p:spPr>
        <p:txBody>
          <a:bodyPr/>
          <a:lstStyle>
            <a:lvl1pPr>
              <a:defRPr/>
            </a:lvl1pPr>
          </a:lstStyle>
          <a:p>
            <a:pPr>
              <a:defRPr/>
            </a:pPr>
            <a:fld id="{06EE5C48-E04E-4D21-BBA6-31F1B96697CB}" type="slidenum">
              <a:rPr lang="en-GB" altLang="en-GB"/>
              <a:pPr>
                <a:defRPr/>
              </a:pPr>
              <a:t>‹#›</a:t>
            </a:fld>
            <a:endParaRPr lang="en-GB" alt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noChangeArrowheads="1"/>
          </p:cNvSpPr>
          <p:nvPr>
            <p:ph type="ftr" sz="quarter" idx="10"/>
          </p:nvPr>
        </p:nvSpPr>
        <p:spPr>
          <a:xfrm>
            <a:off x="723901" y="6697664"/>
            <a:ext cx="5243146" cy="122237"/>
          </a:xfrm>
          <a:prstGeom prst="rect">
            <a:avLst/>
          </a:prstGeom>
        </p:spPr>
        <p:txBody>
          <a:bodyPr/>
          <a:lstStyle>
            <a:lvl1pPr>
              <a:defRPr/>
            </a:lvl1pPr>
          </a:lstStyle>
          <a:p>
            <a:pPr>
              <a:defRPr/>
            </a:pPr>
            <a:endParaRPr lang="en-GB" altLang="en-GB"/>
          </a:p>
        </p:txBody>
      </p:sp>
      <p:sp>
        <p:nvSpPr>
          <p:cNvPr id="5" name="Rectangle 7"/>
          <p:cNvSpPr>
            <a:spLocks noGrp="1" noChangeArrowheads="1"/>
          </p:cNvSpPr>
          <p:nvPr>
            <p:ph type="sldNum" sz="quarter" idx="11"/>
          </p:nvPr>
        </p:nvSpPr>
        <p:spPr>
          <a:xfrm>
            <a:off x="373674" y="6700839"/>
            <a:ext cx="1905000" cy="122237"/>
          </a:xfrm>
          <a:prstGeom prst="rect">
            <a:avLst/>
          </a:prstGeom>
        </p:spPr>
        <p:txBody>
          <a:bodyPr/>
          <a:lstStyle>
            <a:lvl1pPr>
              <a:defRPr/>
            </a:lvl1pPr>
          </a:lstStyle>
          <a:p>
            <a:pPr>
              <a:defRPr/>
            </a:pPr>
            <a:fld id="{DAE088DC-FF7E-4864-81FC-59B815F82C15}" type="slidenum">
              <a:rPr lang="en-GB" altLang="en-GB"/>
              <a:pPr>
                <a:defRPr/>
              </a:pPr>
              <a:t>‹#›</a:t>
            </a:fld>
            <a:endParaRPr lang="en-GB" altLang="en-GB"/>
          </a:p>
        </p:txBody>
      </p:sp>
    </p:spTree>
    <p:extLst>
      <p:ext uri="{BB962C8B-B14F-4D97-AF65-F5344CB8AC3E}">
        <p14:creationId xmlns:p14="http://schemas.microsoft.com/office/powerpoint/2010/main" val="135546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70113" y="765175"/>
            <a:ext cx="8388000" cy="969282"/>
          </a:xfrm>
        </p:spPr>
        <p:txBody>
          <a:bodyPr>
            <a:normAutofit/>
          </a:bodyPr>
          <a:lstStyle>
            <a:lvl1pPr marL="0" indent="0">
              <a:buNone/>
              <a:defRPr sz="2769" b="0">
                <a:solidFill>
                  <a:schemeClr val="accent5"/>
                </a:solidFill>
              </a:defRPr>
            </a:lvl1pPr>
          </a:lstStyle>
          <a:p>
            <a:pPr lvl="0"/>
            <a:r>
              <a:rPr lang="en-US" smtClean="0"/>
              <a:t>Click to edit Master text styles</a:t>
            </a:r>
          </a:p>
        </p:txBody>
      </p:sp>
      <p:sp>
        <p:nvSpPr>
          <p:cNvPr id="14" name="Title Placeholder 1"/>
          <p:cNvSpPr>
            <a:spLocks noGrp="1"/>
          </p:cNvSpPr>
          <p:nvPr>
            <p:ph type="title"/>
          </p:nvPr>
        </p:nvSpPr>
        <p:spPr>
          <a:xfrm>
            <a:off x="370113" y="295683"/>
            <a:ext cx="8388000"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370800" y="1803543"/>
            <a:ext cx="8388000" cy="4536000"/>
          </a:xfrm>
        </p:spPr>
        <p:txBody>
          <a:bodyPr/>
          <a:lstStyle>
            <a:lvl1pPr marL="0" indent="0">
              <a:buNone/>
              <a:defRPr/>
            </a:lvl1pPr>
            <a:lvl2pPr marL="246191" indent="-246191">
              <a:buFont typeface="Arial" pitchFamily="34" charset="0"/>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370114" y="6477056"/>
            <a:ext cx="7559473" cy="113557"/>
          </a:xfrm>
          <a:prstGeom prst="rect">
            <a:avLst/>
          </a:prstGeom>
        </p:spPr>
        <p:txBody>
          <a:bodyPr vert="horz" lIns="0" tIns="0" rIns="0" bIns="0" rtlCol="0" anchor="ctr" anchorCtr="0"/>
          <a:lstStyle>
            <a:lvl1pPr algn="l">
              <a:defRPr sz="738" b="0">
                <a:solidFill>
                  <a:srgbClr val="8C8C8C"/>
                </a:solidFill>
              </a:defRPr>
            </a:lvl1pPr>
          </a:lstStyle>
          <a:p>
            <a:r>
              <a:rPr lang="en-GB" smtClean="0"/>
              <a:t>© 2015 Deloitte SAS</a:t>
            </a:r>
            <a:endParaRPr lang="en-GB" dirty="0"/>
          </a:p>
        </p:txBody>
      </p:sp>
      <p:sp>
        <p:nvSpPr>
          <p:cNvPr id="6" name="Slide Number Placeholder 7"/>
          <p:cNvSpPr>
            <a:spLocks noGrp="1"/>
          </p:cNvSpPr>
          <p:nvPr>
            <p:ph type="sldNum" sz="quarter" idx="4"/>
          </p:nvPr>
        </p:nvSpPr>
        <p:spPr>
          <a:xfrm>
            <a:off x="7971996" y="6477056"/>
            <a:ext cx="792088" cy="113557"/>
          </a:xfrm>
          <a:prstGeom prst="rect">
            <a:avLst/>
          </a:prstGeom>
        </p:spPr>
        <p:txBody>
          <a:bodyPr vert="horz" lIns="0" tIns="0" rIns="0" bIns="0" rtlCol="0" anchor="ctr" anchorCtr="0"/>
          <a:lstStyle>
            <a:lvl1pPr algn="r">
              <a:defRPr sz="738"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313584600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p:txBody>
          <a:bodyPr/>
          <a:lstStyle>
            <a:lvl1pPr fontAlgn="auto">
              <a:spcBef>
                <a:spcPts val="0"/>
              </a:spcBef>
              <a:spcAft>
                <a:spcPts val="0"/>
              </a:spcAft>
              <a:defRPr/>
            </a:lvl1pPr>
          </a:lstStyle>
          <a:p>
            <a:pPr>
              <a:defRPr/>
            </a:pPr>
            <a:r>
              <a:rPr lang="en-GB" altLang="en-GB"/>
              <a:t>Lean Workshops</a:t>
            </a:r>
          </a:p>
        </p:txBody>
      </p:sp>
      <p:sp>
        <p:nvSpPr>
          <p:cNvPr id="4" name="Rectangle 5"/>
          <p:cNvSpPr>
            <a:spLocks noGrp="1" noChangeArrowheads="1"/>
          </p:cNvSpPr>
          <p:nvPr>
            <p:ph type="sldNum" sz="quarter" idx="11"/>
          </p:nvPr>
        </p:nvSpPr>
        <p:spPr/>
        <p:txBody>
          <a:bodyPr/>
          <a:lstStyle>
            <a:lvl1pPr>
              <a:defRPr smtClean="0"/>
            </a:lvl1pPr>
          </a:lstStyle>
          <a:p>
            <a:pPr>
              <a:defRPr/>
            </a:pPr>
            <a:fld id="{EEE6BC7E-1236-4CF3-89CB-CD7A2F218665}" type="slidenum">
              <a:rPr lang="en-GB" altLang="en-GB"/>
              <a:pPr>
                <a:defRPr/>
              </a:pPr>
              <a:t>‹#›</a:t>
            </a:fld>
            <a:endParaRPr lang="en-GB" alt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noChangeArrowheads="1"/>
          </p:cNvSpPr>
          <p:nvPr>
            <p:ph type="ftr" sz="quarter" idx="10"/>
          </p:nvPr>
        </p:nvSpPr>
        <p:spPr>
          <a:xfrm>
            <a:off x="723901" y="6697664"/>
            <a:ext cx="5243146" cy="122237"/>
          </a:xfrm>
          <a:prstGeom prst="rect">
            <a:avLst/>
          </a:prstGeom>
        </p:spPr>
        <p:txBody>
          <a:bodyPr/>
          <a:lstStyle>
            <a:lvl1pPr>
              <a:defRPr/>
            </a:lvl1pPr>
          </a:lstStyle>
          <a:p>
            <a:pPr>
              <a:defRPr/>
            </a:pPr>
            <a:endParaRPr lang="en-GB" altLang="en-GB"/>
          </a:p>
        </p:txBody>
      </p:sp>
      <p:sp>
        <p:nvSpPr>
          <p:cNvPr id="5" name="Rectangle 7"/>
          <p:cNvSpPr>
            <a:spLocks noGrp="1" noChangeArrowheads="1"/>
          </p:cNvSpPr>
          <p:nvPr>
            <p:ph type="sldNum" sz="quarter" idx="11"/>
          </p:nvPr>
        </p:nvSpPr>
        <p:spPr>
          <a:xfrm>
            <a:off x="373674" y="6700839"/>
            <a:ext cx="1905000" cy="122237"/>
          </a:xfrm>
          <a:prstGeom prst="rect">
            <a:avLst/>
          </a:prstGeom>
        </p:spPr>
        <p:txBody>
          <a:bodyPr/>
          <a:lstStyle>
            <a:lvl1pPr>
              <a:defRPr/>
            </a:lvl1pPr>
          </a:lstStyle>
          <a:p>
            <a:pPr>
              <a:defRPr/>
            </a:pPr>
            <a:fld id="{DAE088DC-FF7E-4864-81FC-59B815F82C15}" type="slidenum">
              <a:rPr lang="en-GB" altLang="en-GB"/>
              <a:pPr>
                <a:defRPr/>
              </a:pPr>
              <a:t>‹#›</a:t>
            </a:fld>
            <a:endParaRPr lang="en-GB" altLang="en-GB"/>
          </a:p>
        </p:txBody>
      </p:sp>
    </p:spTree>
    <p:extLst>
      <p:ext uri="{BB962C8B-B14F-4D97-AF65-F5344CB8AC3E}">
        <p14:creationId xmlns:p14="http://schemas.microsoft.com/office/powerpoint/2010/main" val="1355461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Title Placeholder 1"/>
          <p:cNvSpPr>
            <a:spLocks noGrp="1"/>
          </p:cNvSpPr>
          <p:nvPr>
            <p:ph type="ctrTitle"/>
          </p:nvPr>
        </p:nvSpPr>
        <p:spPr>
          <a:xfrm>
            <a:off x="1142820" y="2886326"/>
            <a:ext cx="3996983" cy="1399929"/>
          </a:xfrm>
        </p:spPr>
        <p:txBody>
          <a:bodyPr/>
          <a:lstStyle>
            <a:lvl1pPr>
              <a:lnSpc>
                <a:spcPts val="2800"/>
              </a:lnSpc>
              <a:defRPr sz="2800" b="0" smtClean="0">
                <a:latin typeface="Times New Roman" pitchFamily="18" charset="0"/>
              </a:defRPr>
            </a:lvl1pPr>
          </a:lstStyle>
          <a:p>
            <a:r>
              <a:rPr lang="en-US" noProof="0" smtClean="0"/>
              <a:t>Click to edit Master title style</a:t>
            </a:r>
            <a:endParaRPr lang="fr-FR" noProof="0" smtClean="0"/>
          </a:p>
        </p:txBody>
      </p:sp>
      <p:sp>
        <p:nvSpPr>
          <p:cNvPr id="16" name="Text Placeholder 2"/>
          <p:cNvSpPr>
            <a:spLocks noGrp="1"/>
          </p:cNvSpPr>
          <p:nvPr>
            <p:ph type="subTitle" idx="1"/>
          </p:nvPr>
        </p:nvSpPr>
        <p:spPr>
          <a:xfrm>
            <a:off x="446400" y="6028935"/>
            <a:ext cx="4740104" cy="303897"/>
          </a:xfrm>
        </p:spPr>
        <p:txBody>
          <a:bodyPr/>
          <a:lstStyle>
            <a:lvl1pPr marL="0" indent="0">
              <a:lnSpc>
                <a:spcPts val="1996"/>
              </a:lnSpc>
              <a:buNone/>
              <a:defRPr b="1" smtClean="0"/>
            </a:lvl1pPr>
          </a:lstStyle>
          <a:p>
            <a:r>
              <a:rPr lang="en-US" smtClean="0"/>
              <a:t>Click to edit Master subtitle style</a:t>
            </a:r>
            <a:endParaRPr smtClean="0"/>
          </a:p>
        </p:txBody>
      </p:sp>
      <p:pic>
        <p:nvPicPr>
          <p:cNvPr id="7" name="Picture 5" descr="DEL_PRI_RGB"/>
          <p:cNvPicPr>
            <a:picLocks noChangeArrowheads="1"/>
          </p:cNvPicPr>
          <p:nvPr userDrawn="1"/>
        </p:nvPicPr>
        <p:blipFill>
          <a:blip r:embed="rId2" cstate="print"/>
          <a:srcRect l="7785" t="27351" r="9871" b="25598"/>
          <a:stretch>
            <a:fillRect/>
          </a:stretch>
        </p:blipFill>
        <p:spPr bwMode="auto">
          <a:xfrm>
            <a:off x="315913" y="285750"/>
            <a:ext cx="2346325" cy="533400"/>
          </a:xfrm>
          <a:prstGeom prst="rect">
            <a:avLst/>
          </a:prstGeom>
          <a:noFill/>
          <a:ln w="9525">
            <a:noFill/>
            <a:miter lim="800000"/>
            <a:headEnd/>
            <a:tailEnd/>
          </a:ln>
        </p:spPr>
      </p:pic>
    </p:spTree>
    <p:extLst>
      <p:ext uri="{BB962C8B-B14F-4D97-AF65-F5344CB8AC3E}">
        <p14:creationId xmlns:p14="http://schemas.microsoft.com/office/powerpoint/2010/main" val="357588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571" y="350113"/>
            <a:ext cx="8422670" cy="630202"/>
          </a:xfrm>
        </p:spPr>
        <p:txBody>
          <a:bodyPr/>
          <a:lstStyle/>
          <a:p>
            <a:r>
              <a:rPr lang="en-US" smtClean="0"/>
              <a:t>Click to edit Master title style</a:t>
            </a:r>
            <a:endParaRPr lang="fr-FR"/>
          </a:p>
        </p:txBody>
      </p:sp>
      <p:sp>
        <p:nvSpPr>
          <p:cNvPr id="3" name="Slide Number Placeholder 2"/>
          <p:cNvSpPr>
            <a:spLocks noGrp="1"/>
          </p:cNvSpPr>
          <p:nvPr>
            <p:ph type="sldNum" sz="quarter" idx="10"/>
          </p:nvPr>
        </p:nvSpPr>
        <p:spPr/>
        <p:txBody>
          <a:bodyPr/>
          <a:lstStyle/>
          <a:p>
            <a:fld id="{ADBB5B7E-4A36-4DEA-8D3A-A9CBA73BAF4C}" type="slidenum">
              <a:rPr lang="fr-FR" smtClean="0">
                <a:solidFill>
                  <a:srgbClr val="002776"/>
                </a:solidFill>
              </a:rPr>
              <a:pPr/>
              <a:t>‹#›</a:t>
            </a:fld>
            <a:endParaRPr lang="fr-FR">
              <a:solidFill>
                <a:srgbClr val="002776"/>
              </a:solidFill>
            </a:endParaRPr>
          </a:p>
        </p:txBody>
      </p:sp>
      <p:sp>
        <p:nvSpPr>
          <p:cNvPr id="4" name="Footer Placeholder 3"/>
          <p:cNvSpPr>
            <a:spLocks noGrp="1"/>
          </p:cNvSpPr>
          <p:nvPr>
            <p:ph type="ftr" sz="quarter" idx="11"/>
          </p:nvPr>
        </p:nvSpPr>
        <p:spPr/>
        <p:txBody>
          <a:bodyPr/>
          <a:lstStyle/>
          <a:p>
            <a:r>
              <a:rPr lang="en-US" dirty="0" smtClean="0">
                <a:solidFill>
                  <a:srgbClr val="002776"/>
                </a:solidFill>
              </a:rPr>
              <a:t> Accelerated Closing - July 2012</a:t>
            </a:r>
            <a:endParaRPr lang="fr-FR" dirty="0" smtClean="0">
              <a:solidFill>
                <a:srgbClr val="002776"/>
              </a:solidFill>
            </a:endParaRPr>
          </a:p>
        </p:txBody>
      </p:sp>
      <p:sp>
        <p:nvSpPr>
          <p:cNvPr id="9" name="Content Placeholder 8"/>
          <p:cNvSpPr>
            <a:spLocks noGrp="1"/>
          </p:cNvSpPr>
          <p:nvPr>
            <p:ph sz="quarter" idx="13"/>
          </p:nvPr>
        </p:nvSpPr>
        <p:spPr>
          <a:xfrm>
            <a:off x="415571" y="1285200"/>
            <a:ext cx="8424000" cy="514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dirty="0"/>
          </a:p>
        </p:txBody>
      </p:sp>
    </p:spTree>
    <p:extLst>
      <p:ext uri="{BB962C8B-B14F-4D97-AF65-F5344CB8AC3E}">
        <p14:creationId xmlns:p14="http://schemas.microsoft.com/office/powerpoint/2010/main" val="3135505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3.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4.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title style</a:t>
            </a:r>
          </a:p>
        </p:txBody>
      </p:sp>
      <p:sp>
        <p:nvSpPr>
          <p:cNvPr id="3075" name="Rectangle 3"/>
          <p:cNvSpPr>
            <a:spLocks noGrp="1" noChangeArrowheads="1"/>
          </p:cNvSpPr>
          <p:nvPr>
            <p:ph type="body" idx="1"/>
          </p:nvPr>
        </p:nvSpPr>
        <p:spPr bwMode="auto">
          <a:xfrm>
            <a:off x="358775" y="1258888"/>
            <a:ext cx="8421688" cy="512762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First level</a:t>
            </a:r>
          </a:p>
          <a:p>
            <a:pPr lvl="2"/>
            <a:r>
              <a:rPr lang="en-GB" smtClean="0"/>
              <a:t>Second level</a:t>
            </a:r>
          </a:p>
          <a:p>
            <a:pPr lvl="3"/>
            <a:r>
              <a:rPr lang="en-GB" smtClean="0"/>
              <a:t>Third level</a:t>
            </a:r>
          </a:p>
        </p:txBody>
      </p:sp>
      <p:sp>
        <p:nvSpPr>
          <p:cNvPr id="7172" name="Rectangle 4"/>
          <p:cNvSpPr>
            <a:spLocks noGrp="1" noChangeArrowheads="1"/>
          </p:cNvSpPr>
          <p:nvPr>
            <p:ph type="ftr" sz="quarter" idx="3"/>
          </p:nvPr>
        </p:nvSpPr>
        <p:spPr bwMode="auto">
          <a:xfrm>
            <a:off x="723900" y="6548438"/>
            <a:ext cx="5243513"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a:solidFill>
                  <a:srgbClr val="000066"/>
                </a:solidFill>
                <a:latin typeface="Arial" charset="0"/>
                <a:cs typeface="+mn-cs"/>
              </a:defRPr>
            </a:lvl1pPr>
          </a:lstStyle>
          <a:p>
            <a:pPr>
              <a:defRPr/>
            </a:pPr>
            <a:r>
              <a:rPr lang="en-GB" altLang="en-GB"/>
              <a:t>Lean Workshops</a:t>
            </a:r>
          </a:p>
        </p:txBody>
      </p:sp>
      <p:sp>
        <p:nvSpPr>
          <p:cNvPr id="7173" name="Rectangle 5"/>
          <p:cNvSpPr>
            <a:spLocks noGrp="1" noChangeArrowheads="1"/>
          </p:cNvSpPr>
          <p:nvPr>
            <p:ph type="sldNum" sz="quarter" idx="4"/>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smtClean="0">
                <a:solidFill>
                  <a:srgbClr val="000066"/>
                </a:solidFill>
              </a:defRPr>
            </a:lvl1pPr>
          </a:lstStyle>
          <a:p>
            <a:pPr>
              <a:defRPr/>
            </a:pPr>
            <a:fld id="{72C64280-E56E-4F6C-833D-400BA987F81C}" type="slidenum">
              <a:rPr lang="en-GB" altLang="en-GB"/>
              <a:pPr>
                <a:defRPr/>
              </a:pPr>
              <a:t>‹#›</a:t>
            </a:fld>
            <a:endParaRPr lang="en-GB" altLang="en-GB"/>
          </a:p>
        </p:txBody>
      </p:sp>
      <p:sp>
        <p:nvSpPr>
          <p:cNvPr id="7175" name="Legal Entity"/>
          <p:cNvSpPr txBox="1">
            <a:spLocks noChangeArrowheads="1"/>
          </p:cNvSpPr>
          <p:nvPr userDrawn="1"/>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dirty="0">
                <a:solidFill>
                  <a:srgbClr val="000066"/>
                </a:solidFill>
                <a:cs typeface="+mn-cs"/>
              </a:rPr>
              <a:t> ©</a:t>
            </a:r>
            <a:r>
              <a:rPr lang="en-GB" sz="800" dirty="0" smtClean="0">
                <a:solidFill>
                  <a:srgbClr val="000066"/>
                </a:solidFill>
                <a:cs typeface="+mn-cs"/>
              </a:rPr>
              <a:t>2013 </a:t>
            </a:r>
            <a:r>
              <a:rPr lang="en-GB" sz="800" dirty="0">
                <a:solidFill>
                  <a:srgbClr val="000066"/>
                </a:solidFill>
                <a:cs typeface="+mn-cs"/>
              </a:rPr>
              <a:t>Deloitte MCS Limited.  Private and confidential</a:t>
            </a:r>
          </a:p>
        </p:txBody>
      </p:sp>
      <p:grpSp>
        <p:nvGrpSpPr>
          <p:cNvPr id="7" name="Group 6"/>
          <p:cNvGrpSpPr/>
          <p:nvPr userDrawn="1"/>
        </p:nvGrpSpPr>
        <p:grpSpPr>
          <a:xfrm>
            <a:off x="6656435" y="115888"/>
            <a:ext cx="2322512" cy="298450"/>
            <a:chOff x="6516688" y="322263"/>
            <a:chExt cx="2322512" cy="298450"/>
          </a:xfrm>
        </p:grpSpPr>
        <p:sp>
          <p:nvSpPr>
            <p:cNvPr id="8" name="AutoShape 19"/>
            <p:cNvSpPr>
              <a:spLocks noChangeArrowheads="1"/>
            </p:cNvSpPr>
            <p:nvPr userDrawn="1"/>
          </p:nvSpPr>
          <p:spPr bwMode="gray">
            <a:xfrm>
              <a:off x="6521450" y="322263"/>
              <a:ext cx="431800" cy="215900"/>
            </a:xfrm>
            <a:prstGeom prst="chevron">
              <a:avLst>
                <a:gd name="adj" fmla="val 30343"/>
              </a:avLst>
            </a:prstGeom>
            <a:solidFill>
              <a:srgbClr val="002776"/>
            </a:solidFill>
            <a:ln w="28575" cap="rnd" algn="ctr">
              <a:solidFill>
                <a:srgbClr val="FFFF00"/>
              </a:solidFill>
              <a:miter lim="800000"/>
              <a:headEnd/>
              <a:tailEnd/>
            </a:ln>
          </p:spPr>
          <p:txBody>
            <a:bodyPr wrap="none" lIns="72000" tIns="54000" rIns="0" bIns="54000" anchor="ctr"/>
            <a:lstStyle/>
            <a:p>
              <a:pPr defTabSz="1019175">
                <a:lnSpc>
                  <a:spcPct val="110000"/>
                </a:lnSpc>
                <a:defRPr/>
              </a:pPr>
              <a:r>
                <a:rPr lang="en-GB" sz="1200" b="1">
                  <a:solidFill>
                    <a:srgbClr val="E5E5CC"/>
                  </a:solidFill>
                </a:rPr>
                <a:t>M</a:t>
              </a:r>
            </a:p>
          </p:txBody>
        </p:sp>
        <p:sp>
          <p:nvSpPr>
            <p:cNvPr id="9" name="AutoShape 19"/>
            <p:cNvSpPr>
              <a:spLocks noChangeArrowheads="1"/>
            </p:cNvSpPr>
            <p:nvPr userDrawn="1"/>
          </p:nvSpPr>
          <p:spPr bwMode="gray">
            <a:xfrm>
              <a:off x="6899275" y="322263"/>
              <a:ext cx="431800" cy="215900"/>
            </a:xfrm>
            <a:prstGeom prst="chevron">
              <a:avLst>
                <a:gd name="adj" fmla="val 30343"/>
              </a:avLst>
            </a:prstGeom>
            <a:solidFill>
              <a:srgbClr val="0079A6"/>
            </a:solidFill>
            <a:ln w="12700" cap="rnd" algn="ctr">
              <a:noFill/>
              <a:miter lim="800000"/>
              <a:headEnd/>
              <a:tailEnd/>
            </a:ln>
          </p:spPr>
          <p:txBody>
            <a:bodyPr wrap="none" lIns="180000" tIns="54000" rIns="144000" bIns="54000" anchor="ctr"/>
            <a:lstStyle/>
            <a:p>
              <a:pPr algn="ctr" defTabSz="1019175">
                <a:lnSpc>
                  <a:spcPct val="110000"/>
                </a:lnSpc>
                <a:defRPr/>
              </a:pPr>
              <a:r>
                <a:rPr lang="en-GB" sz="1200" b="1" dirty="0">
                  <a:solidFill>
                    <a:srgbClr val="E5E5CC"/>
                  </a:solidFill>
                  <a:latin typeface="Arial" pitchFamily="34" charset="0"/>
                  <a:cs typeface="Arial" pitchFamily="34" charset="0"/>
                </a:rPr>
                <a:t>CS1</a:t>
              </a:r>
            </a:p>
          </p:txBody>
        </p:sp>
        <p:sp>
          <p:nvSpPr>
            <p:cNvPr id="10" name="AutoShape 19"/>
            <p:cNvSpPr>
              <a:spLocks noChangeArrowheads="1"/>
            </p:cNvSpPr>
            <p:nvPr userDrawn="1"/>
          </p:nvSpPr>
          <p:spPr bwMode="gray">
            <a:xfrm>
              <a:off x="7275513" y="322263"/>
              <a:ext cx="431800" cy="215900"/>
            </a:xfrm>
            <a:prstGeom prst="chevron">
              <a:avLst>
                <a:gd name="adj" fmla="val 30343"/>
              </a:avLst>
            </a:prstGeom>
            <a:solidFill>
              <a:srgbClr val="1462FF"/>
            </a:solidFill>
            <a:ln w="12700" cap="rnd" algn="ctr">
              <a:noFill/>
              <a:miter lim="800000"/>
              <a:headEnd/>
              <a:tailEnd/>
            </a:ln>
          </p:spPr>
          <p:txBody>
            <a:bodyPr wrap="none" lIns="180000" tIns="54000" rIns="144000" bIns="54000" anchor="ctr"/>
            <a:lstStyle/>
            <a:p>
              <a:pPr algn="ctr" defTabSz="1019175">
                <a:lnSpc>
                  <a:spcPct val="110000"/>
                </a:lnSpc>
                <a:defRPr/>
              </a:pPr>
              <a:r>
                <a:rPr lang="en-GB" sz="1200" b="1" dirty="0">
                  <a:solidFill>
                    <a:srgbClr val="E5E5CC"/>
                  </a:solidFill>
                  <a:latin typeface="Arial" pitchFamily="34" charset="0"/>
                  <a:cs typeface="Arial" pitchFamily="34" charset="0"/>
                </a:rPr>
                <a:t>CS2</a:t>
              </a:r>
            </a:p>
          </p:txBody>
        </p:sp>
        <p:sp>
          <p:nvSpPr>
            <p:cNvPr id="11" name="AutoShape 19"/>
            <p:cNvSpPr>
              <a:spLocks noChangeArrowheads="1"/>
            </p:cNvSpPr>
            <p:nvPr userDrawn="1"/>
          </p:nvSpPr>
          <p:spPr bwMode="gray">
            <a:xfrm>
              <a:off x="7653338" y="322263"/>
              <a:ext cx="431800" cy="215900"/>
            </a:xfrm>
            <a:prstGeom prst="chevron">
              <a:avLst>
                <a:gd name="adj" fmla="val 30343"/>
              </a:avLst>
            </a:prstGeom>
            <a:solidFill>
              <a:srgbClr val="00A1DE"/>
            </a:solidFill>
            <a:ln w="12700" cap="rnd" algn="ctr">
              <a:noFill/>
              <a:miter lim="800000"/>
              <a:headEnd/>
              <a:tailEnd/>
            </a:ln>
          </p:spPr>
          <p:txBody>
            <a:bodyPr wrap="none" lIns="180000" tIns="54000" rIns="144000" bIns="54000" anchor="ctr"/>
            <a:lstStyle/>
            <a:p>
              <a:pPr algn="ctr" defTabSz="1019175">
                <a:lnSpc>
                  <a:spcPct val="110000"/>
                </a:lnSpc>
                <a:defRPr/>
              </a:pPr>
              <a:r>
                <a:rPr lang="en-GB" sz="1200" b="1">
                  <a:solidFill>
                    <a:srgbClr val="E5E5CC"/>
                  </a:solidFill>
                  <a:latin typeface="Arial" pitchFamily="34" charset="0"/>
                  <a:cs typeface="Arial" pitchFamily="34" charset="0"/>
                </a:rPr>
                <a:t>FS1</a:t>
              </a:r>
            </a:p>
          </p:txBody>
        </p:sp>
        <p:sp>
          <p:nvSpPr>
            <p:cNvPr id="12" name="AutoShape 19"/>
            <p:cNvSpPr>
              <a:spLocks noChangeArrowheads="1"/>
            </p:cNvSpPr>
            <p:nvPr userDrawn="1"/>
          </p:nvSpPr>
          <p:spPr bwMode="gray">
            <a:xfrm>
              <a:off x="8029575" y="322263"/>
              <a:ext cx="433388" cy="215900"/>
            </a:xfrm>
            <a:prstGeom prst="chevron">
              <a:avLst>
                <a:gd name="adj" fmla="val 30454"/>
              </a:avLst>
            </a:prstGeom>
            <a:solidFill>
              <a:srgbClr val="72C7E7"/>
            </a:solidFill>
            <a:ln w="12700" cap="rnd" algn="ctr">
              <a:noFill/>
              <a:miter lim="800000"/>
              <a:headEnd/>
              <a:tailEnd/>
            </a:ln>
          </p:spPr>
          <p:txBody>
            <a:bodyPr wrap="none" lIns="180000" tIns="54000" rIns="144000" bIns="54000" anchor="ctr"/>
            <a:lstStyle/>
            <a:p>
              <a:pPr algn="ctr" defTabSz="1019175">
                <a:lnSpc>
                  <a:spcPct val="110000"/>
                </a:lnSpc>
                <a:defRPr/>
              </a:pPr>
              <a:r>
                <a:rPr lang="en-GB" sz="1200" b="1" dirty="0">
                  <a:solidFill>
                    <a:srgbClr val="E5E5CC"/>
                  </a:solidFill>
                  <a:latin typeface="Arial" pitchFamily="34" charset="0"/>
                  <a:cs typeface="Arial" pitchFamily="34" charset="0"/>
                </a:rPr>
                <a:t>FS2</a:t>
              </a:r>
            </a:p>
          </p:txBody>
        </p:sp>
        <p:sp>
          <p:nvSpPr>
            <p:cNvPr id="13" name="AutoShape 19"/>
            <p:cNvSpPr>
              <a:spLocks noChangeArrowheads="1"/>
            </p:cNvSpPr>
            <p:nvPr userDrawn="1"/>
          </p:nvSpPr>
          <p:spPr bwMode="gray">
            <a:xfrm>
              <a:off x="8407400" y="322263"/>
              <a:ext cx="431800" cy="215900"/>
            </a:xfrm>
            <a:prstGeom prst="chevron">
              <a:avLst>
                <a:gd name="adj" fmla="val 30343"/>
              </a:avLst>
            </a:prstGeom>
            <a:solidFill>
              <a:srgbClr val="52D0FF"/>
            </a:solidFill>
            <a:ln w="12700" cap="rnd" algn="ctr">
              <a:noFill/>
              <a:miter lim="800000"/>
              <a:headEnd/>
              <a:tailEnd/>
            </a:ln>
          </p:spPr>
          <p:txBody>
            <a:bodyPr wrap="none" lIns="180000" tIns="54000" rIns="144000" bIns="54000" anchor="ctr"/>
            <a:lstStyle/>
            <a:p>
              <a:pPr algn="ctr" defTabSz="1019175">
                <a:lnSpc>
                  <a:spcPct val="110000"/>
                </a:lnSpc>
                <a:defRPr/>
              </a:pPr>
              <a:r>
                <a:rPr lang="en-GB" sz="1200" b="1" dirty="0">
                  <a:solidFill>
                    <a:srgbClr val="E5E5CC"/>
                  </a:solidFill>
                </a:rPr>
                <a:t>W</a:t>
              </a:r>
            </a:p>
          </p:txBody>
        </p:sp>
        <p:sp>
          <p:nvSpPr>
            <p:cNvPr id="14" name="Rectangle 13"/>
            <p:cNvSpPr>
              <a:spLocks noChangeArrowheads="1"/>
            </p:cNvSpPr>
            <p:nvPr userDrawn="1"/>
          </p:nvSpPr>
          <p:spPr bwMode="auto">
            <a:xfrm>
              <a:off x="6516688" y="549275"/>
              <a:ext cx="371475" cy="71438"/>
            </a:xfrm>
            <a:prstGeom prst="rect">
              <a:avLst/>
            </a:prstGeom>
            <a:solidFill>
              <a:srgbClr val="3C8A2E"/>
            </a:solidFill>
            <a:ln w="28575" algn="ctr">
              <a:solidFill>
                <a:srgbClr val="FFFF00"/>
              </a:solidFill>
              <a:round/>
              <a:headEnd/>
              <a:tailEnd/>
            </a:ln>
          </p:spPr>
          <p:txBody>
            <a:bodyPr lIns="36000" tIns="0" rIns="36000" bIns="0" anchorCtr="1"/>
            <a:lstStyle/>
            <a:p>
              <a:pPr algn="ctr">
                <a:defRPr/>
              </a:pPr>
              <a:r>
                <a:rPr lang="en-GB" sz="500" b="1">
                  <a:solidFill>
                    <a:srgbClr val="E5E5CC"/>
                  </a:solidFill>
                  <a:latin typeface="Arial" pitchFamily="34" charset="0"/>
                  <a:cs typeface="Arial" pitchFamily="34" charset="0"/>
                </a:rPr>
                <a:t>DAY 1</a:t>
              </a:r>
            </a:p>
          </p:txBody>
        </p:sp>
        <p:sp>
          <p:nvSpPr>
            <p:cNvPr id="15" name="Rectangle 14"/>
            <p:cNvSpPr>
              <a:spLocks noChangeArrowheads="1"/>
            </p:cNvSpPr>
            <p:nvPr userDrawn="1"/>
          </p:nvSpPr>
          <p:spPr bwMode="auto">
            <a:xfrm>
              <a:off x="6892925" y="549275"/>
              <a:ext cx="749300" cy="71438"/>
            </a:xfrm>
            <a:prstGeom prst="rect">
              <a:avLst/>
            </a:prstGeom>
            <a:solidFill>
              <a:srgbClr val="3C8A2E"/>
            </a:solidFill>
            <a:ln w="9525" algn="ctr">
              <a:noFill/>
              <a:round/>
              <a:headEnd/>
              <a:tailEnd/>
            </a:ln>
          </p:spPr>
          <p:txBody>
            <a:bodyPr lIns="36000" tIns="0" rIns="36000" bIns="0" anchorCtr="1"/>
            <a:lstStyle/>
            <a:p>
              <a:pPr algn="ctr">
                <a:defRPr/>
              </a:pPr>
              <a:r>
                <a:rPr lang="en-GB" sz="500" b="1">
                  <a:solidFill>
                    <a:srgbClr val="E5E5CC"/>
                  </a:solidFill>
                  <a:latin typeface="Arial" pitchFamily="34" charset="0"/>
                  <a:cs typeface="Arial" pitchFamily="34" charset="0"/>
                </a:rPr>
                <a:t>DAY 2</a:t>
              </a:r>
            </a:p>
          </p:txBody>
        </p:sp>
        <p:sp>
          <p:nvSpPr>
            <p:cNvPr id="16" name="Rectangle 15"/>
            <p:cNvSpPr>
              <a:spLocks noChangeArrowheads="1"/>
            </p:cNvSpPr>
            <p:nvPr userDrawn="1"/>
          </p:nvSpPr>
          <p:spPr bwMode="auto">
            <a:xfrm>
              <a:off x="7650163" y="549275"/>
              <a:ext cx="369887" cy="71438"/>
            </a:xfrm>
            <a:prstGeom prst="rect">
              <a:avLst/>
            </a:prstGeom>
            <a:solidFill>
              <a:srgbClr val="3C8A2E"/>
            </a:solidFill>
            <a:ln w="9525" algn="ctr">
              <a:noFill/>
              <a:round/>
              <a:headEnd/>
              <a:tailEnd/>
            </a:ln>
          </p:spPr>
          <p:txBody>
            <a:bodyPr lIns="36000" tIns="0" rIns="36000" bIns="0" anchorCtr="1"/>
            <a:lstStyle/>
            <a:p>
              <a:pPr algn="ctr">
                <a:defRPr/>
              </a:pPr>
              <a:r>
                <a:rPr lang="en-GB" sz="500" b="1">
                  <a:solidFill>
                    <a:srgbClr val="E5E5CC"/>
                  </a:solidFill>
                  <a:latin typeface="Arial" pitchFamily="34" charset="0"/>
                  <a:cs typeface="Arial" pitchFamily="34" charset="0"/>
                </a:rPr>
                <a:t>DAY 3</a:t>
              </a:r>
            </a:p>
          </p:txBody>
        </p:sp>
        <p:sp>
          <p:nvSpPr>
            <p:cNvPr id="17" name="Rectangle 16"/>
            <p:cNvSpPr>
              <a:spLocks noChangeArrowheads="1"/>
            </p:cNvSpPr>
            <p:nvPr userDrawn="1"/>
          </p:nvSpPr>
          <p:spPr bwMode="auto">
            <a:xfrm>
              <a:off x="8027988" y="547688"/>
              <a:ext cx="746125" cy="73025"/>
            </a:xfrm>
            <a:prstGeom prst="rect">
              <a:avLst/>
            </a:prstGeom>
            <a:solidFill>
              <a:srgbClr val="3C8A2E"/>
            </a:solidFill>
            <a:ln w="9525" algn="ctr">
              <a:noFill/>
              <a:round/>
              <a:headEnd/>
              <a:tailEnd/>
            </a:ln>
          </p:spPr>
          <p:txBody>
            <a:bodyPr lIns="36000" tIns="0" rIns="36000" bIns="0" anchorCtr="1"/>
            <a:lstStyle/>
            <a:p>
              <a:pPr algn="ctr">
                <a:defRPr/>
              </a:pPr>
              <a:r>
                <a:rPr lang="en-GB" sz="500" b="1">
                  <a:solidFill>
                    <a:srgbClr val="E5E5CC"/>
                  </a:solidFill>
                  <a:latin typeface="Arial" pitchFamily="34" charset="0"/>
                  <a:cs typeface="Arial" pitchFamily="34" charset="0"/>
                </a:rPr>
                <a:t>DAY 4</a:t>
              </a:r>
            </a:p>
          </p:txBody>
        </p:sp>
      </p:grpSp>
    </p:spTree>
  </p:cSld>
  <p:clrMap bg1="dk2" tx1="lt1" bg2="dk1" tx2="lt2" accent1="accent1" accent2="accent2" accent3="accent3" accent4="accent4" accent5="accent5" accent6="accent6" hlink="hlink" folHlink="folHlink"/>
  <p:sldLayoutIdLst>
    <p:sldLayoutId id="2147492801" r:id="rId1"/>
    <p:sldLayoutId id="2147492652" r:id="rId2"/>
    <p:sldLayoutId id="2147492654" r:id="rId3"/>
    <p:sldLayoutId id="2147492928" r:id="rId4"/>
    <p:sldLayoutId id="2147492929" r:id="rId5"/>
  </p:sldLayoutIdLst>
  <p:hf hdr="0" dt="0"/>
  <p:txStyles>
    <p:title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charset="0"/>
        </a:defRPr>
      </a:lvl2pPr>
      <a:lvl3pPr algn="l" rtl="0" eaLnBrk="0" fontAlgn="base" hangingPunct="0">
        <a:lnSpc>
          <a:spcPts val="2600"/>
        </a:lnSpc>
        <a:spcBef>
          <a:spcPct val="0"/>
        </a:spcBef>
        <a:spcAft>
          <a:spcPct val="0"/>
        </a:spcAft>
        <a:defRPr sz="2400">
          <a:solidFill>
            <a:srgbClr val="000066"/>
          </a:solidFill>
          <a:latin typeface="Arial" charset="0"/>
        </a:defRPr>
      </a:lvl3pPr>
      <a:lvl4pPr algn="l" rtl="0" eaLnBrk="0" fontAlgn="base" hangingPunct="0">
        <a:lnSpc>
          <a:spcPts val="2600"/>
        </a:lnSpc>
        <a:spcBef>
          <a:spcPct val="0"/>
        </a:spcBef>
        <a:spcAft>
          <a:spcPct val="0"/>
        </a:spcAft>
        <a:defRPr sz="2400">
          <a:solidFill>
            <a:srgbClr val="000066"/>
          </a:solidFill>
          <a:latin typeface="Arial" charset="0"/>
        </a:defRPr>
      </a:lvl4pPr>
      <a:lvl5pPr algn="l" rtl="0" eaLnBrk="0" fontAlgn="base" hangingPunct="0">
        <a:lnSpc>
          <a:spcPts val="2600"/>
        </a:lnSpc>
        <a:spcBef>
          <a:spcPct val="0"/>
        </a:spcBef>
        <a:spcAft>
          <a:spcPct val="0"/>
        </a:spcAft>
        <a:defRPr sz="2400">
          <a:solidFill>
            <a:srgbClr val="000066"/>
          </a:solidFill>
          <a:latin typeface="Arial" charset="0"/>
        </a:defRPr>
      </a:lvl5pPr>
      <a:lvl6pPr marL="457200" algn="l" rtl="0" fontAlgn="base">
        <a:lnSpc>
          <a:spcPts val="2600"/>
        </a:lnSpc>
        <a:spcBef>
          <a:spcPct val="0"/>
        </a:spcBef>
        <a:spcAft>
          <a:spcPct val="0"/>
        </a:spcAft>
        <a:defRPr sz="2400">
          <a:solidFill>
            <a:srgbClr val="000066"/>
          </a:solidFill>
          <a:latin typeface="Arial" charset="0"/>
        </a:defRPr>
      </a:lvl6pPr>
      <a:lvl7pPr marL="914400" algn="l" rtl="0" fontAlgn="base">
        <a:lnSpc>
          <a:spcPts val="2600"/>
        </a:lnSpc>
        <a:spcBef>
          <a:spcPct val="0"/>
        </a:spcBef>
        <a:spcAft>
          <a:spcPct val="0"/>
        </a:spcAft>
        <a:defRPr sz="2400">
          <a:solidFill>
            <a:srgbClr val="000066"/>
          </a:solidFill>
          <a:latin typeface="Arial" charset="0"/>
        </a:defRPr>
      </a:lvl7pPr>
      <a:lvl8pPr marL="1371600" algn="l" rtl="0" fontAlgn="base">
        <a:lnSpc>
          <a:spcPts val="2600"/>
        </a:lnSpc>
        <a:spcBef>
          <a:spcPct val="0"/>
        </a:spcBef>
        <a:spcAft>
          <a:spcPct val="0"/>
        </a:spcAft>
        <a:defRPr sz="2400">
          <a:solidFill>
            <a:srgbClr val="000066"/>
          </a:solidFill>
          <a:latin typeface="Arial" charset="0"/>
        </a:defRPr>
      </a:lvl8pPr>
      <a:lvl9pPr marL="1828800" algn="l" rtl="0" fontAlgn="base">
        <a:lnSpc>
          <a:spcPts val="2600"/>
        </a:lnSpc>
        <a:spcBef>
          <a:spcPct val="0"/>
        </a:spcBef>
        <a:spcAft>
          <a:spcPct val="0"/>
        </a:spcAft>
        <a:defRPr sz="2400">
          <a:solidFill>
            <a:srgbClr val="000066"/>
          </a:solidFill>
          <a:latin typeface="Arial" charset="0"/>
        </a:defRPr>
      </a:lvl9pPr>
    </p:titleStyle>
    <p:body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title style</a:t>
            </a:r>
          </a:p>
        </p:txBody>
      </p:sp>
      <p:sp>
        <p:nvSpPr>
          <p:cNvPr id="23555" name="Rectangle 3"/>
          <p:cNvSpPr>
            <a:spLocks noGrp="1" noChangeArrowheads="1"/>
          </p:cNvSpPr>
          <p:nvPr>
            <p:ph type="body" idx="1"/>
          </p:nvPr>
        </p:nvSpPr>
        <p:spPr bwMode="auto">
          <a:xfrm>
            <a:off x="358775" y="1258888"/>
            <a:ext cx="8421688" cy="512762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First level</a:t>
            </a:r>
          </a:p>
          <a:p>
            <a:pPr lvl="2"/>
            <a:r>
              <a:rPr lang="en-GB" smtClean="0"/>
              <a:t>Second level</a:t>
            </a:r>
          </a:p>
          <a:p>
            <a:pPr lvl="3"/>
            <a:r>
              <a:rPr lang="en-GB" smtClean="0"/>
              <a:t>Third level</a:t>
            </a:r>
          </a:p>
        </p:txBody>
      </p:sp>
      <p:sp>
        <p:nvSpPr>
          <p:cNvPr id="7172" name="Rectangle 4"/>
          <p:cNvSpPr>
            <a:spLocks noGrp="1" noChangeArrowheads="1"/>
          </p:cNvSpPr>
          <p:nvPr>
            <p:ph type="ftr" sz="quarter" idx="3"/>
          </p:nvPr>
        </p:nvSpPr>
        <p:spPr bwMode="auto">
          <a:xfrm>
            <a:off x="723900" y="6548438"/>
            <a:ext cx="5243513"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a:solidFill>
                  <a:srgbClr val="000066"/>
                </a:solidFill>
                <a:latin typeface="Arial" charset="0"/>
                <a:cs typeface="+mn-cs"/>
              </a:defRPr>
            </a:lvl1pPr>
          </a:lstStyle>
          <a:p>
            <a:pPr>
              <a:defRPr/>
            </a:pPr>
            <a:r>
              <a:rPr lang="en-GB" altLang="en-GB"/>
              <a:t>Lean Workshops</a:t>
            </a:r>
          </a:p>
        </p:txBody>
      </p:sp>
      <p:sp>
        <p:nvSpPr>
          <p:cNvPr id="7173" name="Rectangle 5"/>
          <p:cNvSpPr>
            <a:spLocks noGrp="1" noChangeArrowheads="1"/>
          </p:cNvSpPr>
          <p:nvPr>
            <p:ph type="sldNum" sz="quarter" idx="4"/>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smtClean="0">
                <a:solidFill>
                  <a:srgbClr val="000066"/>
                </a:solidFill>
              </a:defRPr>
            </a:lvl1pPr>
          </a:lstStyle>
          <a:p>
            <a:pPr>
              <a:defRPr/>
            </a:pPr>
            <a:fld id="{2D06CC4D-8F05-4C09-91BF-C91D282E4875}" type="slidenum">
              <a:rPr lang="en-GB" altLang="en-GB"/>
              <a:pPr>
                <a:defRPr/>
              </a:pPr>
              <a:t>‹#›</a:t>
            </a:fld>
            <a:endParaRPr lang="en-GB" altLang="en-GB"/>
          </a:p>
        </p:txBody>
      </p:sp>
      <p:sp>
        <p:nvSpPr>
          <p:cNvPr id="7175" name="Legal Entity"/>
          <p:cNvSpPr txBox="1">
            <a:spLocks noChangeArrowheads="1"/>
          </p:cNvSpPr>
          <p:nvPr userDrawn="1"/>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dirty="0">
                <a:solidFill>
                  <a:srgbClr val="000066"/>
                </a:solidFill>
                <a:latin typeface="Arial"/>
                <a:cs typeface="Arial" pitchFamily="34" charset="0"/>
              </a:rPr>
              <a:t> ©</a:t>
            </a:r>
            <a:r>
              <a:rPr lang="en-GB" sz="800" dirty="0" smtClean="0">
                <a:solidFill>
                  <a:srgbClr val="000066"/>
                </a:solidFill>
                <a:latin typeface="Arial"/>
                <a:cs typeface="Arial" pitchFamily="34" charset="0"/>
              </a:rPr>
              <a:t>2013 </a:t>
            </a:r>
            <a:r>
              <a:rPr lang="en-GB" sz="800" dirty="0">
                <a:solidFill>
                  <a:srgbClr val="000066"/>
                </a:solidFill>
                <a:latin typeface="Arial"/>
                <a:cs typeface="Arial" pitchFamily="34" charset="0"/>
              </a:rPr>
              <a:t>Deloitte MCS Limited.  Private and confidential</a:t>
            </a:r>
          </a:p>
        </p:txBody>
      </p:sp>
    </p:spTree>
  </p:cSld>
  <p:clrMap bg1="dk2" tx1="lt1" bg2="dk1" tx2="lt2" accent1="accent1" accent2="accent2" accent3="accent3" accent4="accent4" accent5="accent5" accent6="accent6" hlink="hlink" folHlink="folHlink"/>
  <p:sldLayoutIdLst>
    <p:sldLayoutId id="2147492904" r:id="rId1"/>
    <p:sldLayoutId id="2147492905" r:id="rId2"/>
  </p:sldLayoutIdLst>
  <p:hf hdr="0" dt="0"/>
  <p:txStyles>
    <p:title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charset="0"/>
        </a:defRPr>
      </a:lvl2pPr>
      <a:lvl3pPr algn="l" rtl="0" eaLnBrk="0" fontAlgn="base" hangingPunct="0">
        <a:lnSpc>
          <a:spcPts val="2600"/>
        </a:lnSpc>
        <a:spcBef>
          <a:spcPct val="0"/>
        </a:spcBef>
        <a:spcAft>
          <a:spcPct val="0"/>
        </a:spcAft>
        <a:defRPr sz="2400">
          <a:solidFill>
            <a:srgbClr val="000066"/>
          </a:solidFill>
          <a:latin typeface="Arial" charset="0"/>
        </a:defRPr>
      </a:lvl3pPr>
      <a:lvl4pPr algn="l" rtl="0" eaLnBrk="0" fontAlgn="base" hangingPunct="0">
        <a:lnSpc>
          <a:spcPts val="2600"/>
        </a:lnSpc>
        <a:spcBef>
          <a:spcPct val="0"/>
        </a:spcBef>
        <a:spcAft>
          <a:spcPct val="0"/>
        </a:spcAft>
        <a:defRPr sz="2400">
          <a:solidFill>
            <a:srgbClr val="000066"/>
          </a:solidFill>
          <a:latin typeface="Arial" charset="0"/>
        </a:defRPr>
      </a:lvl4pPr>
      <a:lvl5pPr algn="l" rtl="0" eaLnBrk="0" fontAlgn="base" hangingPunct="0">
        <a:lnSpc>
          <a:spcPts val="2600"/>
        </a:lnSpc>
        <a:spcBef>
          <a:spcPct val="0"/>
        </a:spcBef>
        <a:spcAft>
          <a:spcPct val="0"/>
        </a:spcAft>
        <a:defRPr sz="2400">
          <a:solidFill>
            <a:srgbClr val="000066"/>
          </a:solidFill>
          <a:latin typeface="Arial" charset="0"/>
        </a:defRPr>
      </a:lvl5pPr>
      <a:lvl6pPr marL="457200" algn="l" rtl="0" fontAlgn="base">
        <a:lnSpc>
          <a:spcPts val="2600"/>
        </a:lnSpc>
        <a:spcBef>
          <a:spcPct val="0"/>
        </a:spcBef>
        <a:spcAft>
          <a:spcPct val="0"/>
        </a:spcAft>
        <a:defRPr sz="2400">
          <a:solidFill>
            <a:srgbClr val="000066"/>
          </a:solidFill>
          <a:latin typeface="Arial" charset="0"/>
        </a:defRPr>
      </a:lvl6pPr>
      <a:lvl7pPr marL="914400" algn="l" rtl="0" fontAlgn="base">
        <a:lnSpc>
          <a:spcPts val="2600"/>
        </a:lnSpc>
        <a:spcBef>
          <a:spcPct val="0"/>
        </a:spcBef>
        <a:spcAft>
          <a:spcPct val="0"/>
        </a:spcAft>
        <a:defRPr sz="2400">
          <a:solidFill>
            <a:srgbClr val="000066"/>
          </a:solidFill>
          <a:latin typeface="Arial" charset="0"/>
        </a:defRPr>
      </a:lvl7pPr>
      <a:lvl8pPr marL="1371600" algn="l" rtl="0" fontAlgn="base">
        <a:lnSpc>
          <a:spcPts val="2600"/>
        </a:lnSpc>
        <a:spcBef>
          <a:spcPct val="0"/>
        </a:spcBef>
        <a:spcAft>
          <a:spcPct val="0"/>
        </a:spcAft>
        <a:defRPr sz="2400">
          <a:solidFill>
            <a:srgbClr val="000066"/>
          </a:solidFill>
          <a:latin typeface="Arial" charset="0"/>
        </a:defRPr>
      </a:lvl8pPr>
      <a:lvl9pPr marL="1828800" algn="l" rtl="0" fontAlgn="base">
        <a:lnSpc>
          <a:spcPts val="2600"/>
        </a:lnSpc>
        <a:spcBef>
          <a:spcPct val="0"/>
        </a:spcBef>
        <a:spcAft>
          <a:spcPct val="0"/>
        </a:spcAft>
        <a:defRPr sz="2400">
          <a:solidFill>
            <a:srgbClr val="000066"/>
          </a:solidFill>
          <a:latin typeface="Arial" charset="0"/>
        </a:defRPr>
      </a:lvl9pPr>
    </p:titleStyle>
    <p:body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002776"/>
                </a:solidFill>
              </a:rPr>
              <a:t>© 2012 Deloitte SA</a:t>
            </a:r>
            <a:endParaRPr lang="fr-FR" sz="700" dirty="0">
              <a:solidFill>
                <a:srgbClr val="002776"/>
              </a:solidFill>
            </a:endParaRPr>
          </a:p>
        </p:txBody>
      </p:sp>
      <p:sp>
        <p:nvSpPr>
          <p:cNvPr id="147459" name="Title Placeholder 1"/>
          <p:cNvSpPr>
            <a:spLocks noGrp="1"/>
          </p:cNvSpPr>
          <p:nvPr>
            <p:ph type="title"/>
          </p:nvPr>
        </p:nvSpPr>
        <p:spPr bwMode="auto">
          <a:xfrm>
            <a:off x="415571" y="350113"/>
            <a:ext cx="8422670" cy="6302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smtClean="0"/>
              <a:t>Click to edit Master title style</a:t>
            </a:r>
            <a:endParaRPr lang="fr-FR" noProof="0" dirty="0" smtClean="0"/>
          </a:p>
        </p:txBody>
      </p:sp>
      <p:sp>
        <p:nvSpPr>
          <p:cNvPr id="147460" name="Text Placeholder 2"/>
          <p:cNvSpPr>
            <a:spLocks noGrp="1"/>
          </p:cNvSpPr>
          <p:nvPr>
            <p:ph type="body" idx="1"/>
          </p:nvPr>
        </p:nvSpPr>
        <p:spPr bwMode="auto">
          <a:xfrm>
            <a:off x="415571" y="1285200"/>
            <a:ext cx="8422670" cy="514419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dirty="0" smtClean="0"/>
          </a:p>
        </p:txBody>
      </p:sp>
      <p:sp>
        <p:nvSpPr>
          <p:cNvPr id="7" name="Slide Number Placeholder 9"/>
          <p:cNvSpPr>
            <a:spLocks noGrp="1"/>
          </p:cNvSpPr>
          <p:nvPr>
            <p:ph type="sldNum" sz="quarter" idx="4"/>
          </p:nvPr>
        </p:nvSpPr>
        <p:spPr>
          <a:xfrm>
            <a:off x="415571" y="6554102"/>
            <a:ext cx="282819" cy="144247"/>
          </a:xfrm>
          <a:prstGeom prst="rect">
            <a:avLst/>
          </a:prstGeom>
        </p:spPr>
        <p:txBody>
          <a:bodyPr vert="horz" wrap="square" lIns="0" tIns="0" rIns="0" bIns="0" numCol="1" anchor="t" anchorCtr="0" compatLnSpc="1">
            <a:prstTxWarp prst="textNoShape">
              <a:avLst/>
            </a:prstTxWarp>
            <a:noAutofit/>
          </a:bodyPr>
          <a:lstStyle>
            <a:lvl1pPr defTabSz="914404">
              <a:lnSpc>
                <a:spcPts val="1077"/>
              </a:lnSpc>
              <a:defRPr sz="900" b="1">
                <a:solidFill>
                  <a:schemeClr val="tx2"/>
                </a:solidFill>
              </a:defRPr>
            </a:lvl1pPr>
          </a:lstStyle>
          <a:p>
            <a:fld id="{ADBB5B7E-4A36-4DEA-8D3A-A9CBA73BAF4C}" type="slidenum">
              <a:rPr lang="fr-FR" smtClean="0">
                <a:solidFill>
                  <a:srgbClr val="002776"/>
                </a:solidFill>
              </a:rPr>
              <a:pPr/>
              <a:t>‹#›</a:t>
            </a:fld>
            <a:endParaRPr lang="fr-FR">
              <a:solidFill>
                <a:srgbClr val="002776"/>
              </a:solidFill>
            </a:endParaRPr>
          </a:p>
        </p:txBody>
      </p:sp>
      <p:sp>
        <p:nvSpPr>
          <p:cNvPr id="10" name="Footer Placeholder 10"/>
          <p:cNvSpPr>
            <a:spLocks noGrp="1"/>
          </p:cNvSpPr>
          <p:nvPr>
            <p:ph type="ftr" sz="quarter" idx="3"/>
          </p:nvPr>
        </p:nvSpPr>
        <p:spPr>
          <a:xfrm>
            <a:off x="771981" y="6554102"/>
            <a:ext cx="4317318" cy="144247"/>
          </a:xfrm>
          <a:prstGeom prst="rect">
            <a:avLst/>
          </a:prstGeom>
        </p:spPr>
        <p:txBody>
          <a:bodyPr vert="horz" wrap="square" lIns="0" tIns="0" rIns="0" bIns="0" numCol="1" anchor="t" anchorCtr="0" compatLnSpc="1">
            <a:prstTxWarp prst="textNoShape">
              <a:avLst/>
            </a:prstTxWarp>
            <a:noAutofit/>
          </a:bodyPr>
          <a:lstStyle>
            <a:lvl1pPr marL="0" marR="0" indent="0" algn="l" defTabSz="914404" rtl="0" eaLnBrk="1" fontAlgn="base" latinLnBrk="0" hangingPunct="1">
              <a:lnSpc>
                <a:spcPts val="1077"/>
              </a:lnSpc>
              <a:spcBef>
                <a:spcPct val="0"/>
              </a:spcBef>
              <a:spcAft>
                <a:spcPct val="0"/>
              </a:spcAft>
              <a:buClrTx/>
              <a:buSzTx/>
              <a:buFontTx/>
              <a:buNone/>
              <a:tabLst/>
              <a:defRPr sz="900">
                <a:solidFill>
                  <a:schemeClr val="tx2"/>
                </a:solidFill>
              </a:defRPr>
            </a:lvl1pPr>
          </a:lstStyle>
          <a:p>
            <a:r>
              <a:rPr lang="en-US" dirty="0" smtClean="0">
                <a:solidFill>
                  <a:srgbClr val="002776"/>
                </a:solidFill>
              </a:rPr>
              <a:t> Accelerated Closing - July 2012</a:t>
            </a:r>
            <a:endParaRPr lang="fr-FR" dirty="0" smtClean="0">
              <a:solidFill>
                <a:srgbClr val="002776"/>
              </a:solidFill>
            </a:endParaRPr>
          </a:p>
        </p:txBody>
      </p:sp>
    </p:spTree>
    <p:extLst>
      <p:ext uri="{BB962C8B-B14F-4D97-AF65-F5344CB8AC3E}">
        <p14:creationId xmlns:p14="http://schemas.microsoft.com/office/powerpoint/2010/main" val="1717426779"/>
      </p:ext>
    </p:extLst>
  </p:cSld>
  <p:clrMap bg1="lt1" tx1="dk1" bg2="lt2" tx2="dk2" accent1="accent1" accent2="accent2" accent3="accent3" accent4="accent4" accent5="accent5" accent6="accent6" hlink="hlink" folHlink="folHlink"/>
  <p:sldLayoutIdLst>
    <p:sldLayoutId id="2147492907" r:id="rId1"/>
    <p:sldLayoutId id="2147492908" r:id="rId2"/>
    <p:sldLayoutId id="2147492909" r:id="rId3"/>
    <p:sldLayoutId id="2147492910" r:id="rId4"/>
    <p:sldLayoutId id="2147492911" r:id="rId5"/>
    <p:sldLayoutId id="2147492912" r:id="rId6"/>
    <p:sldLayoutId id="2147492913" r:id="rId7"/>
    <p:sldLayoutId id="2147492914" r:id="rId8"/>
    <p:sldLayoutId id="2147492915" r:id="rId9"/>
    <p:sldLayoutId id="2147492916" r:id="rId10"/>
  </p:sldLayoutIdLst>
  <p:hf hdr="0" dt="0"/>
  <p:txStyles>
    <p:titleStyle>
      <a:lvl1pPr algn="l" defTabSz="914404" rtl="0" eaLnBrk="1" fontAlgn="base" hangingPunct="1">
        <a:lnSpc>
          <a:spcPct val="100000"/>
        </a:lnSpc>
        <a:spcBef>
          <a:spcPct val="0"/>
        </a:spcBef>
        <a:spcAft>
          <a:spcPct val="0"/>
        </a:spcAft>
        <a:defRPr sz="2200" b="1">
          <a:solidFill>
            <a:srgbClr val="002776"/>
          </a:solidFill>
          <a:latin typeface="+mj-lt"/>
          <a:ea typeface="+mj-ea"/>
          <a:cs typeface="+mj-cs"/>
        </a:defRPr>
      </a:lvl1pPr>
      <a:lvl2pPr algn="l" defTabSz="914404" rtl="0" eaLnBrk="1" fontAlgn="base" hangingPunct="1">
        <a:lnSpc>
          <a:spcPts val="3050"/>
        </a:lnSpc>
        <a:spcBef>
          <a:spcPct val="0"/>
        </a:spcBef>
        <a:spcAft>
          <a:spcPct val="0"/>
        </a:spcAft>
        <a:defRPr sz="2200" b="1">
          <a:solidFill>
            <a:schemeClr val="tx2"/>
          </a:solidFill>
          <a:latin typeface="Arial" charset="0"/>
        </a:defRPr>
      </a:lvl2pPr>
      <a:lvl3pPr algn="l" defTabSz="914404" rtl="0" eaLnBrk="1" fontAlgn="base" hangingPunct="1">
        <a:lnSpc>
          <a:spcPts val="3050"/>
        </a:lnSpc>
        <a:spcBef>
          <a:spcPct val="0"/>
        </a:spcBef>
        <a:spcAft>
          <a:spcPct val="0"/>
        </a:spcAft>
        <a:defRPr sz="2200" b="1">
          <a:solidFill>
            <a:schemeClr val="tx2"/>
          </a:solidFill>
          <a:latin typeface="Arial" charset="0"/>
        </a:defRPr>
      </a:lvl3pPr>
      <a:lvl4pPr algn="l" defTabSz="914404" rtl="0" eaLnBrk="1" fontAlgn="base" hangingPunct="1">
        <a:lnSpc>
          <a:spcPts val="3050"/>
        </a:lnSpc>
        <a:spcBef>
          <a:spcPct val="0"/>
        </a:spcBef>
        <a:spcAft>
          <a:spcPct val="0"/>
        </a:spcAft>
        <a:defRPr sz="2200" b="1">
          <a:solidFill>
            <a:schemeClr val="tx2"/>
          </a:solidFill>
          <a:latin typeface="Arial" charset="0"/>
        </a:defRPr>
      </a:lvl4pPr>
      <a:lvl5pPr algn="l" defTabSz="914404" rtl="0" eaLnBrk="1" fontAlgn="base" hangingPunct="1">
        <a:lnSpc>
          <a:spcPts val="3050"/>
        </a:lnSpc>
        <a:spcBef>
          <a:spcPct val="0"/>
        </a:spcBef>
        <a:spcAft>
          <a:spcPct val="0"/>
        </a:spcAft>
        <a:defRPr sz="2200" b="1">
          <a:solidFill>
            <a:schemeClr val="tx2"/>
          </a:solidFill>
          <a:latin typeface="Arial" charset="0"/>
        </a:defRPr>
      </a:lvl5pPr>
      <a:lvl6pPr marL="410200" algn="l" defTabSz="914404" rtl="0" eaLnBrk="1" fontAlgn="base" hangingPunct="1">
        <a:lnSpc>
          <a:spcPts val="3050"/>
        </a:lnSpc>
        <a:spcBef>
          <a:spcPct val="0"/>
        </a:spcBef>
        <a:spcAft>
          <a:spcPct val="0"/>
        </a:spcAft>
        <a:defRPr sz="2200" b="1">
          <a:solidFill>
            <a:schemeClr val="tx2"/>
          </a:solidFill>
          <a:latin typeface="Arial" charset="0"/>
        </a:defRPr>
      </a:lvl6pPr>
      <a:lvl7pPr marL="820400" algn="l" defTabSz="914404" rtl="0" eaLnBrk="1" fontAlgn="base" hangingPunct="1">
        <a:lnSpc>
          <a:spcPts val="3050"/>
        </a:lnSpc>
        <a:spcBef>
          <a:spcPct val="0"/>
        </a:spcBef>
        <a:spcAft>
          <a:spcPct val="0"/>
        </a:spcAft>
        <a:defRPr sz="2200" b="1">
          <a:solidFill>
            <a:schemeClr val="tx2"/>
          </a:solidFill>
          <a:latin typeface="Arial" charset="0"/>
        </a:defRPr>
      </a:lvl7pPr>
      <a:lvl8pPr marL="1230600" algn="l" defTabSz="914404" rtl="0" eaLnBrk="1" fontAlgn="base" hangingPunct="1">
        <a:lnSpc>
          <a:spcPts val="3050"/>
        </a:lnSpc>
        <a:spcBef>
          <a:spcPct val="0"/>
        </a:spcBef>
        <a:spcAft>
          <a:spcPct val="0"/>
        </a:spcAft>
        <a:defRPr sz="2200" b="1">
          <a:solidFill>
            <a:schemeClr val="tx2"/>
          </a:solidFill>
          <a:latin typeface="Arial" charset="0"/>
        </a:defRPr>
      </a:lvl8pPr>
      <a:lvl9pPr marL="1640799" algn="l" defTabSz="914404" rtl="0" eaLnBrk="1" fontAlgn="base" hangingPunct="1">
        <a:lnSpc>
          <a:spcPts val="3050"/>
        </a:lnSpc>
        <a:spcBef>
          <a:spcPct val="0"/>
        </a:spcBef>
        <a:spcAft>
          <a:spcPct val="0"/>
        </a:spcAft>
        <a:defRPr sz="2200" b="1">
          <a:solidFill>
            <a:schemeClr val="tx2"/>
          </a:solidFill>
          <a:latin typeface="Arial" charset="0"/>
        </a:defRPr>
      </a:lvl9pPr>
    </p:titleStyle>
    <p:bodyStyle>
      <a:lvl1pPr marL="183736" indent="-183736" algn="l" defTabSz="914404" rtl="0" eaLnBrk="1" fontAlgn="base" hangingPunct="1">
        <a:spcBef>
          <a:spcPts val="269"/>
        </a:spcBef>
        <a:spcAft>
          <a:spcPts val="269"/>
        </a:spcAft>
        <a:buFont typeface="Arial" pitchFamily="34" charset="0"/>
        <a:buChar char="•"/>
        <a:tabLst/>
        <a:defRPr>
          <a:solidFill>
            <a:schemeClr val="tx2"/>
          </a:solidFill>
          <a:latin typeface="+mn-lt"/>
          <a:ea typeface="+mn-ea"/>
          <a:cs typeface="+mn-cs"/>
        </a:defRPr>
      </a:lvl1pPr>
      <a:lvl2pPr marL="477838" indent="-207963" algn="l" defTabSz="914404" rtl="0" eaLnBrk="1" fontAlgn="base" hangingPunct="1">
        <a:spcBef>
          <a:spcPts val="269"/>
        </a:spcBef>
        <a:spcAft>
          <a:spcPts val="269"/>
        </a:spcAft>
        <a:buFont typeface="Arial" pitchFamily="34" charset="0"/>
        <a:buChar char="‒"/>
        <a:tabLst/>
        <a:defRPr sz="1600">
          <a:solidFill>
            <a:schemeClr val="tx2"/>
          </a:solidFill>
          <a:latin typeface="+mn-lt"/>
        </a:defRPr>
      </a:lvl2pPr>
      <a:lvl3pPr marL="693738" indent="-174625" algn="l" defTabSz="914404" rtl="0" eaLnBrk="1" fontAlgn="base" hangingPunct="1">
        <a:spcBef>
          <a:spcPts val="269"/>
        </a:spcBef>
        <a:spcAft>
          <a:spcPts val="269"/>
        </a:spcAft>
        <a:buFont typeface="Arial" pitchFamily="34" charset="0"/>
        <a:buChar char="‒"/>
        <a:tabLst/>
        <a:defRPr sz="1400">
          <a:solidFill>
            <a:schemeClr val="tx2"/>
          </a:solidFill>
          <a:latin typeface="+mn-lt"/>
        </a:defRPr>
      </a:lvl3pPr>
      <a:lvl4pPr marL="900113" indent="-184150" algn="l" defTabSz="914400" rtl="0" eaLnBrk="1" fontAlgn="base" hangingPunct="1">
        <a:spcBef>
          <a:spcPts val="269"/>
        </a:spcBef>
        <a:spcAft>
          <a:spcPts val="269"/>
        </a:spcAft>
        <a:buFont typeface="Arial" pitchFamily="34" charset="0"/>
        <a:buChar char="‒"/>
        <a:defRPr sz="1200">
          <a:solidFill>
            <a:schemeClr val="tx2"/>
          </a:solidFill>
          <a:latin typeface="+mn-lt"/>
        </a:defRPr>
      </a:lvl4pPr>
      <a:lvl5pPr marL="1155700" indent="-180975" algn="l" defTabSz="914404" rtl="0" eaLnBrk="1" fontAlgn="base" hangingPunct="1">
        <a:spcBef>
          <a:spcPts val="269"/>
        </a:spcBef>
        <a:spcAft>
          <a:spcPts val="269"/>
        </a:spcAft>
        <a:buFont typeface="Arial" pitchFamily="34" charset="0"/>
        <a:buChar char="‒"/>
        <a:defRPr sz="1200">
          <a:solidFill>
            <a:schemeClr val="tx2"/>
          </a:solidFill>
          <a:latin typeface="+mn-lt"/>
        </a:defRPr>
      </a:lvl5pPr>
      <a:lvl6pPr marL="1122352" indent="-172341" algn="l" defTabSz="914404" rtl="0" eaLnBrk="1" fontAlgn="base" hangingPunct="1">
        <a:spcBef>
          <a:spcPct val="0"/>
        </a:spcBef>
        <a:spcAft>
          <a:spcPts val="538"/>
        </a:spcAft>
        <a:buFont typeface="Arial"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charset="0"/>
        <a:buChar char="‒"/>
        <a:defRPr sz="1400">
          <a:solidFill>
            <a:schemeClr val="tx2"/>
          </a:solidFill>
          <a:latin typeface="+mn-lt"/>
        </a:defRPr>
      </a:lvl9pPr>
    </p:bodyStyle>
    <p:otherStyle>
      <a:defPPr>
        <a:defRPr lang="en-US"/>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6525185" y="6554102"/>
            <a:ext cx="2313056" cy="144247"/>
          </a:xfrm>
          <a:prstGeom prst="rect">
            <a:avLst/>
          </a:prstGeom>
          <a:noFill/>
          <a:ln w="25400" algn="ctr">
            <a:noFill/>
            <a:miter lim="800000"/>
            <a:headEnd/>
            <a:tailEnd/>
          </a:ln>
        </p:spPr>
        <p:txBody>
          <a:bodyPr lIns="0" tIns="0" rIns="0" bIns="0"/>
          <a:lstStyle/>
          <a:p>
            <a:pPr algn="r" defTabSz="914404">
              <a:lnSpc>
                <a:spcPts val="1077"/>
              </a:lnSpc>
            </a:pPr>
            <a:r>
              <a:rPr lang="fr-FR" sz="700" dirty="0" smtClean="0">
                <a:solidFill>
                  <a:srgbClr val="002776"/>
                </a:solidFill>
              </a:rPr>
              <a:t>© 2012 Deloitte SA</a:t>
            </a:r>
            <a:endParaRPr lang="fr-FR" sz="700" dirty="0">
              <a:solidFill>
                <a:srgbClr val="002776"/>
              </a:solidFill>
            </a:endParaRPr>
          </a:p>
        </p:txBody>
      </p:sp>
      <p:sp>
        <p:nvSpPr>
          <p:cNvPr id="147459" name="Title Placeholder 1"/>
          <p:cNvSpPr>
            <a:spLocks noGrp="1"/>
          </p:cNvSpPr>
          <p:nvPr>
            <p:ph type="title"/>
          </p:nvPr>
        </p:nvSpPr>
        <p:spPr bwMode="auto">
          <a:xfrm>
            <a:off x="415571" y="350113"/>
            <a:ext cx="8422670" cy="6302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smtClean="0"/>
              <a:t>Click to edit Master title style</a:t>
            </a:r>
            <a:endParaRPr lang="fr-FR" noProof="0" dirty="0" smtClean="0"/>
          </a:p>
        </p:txBody>
      </p:sp>
      <p:sp>
        <p:nvSpPr>
          <p:cNvPr id="147460" name="Text Placeholder 2"/>
          <p:cNvSpPr>
            <a:spLocks noGrp="1"/>
          </p:cNvSpPr>
          <p:nvPr>
            <p:ph type="body" idx="1"/>
          </p:nvPr>
        </p:nvSpPr>
        <p:spPr bwMode="auto">
          <a:xfrm>
            <a:off x="415571" y="1285200"/>
            <a:ext cx="8422670" cy="514419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fr-FR" noProof="0" dirty="0" smtClean="0"/>
          </a:p>
        </p:txBody>
      </p:sp>
      <p:sp>
        <p:nvSpPr>
          <p:cNvPr id="7" name="Slide Number Placeholder 9"/>
          <p:cNvSpPr>
            <a:spLocks noGrp="1"/>
          </p:cNvSpPr>
          <p:nvPr>
            <p:ph type="sldNum" sz="quarter" idx="4"/>
          </p:nvPr>
        </p:nvSpPr>
        <p:spPr>
          <a:xfrm>
            <a:off x="415571" y="6554102"/>
            <a:ext cx="282819" cy="144247"/>
          </a:xfrm>
          <a:prstGeom prst="rect">
            <a:avLst/>
          </a:prstGeom>
        </p:spPr>
        <p:txBody>
          <a:bodyPr vert="horz" wrap="square" lIns="0" tIns="0" rIns="0" bIns="0" numCol="1" anchor="t" anchorCtr="0" compatLnSpc="1">
            <a:prstTxWarp prst="textNoShape">
              <a:avLst/>
            </a:prstTxWarp>
            <a:noAutofit/>
          </a:bodyPr>
          <a:lstStyle>
            <a:lvl1pPr defTabSz="914404">
              <a:lnSpc>
                <a:spcPts val="1077"/>
              </a:lnSpc>
              <a:defRPr sz="900" b="1">
                <a:solidFill>
                  <a:schemeClr val="tx2"/>
                </a:solidFill>
              </a:defRPr>
            </a:lvl1pPr>
          </a:lstStyle>
          <a:p>
            <a:fld id="{ADBB5B7E-4A36-4DEA-8D3A-A9CBA73BAF4C}" type="slidenum">
              <a:rPr lang="fr-FR" smtClean="0">
                <a:solidFill>
                  <a:srgbClr val="002776"/>
                </a:solidFill>
              </a:rPr>
              <a:pPr/>
              <a:t>‹#›</a:t>
            </a:fld>
            <a:endParaRPr lang="fr-FR">
              <a:solidFill>
                <a:srgbClr val="002776"/>
              </a:solidFill>
            </a:endParaRPr>
          </a:p>
        </p:txBody>
      </p:sp>
      <p:sp>
        <p:nvSpPr>
          <p:cNvPr id="10" name="Footer Placeholder 10"/>
          <p:cNvSpPr>
            <a:spLocks noGrp="1"/>
          </p:cNvSpPr>
          <p:nvPr>
            <p:ph type="ftr" sz="quarter" idx="3"/>
          </p:nvPr>
        </p:nvSpPr>
        <p:spPr>
          <a:xfrm>
            <a:off x="771981" y="6554102"/>
            <a:ext cx="4317318" cy="144247"/>
          </a:xfrm>
          <a:prstGeom prst="rect">
            <a:avLst/>
          </a:prstGeom>
        </p:spPr>
        <p:txBody>
          <a:bodyPr vert="horz" wrap="square" lIns="0" tIns="0" rIns="0" bIns="0" numCol="1" anchor="t" anchorCtr="0" compatLnSpc="1">
            <a:prstTxWarp prst="textNoShape">
              <a:avLst/>
            </a:prstTxWarp>
            <a:noAutofit/>
          </a:bodyPr>
          <a:lstStyle>
            <a:lvl1pPr marL="0" marR="0" indent="0" algn="l" defTabSz="914404" rtl="0" eaLnBrk="1" fontAlgn="base" latinLnBrk="0" hangingPunct="1">
              <a:lnSpc>
                <a:spcPts val="1077"/>
              </a:lnSpc>
              <a:spcBef>
                <a:spcPct val="0"/>
              </a:spcBef>
              <a:spcAft>
                <a:spcPct val="0"/>
              </a:spcAft>
              <a:buClrTx/>
              <a:buSzTx/>
              <a:buFontTx/>
              <a:buNone/>
              <a:tabLst/>
              <a:defRPr sz="900">
                <a:solidFill>
                  <a:schemeClr val="tx2"/>
                </a:solidFill>
              </a:defRPr>
            </a:lvl1pPr>
          </a:lstStyle>
          <a:p>
            <a:r>
              <a:rPr lang="en-US" dirty="0" smtClean="0">
                <a:solidFill>
                  <a:srgbClr val="002776"/>
                </a:solidFill>
              </a:rPr>
              <a:t> Accelerated Closing - July 2012</a:t>
            </a:r>
            <a:endParaRPr lang="fr-FR" dirty="0" smtClean="0">
              <a:solidFill>
                <a:srgbClr val="002776"/>
              </a:solidFill>
            </a:endParaRPr>
          </a:p>
        </p:txBody>
      </p:sp>
    </p:spTree>
    <p:extLst>
      <p:ext uri="{BB962C8B-B14F-4D97-AF65-F5344CB8AC3E}">
        <p14:creationId xmlns:p14="http://schemas.microsoft.com/office/powerpoint/2010/main" val="3341566575"/>
      </p:ext>
    </p:extLst>
  </p:cSld>
  <p:clrMap bg1="lt1" tx1="dk1" bg2="lt2" tx2="dk2" accent1="accent1" accent2="accent2" accent3="accent3" accent4="accent4" accent5="accent5" accent6="accent6" hlink="hlink" folHlink="folHlink"/>
  <p:sldLayoutIdLst>
    <p:sldLayoutId id="2147492918" r:id="rId1"/>
    <p:sldLayoutId id="2147492919" r:id="rId2"/>
    <p:sldLayoutId id="2147492920" r:id="rId3"/>
    <p:sldLayoutId id="2147492921" r:id="rId4"/>
    <p:sldLayoutId id="2147492922" r:id="rId5"/>
    <p:sldLayoutId id="2147492923" r:id="rId6"/>
    <p:sldLayoutId id="2147492924" r:id="rId7"/>
    <p:sldLayoutId id="2147492925" r:id="rId8"/>
    <p:sldLayoutId id="2147492926" r:id="rId9"/>
    <p:sldLayoutId id="2147492927" r:id="rId10"/>
  </p:sldLayoutIdLst>
  <p:hf hdr="0" dt="0"/>
  <p:txStyles>
    <p:titleStyle>
      <a:lvl1pPr algn="l" defTabSz="914404" rtl="0" eaLnBrk="1" fontAlgn="base" hangingPunct="1">
        <a:lnSpc>
          <a:spcPct val="100000"/>
        </a:lnSpc>
        <a:spcBef>
          <a:spcPct val="0"/>
        </a:spcBef>
        <a:spcAft>
          <a:spcPct val="0"/>
        </a:spcAft>
        <a:defRPr sz="2200" b="1">
          <a:solidFill>
            <a:srgbClr val="002776"/>
          </a:solidFill>
          <a:latin typeface="+mj-lt"/>
          <a:ea typeface="+mj-ea"/>
          <a:cs typeface="+mj-cs"/>
        </a:defRPr>
      </a:lvl1pPr>
      <a:lvl2pPr algn="l" defTabSz="914404" rtl="0" eaLnBrk="1" fontAlgn="base" hangingPunct="1">
        <a:lnSpc>
          <a:spcPts val="3050"/>
        </a:lnSpc>
        <a:spcBef>
          <a:spcPct val="0"/>
        </a:spcBef>
        <a:spcAft>
          <a:spcPct val="0"/>
        </a:spcAft>
        <a:defRPr sz="2200" b="1">
          <a:solidFill>
            <a:schemeClr val="tx2"/>
          </a:solidFill>
          <a:latin typeface="Arial" charset="0"/>
        </a:defRPr>
      </a:lvl2pPr>
      <a:lvl3pPr algn="l" defTabSz="914404" rtl="0" eaLnBrk="1" fontAlgn="base" hangingPunct="1">
        <a:lnSpc>
          <a:spcPts val="3050"/>
        </a:lnSpc>
        <a:spcBef>
          <a:spcPct val="0"/>
        </a:spcBef>
        <a:spcAft>
          <a:spcPct val="0"/>
        </a:spcAft>
        <a:defRPr sz="2200" b="1">
          <a:solidFill>
            <a:schemeClr val="tx2"/>
          </a:solidFill>
          <a:latin typeface="Arial" charset="0"/>
        </a:defRPr>
      </a:lvl3pPr>
      <a:lvl4pPr algn="l" defTabSz="914404" rtl="0" eaLnBrk="1" fontAlgn="base" hangingPunct="1">
        <a:lnSpc>
          <a:spcPts val="3050"/>
        </a:lnSpc>
        <a:spcBef>
          <a:spcPct val="0"/>
        </a:spcBef>
        <a:spcAft>
          <a:spcPct val="0"/>
        </a:spcAft>
        <a:defRPr sz="2200" b="1">
          <a:solidFill>
            <a:schemeClr val="tx2"/>
          </a:solidFill>
          <a:latin typeface="Arial" charset="0"/>
        </a:defRPr>
      </a:lvl4pPr>
      <a:lvl5pPr algn="l" defTabSz="914404" rtl="0" eaLnBrk="1" fontAlgn="base" hangingPunct="1">
        <a:lnSpc>
          <a:spcPts val="3050"/>
        </a:lnSpc>
        <a:spcBef>
          <a:spcPct val="0"/>
        </a:spcBef>
        <a:spcAft>
          <a:spcPct val="0"/>
        </a:spcAft>
        <a:defRPr sz="2200" b="1">
          <a:solidFill>
            <a:schemeClr val="tx2"/>
          </a:solidFill>
          <a:latin typeface="Arial" charset="0"/>
        </a:defRPr>
      </a:lvl5pPr>
      <a:lvl6pPr marL="410200" algn="l" defTabSz="914404" rtl="0" eaLnBrk="1" fontAlgn="base" hangingPunct="1">
        <a:lnSpc>
          <a:spcPts val="3050"/>
        </a:lnSpc>
        <a:spcBef>
          <a:spcPct val="0"/>
        </a:spcBef>
        <a:spcAft>
          <a:spcPct val="0"/>
        </a:spcAft>
        <a:defRPr sz="2200" b="1">
          <a:solidFill>
            <a:schemeClr val="tx2"/>
          </a:solidFill>
          <a:latin typeface="Arial" charset="0"/>
        </a:defRPr>
      </a:lvl6pPr>
      <a:lvl7pPr marL="820400" algn="l" defTabSz="914404" rtl="0" eaLnBrk="1" fontAlgn="base" hangingPunct="1">
        <a:lnSpc>
          <a:spcPts val="3050"/>
        </a:lnSpc>
        <a:spcBef>
          <a:spcPct val="0"/>
        </a:spcBef>
        <a:spcAft>
          <a:spcPct val="0"/>
        </a:spcAft>
        <a:defRPr sz="2200" b="1">
          <a:solidFill>
            <a:schemeClr val="tx2"/>
          </a:solidFill>
          <a:latin typeface="Arial" charset="0"/>
        </a:defRPr>
      </a:lvl7pPr>
      <a:lvl8pPr marL="1230600" algn="l" defTabSz="914404" rtl="0" eaLnBrk="1" fontAlgn="base" hangingPunct="1">
        <a:lnSpc>
          <a:spcPts val="3050"/>
        </a:lnSpc>
        <a:spcBef>
          <a:spcPct val="0"/>
        </a:spcBef>
        <a:spcAft>
          <a:spcPct val="0"/>
        </a:spcAft>
        <a:defRPr sz="2200" b="1">
          <a:solidFill>
            <a:schemeClr val="tx2"/>
          </a:solidFill>
          <a:latin typeface="Arial" charset="0"/>
        </a:defRPr>
      </a:lvl8pPr>
      <a:lvl9pPr marL="1640799" algn="l" defTabSz="914404" rtl="0" eaLnBrk="1" fontAlgn="base" hangingPunct="1">
        <a:lnSpc>
          <a:spcPts val="3050"/>
        </a:lnSpc>
        <a:spcBef>
          <a:spcPct val="0"/>
        </a:spcBef>
        <a:spcAft>
          <a:spcPct val="0"/>
        </a:spcAft>
        <a:defRPr sz="2200" b="1">
          <a:solidFill>
            <a:schemeClr val="tx2"/>
          </a:solidFill>
          <a:latin typeface="Arial" charset="0"/>
        </a:defRPr>
      </a:lvl9pPr>
    </p:titleStyle>
    <p:bodyStyle>
      <a:lvl1pPr marL="183736" indent="-183736" algn="l" defTabSz="914404" rtl="0" eaLnBrk="1" fontAlgn="base" hangingPunct="1">
        <a:spcBef>
          <a:spcPts val="269"/>
        </a:spcBef>
        <a:spcAft>
          <a:spcPts val="269"/>
        </a:spcAft>
        <a:buFont typeface="Arial" pitchFamily="34" charset="0"/>
        <a:buChar char="•"/>
        <a:tabLst/>
        <a:defRPr>
          <a:solidFill>
            <a:schemeClr val="tx2"/>
          </a:solidFill>
          <a:latin typeface="+mn-lt"/>
          <a:ea typeface="+mn-ea"/>
          <a:cs typeface="+mn-cs"/>
        </a:defRPr>
      </a:lvl1pPr>
      <a:lvl2pPr marL="477838" indent="-207963" algn="l" defTabSz="914404" rtl="0" eaLnBrk="1" fontAlgn="base" hangingPunct="1">
        <a:spcBef>
          <a:spcPts val="269"/>
        </a:spcBef>
        <a:spcAft>
          <a:spcPts val="269"/>
        </a:spcAft>
        <a:buFont typeface="Arial" pitchFamily="34" charset="0"/>
        <a:buChar char="‒"/>
        <a:tabLst/>
        <a:defRPr sz="1600">
          <a:solidFill>
            <a:schemeClr val="tx2"/>
          </a:solidFill>
          <a:latin typeface="+mn-lt"/>
        </a:defRPr>
      </a:lvl2pPr>
      <a:lvl3pPr marL="693738" indent="-174625" algn="l" defTabSz="914404" rtl="0" eaLnBrk="1" fontAlgn="base" hangingPunct="1">
        <a:spcBef>
          <a:spcPts val="269"/>
        </a:spcBef>
        <a:spcAft>
          <a:spcPts val="269"/>
        </a:spcAft>
        <a:buFont typeface="Arial" pitchFamily="34" charset="0"/>
        <a:buChar char="‒"/>
        <a:tabLst/>
        <a:defRPr sz="1400">
          <a:solidFill>
            <a:schemeClr val="tx2"/>
          </a:solidFill>
          <a:latin typeface="+mn-lt"/>
        </a:defRPr>
      </a:lvl3pPr>
      <a:lvl4pPr marL="900113" indent="-184150" algn="l" defTabSz="914400" rtl="0" eaLnBrk="1" fontAlgn="base" hangingPunct="1">
        <a:spcBef>
          <a:spcPts val="269"/>
        </a:spcBef>
        <a:spcAft>
          <a:spcPts val="269"/>
        </a:spcAft>
        <a:buFont typeface="Arial" pitchFamily="34" charset="0"/>
        <a:buChar char="‒"/>
        <a:defRPr sz="1200">
          <a:solidFill>
            <a:schemeClr val="tx2"/>
          </a:solidFill>
          <a:latin typeface="+mn-lt"/>
        </a:defRPr>
      </a:lvl4pPr>
      <a:lvl5pPr marL="1155700" indent="-180975" algn="l" defTabSz="914404" rtl="0" eaLnBrk="1" fontAlgn="base" hangingPunct="1">
        <a:spcBef>
          <a:spcPts val="269"/>
        </a:spcBef>
        <a:spcAft>
          <a:spcPts val="269"/>
        </a:spcAft>
        <a:buFont typeface="Arial" pitchFamily="34" charset="0"/>
        <a:buChar char="‒"/>
        <a:defRPr sz="1200">
          <a:solidFill>
            <a:schemeClr val="tx2"/>
          </a:solidFill>
          <a:latin typeface="+mn-lt"/>
        </a:defRPr>
      </a:lvl5pPr>
      <a:lvl6pPr marL="1122352" indent="-172341" algn="l" defTabSz="914404" rtl="0" eaLnBrk="1" fontAlgn="base" hangingPunct="1">
        <a:spcBef>
          <a:spcPct val="0"/>
        </a:spcBef>
        <a:spcAft>
          <a:spcPts val="538"/>
        </a:spcAft>
        <a:buFont typeface="Arial"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charset="0"/>
        <a:buChar char="‒"/>
        <a:defRPr sz="1400">
          <a:solidFill>
            <a:schemeClr val="tx2"/>
          </a:solidFill>
          <a:latin typeface="+mn-lt"/>
        </a:defRPr>
      </a:lvl9pPr>
    </p:bodyStyle>
    <p:otherStyle>
      <a:defPPr>
        <a:defRPr lang="en-US"/>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w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U86bTrsdSh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images.google.it/imgres?imgurl=http://www.lauraquinti.net/images/Rischio%20%20calcolato.jpg&amp;imgrefurl=http://blog.azpoint.net/blog/vivi_libero_muori_da_eroe&amp;h=217&amp;w=407&amp;sz=7&amp;hl=it&amp;start=1&amp;tbnid=sq5U3NZ0oIyTiM:&amp;tbnh=67&amp;tbnw=125&amp;prev=/images?q=rischio&amp;gbv=2&amp;svnum=10&amp;hl=it&amp;sa=G" TargetMode="External"/><Relationship Id="rId3" Type="http://schemas.openxmlformats.org/officeDocument/2006/relationships/image" Target="../media/image37.jpeg"/><Relationship Id="rId7"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images.google.it/imgres?imgurl=http://www.mednat.org/finanza/images/soldi.jpg&amp;imgrefurl=http://www.mednat.org/finanza/padroni_euro.htm&amp;h=271&amp;w=360&amp;sz=26&amp;hl=it&amp;start=1&amp;tbnid=jOzSO5x-hYRELM:&amp;tbnh=91&amp;tbnw=121&amp;prev=/images?q=soldi&amp;gbv=2&amp;svnum=10&amp;hl=it" TargetMode="External"/><Relationship Id="rId5" Type="http://schemas.openxmlformats.org/officeDocument/2006/relationships/image" Target="../media/image38.jpeg"/><Relationship Id="rId4" Type="http://schemas.openxmlformats.org/officeDocument/2006/relationships/hyperlink" Target="http://images.google.it/imgres?imgurl=http://www.club-cmmc.it/images/cronometro.jpg&amp;imgrefurl=http://www.club-cmmc.it/lettura/test_QI.htm&amp;h=195&amp;w=338&amp;sz=12&amp;hl=it&amp;start=4&amp;tbnid=4NhX17BrBTIBVM:&amp;tbnh=69&amp;tbnw=119&amp;prev=/images?q=cronometro&amp;gbv=2&amp;svnum=10&amp;hl=it" TargetMode="External"/><Relationship Id="rId9"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18.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slideLayout" Target="../slideLayouts/slideLayout3.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image" Target="../media/image49.jpeg"/><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image" Target="../media/image45.jpe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image" Target="../media/image48.emf"/><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image" Target="../media/image44.jpeg"/><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image" Target="../media/image47.emf"/><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notesSlide" Target="../notesSlides/notesSlide19.xml"/><Relationship Id="rId30"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slideLayout" Target="../slideLayouts/slideLayout3.xml"/><Relationship Id="rId3" Type="http://schemas.openxmlformats.org/officeDocument/2006/relationships/tags" Target="../tags/tag45.xml"/><Relationship Id="rId21" Type="http://schemas.openxmlformats.org/officeDocument/2006/relationships/tags" Target="../tags/tag63.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tags" Target="../tags/tag67.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29" Type="http://schemas.openxmlformats.org/officeDocument/2006/relationships/image" Target="../media/image51.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tags" Target="../tags/tag66.xml"/><Relationship Id="rId32" Type="http://schemas.openxmlformats.org/officeDocument/2006/relationships/image" Target="../media/image54.jpeg"/><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tags" Target="../tags/tag65.xml"/><Relationship Id="rId28" Type="http://schemas.openxmlformats.org/officeDocument/2006/relationships/image" Target="../media/image50.jpeg"/><Relationship Id="rId10" Type="http://schemas.openxmlformats.org/officeDocument/2006/relationships/tags" Target="../tags/tag52.xml"/><Relationship Id="rId19" Type="http://schemas.openxmlformats.org/officeDocument/2006/relationships/tags" Target="../tags/tag61.xml"/><Relationship Id="rId31" Type="http://schemas.openxmlformats.org/officeDocument/2006/relationships/image" Target="../media/image53.jpe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tags" Target="../tags/tag64.xml"/><Relationship Id="rId27" Type="http://schemas.openxmlformats.org/officeDocument/2006/relationships/notesSlide" Target="../notesSlides/notesSlide20.xml"/><Relationship Id="rId30"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slideLayout" Target="../slideLayouts/slideLayout3.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29" Type="http://schemas.openxmlformats.org/officeDocument/2006/relationships/image" Target="../media/image56.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tags" Target="../tags/tag91.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image" Target="../media/image55.png"/><Relationship Id="rId10" Type="http://schemas.openxmlformats.org/officeDocument/2006/relationships/tags" Target="../tags/tag77.xml"/><Relationship Id="rId19" Type="http://schemas.openxmlformats.org/officeDocument/2006/relationships/tags" Target="../tags/tag86.xml"/><Relationship Id="rId31" Type="http://schemas.openxmlformats.org/officeDocument/2006/relationships/image" Target="../media/image58.emf"/><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notesSlide" Target="../notesSlides/notesSlide21.xml"/><Relationship Id="rId30" Type="http://schemas.openxmlformats.org/officeDocument/2006/relationships/image" Target="../media/image57.jpeg"/></Relationships>
</file>

<file path=ppt/slides/_rels/slide32.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slideLayout" Target="../slideLayouts/slideLayout3.xml"/><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tags" Target="../tags/tag117.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60.emf"/><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tags" Target="../tags/tag116.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image" Target="../media/image59.png"/><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image" Target="../media/image62.jpe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notesSlide" Target="../notesSlides/notesSlide22.xml"/><Relationship Id="rId30" Type="http://schemas.openxmlformats.org/officeDocument/2006/relationships/image" Target="../media/image61.jpeg"/></Relationships>
</file>

<file path=ppt/slides/_rels/slide33.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slideLayout" Target="../slideLayouts/slideLayout3.xml"/><Relationship Id="rId3" Type="http://schemas.openxmlformats.org/officeDocument/2006/relationships/tags" Target="../tags/tag120.xml"/><Relationship Id="rId21" Type="http://schemas.openxmlformats.org/officeDocument/2006/relationships/tags" Target="../tags/tag138.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image" Target="../media/image68.emf"/><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image" Target="../media/image64.jpe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image" Target="../media/image67.emf"/><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image" Target="../media/image63.emf"/><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image" Target="../media/image66.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notesSlide" Target="../notesSlides/notesSlide23.xml"/><Relationship Id="rId30" Type="http://schemas.openxmlformats.org/officeDocument/2006/relationships/image" Target="../media/image65.jpeg"/></Relationships>
</file>

<file path=ppt/slides/_rels/slide34.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18" Type="http://schemas.openxmlformats.org/officeDocument/2006/relationships/tags" Target="../tags/tag160.xml"/><Relationship Id="rId26" Type="http://schemas.openxmlformats.org/officeDocument/2006/relationships/slideLayout" Target="../slideLayouts/slideLayout3.xml"/><Relationship Id="rId3" Type="http://schemas.openxmlformats.org/officeDocument/2006/relationships/tags" Target="../tags/tag145.xml"/><Relationship Id="rId21" Type="http://schemas.openxmlformats.org/officeDocument/2006/relationships/tags" Target="../tags/tag163.xml"/><Relationship Id="rId34" Type="http://schemas.openxmlformats.org/officeDocument/2006/relationships/image" Target="../media/image75.png"/><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tags" Target="../tags/tag159.xml"/><Relationship Id="rId25" Type="http://schemas.openxmlformats.org/officeDocument/2006/relationships/tags" Target="../tags/tag167.xml"/><Relationship Id="rId33" Type="http://schemas.openxmlformats.org/officeDocument/2006/relationships/image" Target="../media/image74.jpeg"/><Relationship Id="rId2" Type="http://schemas.openxmlformats.org/officeDocument/2006/relationships/tags" Target="../tags/tag144.xml"/><Relationship Id="rId16" Type="http://schemas.openxmlformats.org/officeDocument/2006/relationships/tags" Target="../tags/tag158.xml"/><Relationship Id="rId20" Type="http://schemas.openxmlformats.org/officeDocument/2006/relationships/tags" Target="../tags/tag162.xml"/><Relationship Id="rId29" Type="http://schemas.openxmlformats.org/officeDocument/2006/relationships/image" Target="../media/image70.jpeg"/><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24" Type="http://schemas.openxmlformats.org/officeDocument/2006/relationships/tags" Target="../tags/tag166.xml"/><Relationship Id="rId32" Type="http://schemas.openxmlformats.org/officeDocument/2006/relationships/image" Target="../media/image73.png"/><Relationship Id="rId5" Type="http://schemas.openxmlformats.org/officeDocument/2006/relationships/tags" Target="../tags/tag147.xml"/><Relationship Id="rId15" Type="http://schemas.openxmlformats.org/officeDocument/2006/relationships/tags" Target="../tags/tag157.xml"/><Relationship Id="rId23" Type="http://schemas.openxmlformats.org/officeDocument/2006/relationships/tags" Target="../tags/tag165.xml"/><Relationship Id="rId28" Type="http://schemas.openxmlformats.org/officeDocument/2006/relationships/image" Target="../media/image69.jpeg"/><Relationship Id="rId10" Type="http://schemas.openxmlformats.org/officeDocument/2006/relationships/tags" Target="../tags/tag152.xml"/><Relationship Id="rId19" Type="http://schemas.openxmlformats.org/officeDocument/2006/relationships/tags" Target="../tags/tag161.xml"/><Relationship Id="rId31" Type="http://schemas.openxmlformats.org/officeDocument/2006/relationships/image" Target="../media/image72.png"/><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 Id="rId22" Type="http://schemas.openxmlformats.org/officeDocument/2006/relationships/tags" Target="../tags/tag164.xml"/><Relationship Id="rId27" Type="http://schemas.openxmlformats.org/officeDocument/2006/relationships/notesSlide" Target="../notesSlides/notesSlide24.xml"/><Relationship Id="rId30"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 Id="rId5" Type="http://schemas.openxmlformats.org/officeDocument/2006/relationships/image" Target="../media/image79.jpe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ZFAF8PXsA2g" TargetMode="External"/><Relationship Id="rId2" Type="http://schemas.openxmlformats.org/officeDocument/2006/relationships/image" Target="../media/image80.jpeg"/><Relationship Id="rId1" Type="http://schemas.openxmlformats.org/officeDocument/2006/relationships/slideLayout" Target="../slideLayouts/slideLayout3.xml"/><Relationship Id="rId4" Type="http://schemas.openxmlformats.org/officeDocument/2006/relationships/hyperlink" Target="https://www.youtube.com/watch?v=9Y8Lv6TM-lw"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youtube.com/watch?v=LWmIO0jCrIw" TargetMode="External"/><Relationship Id="rId5" Type="http://schemas.openxmlformats.org/officeDocument/2006/relationships/hyperlink" Target="https://www.youtube.com/watch?v=0UYs5BkXKCg" TargetMode="External"/><Relationship Id="rId4" Type="http://schemas.openxmlformats.org/officeDocument/2006/relationships/hyperlink" Target="https://www.youtube.com/watch?v=LTKFaBvW6o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1.jpg"/></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3.jpeg"/></Relationships>
</file>

<file path=ppt/slides/_rels/slide4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83.jpeg"/><Relationship Id="rId4" Type="http://schemas.openxmlformats.org/officeDocument/2006/relationships/image" Target="../media/image8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9.jp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 Id="rId4" Type="http://schemas.openxmlformats.org/officeDocument/2006/relationships/image" Target="../media/image89.jpg"/></Relationships>
</file>

<file path=ppt/slides/_rels/slide6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89.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54626" name="ThoughtTitle"/>
          <p:cNvSpPr>
            <a:spLocks noChangeArrowheads="1"/>
          </p:cNvSpPr>
          <p:nvPr/>
        </p:nvSpPr>
        <p:spPr bwMode="auto">
          <a:xfrm>
            <a:off x="357188" y="1976438"/>
            <a:ext cx="8383587" cy="1346200"/>
          </a:xfrm>
          <a:prstGeom prst="rect">
            <a:avLst/>
          </a:prstGeom>
          <a:noFill/>
          <a:ln w="9525">
            <a:noFill/>
            <a:miter lim="800000"/>
            <a:headEnd/>
            <a:tailEnd/>
          </a:ln>
        </p:spPr>
        <p:txBody>
          <a:bodyPr lIns="0" tIns="0" rIns="0" bIns="0"/>
          <a:lstStyle/>
          <a:p>
            <a:pPr>
              <a:lnSpc>
                <a:spcPts val="5500"/>
              </a:lnSpc>
            </a:pPr>
            <a:r>
              <a:rPr lang="en-GB" altLang="en-GB" sz="4400">
                <a:solidFill>
                  <a:srgbClr val="000066"/>
                </a:solidFill>
                <a:latin typeface="Times New Roman" pitchFamily="18" charset="0"/>
              </a:rPr>
              <a:t>Deloitte Lean Six Sigma Method</a:t>
            </a:r>
            <a:r>
              <a:rPr lang="en-GB" altLang="en-GB" sz="6600">
                <a:solidFill>
                  <a:srgbClr val="9CD100"/>
                </a:solidFill>
                <a:latin typeface="Times New Roman" pitchFamily="18" charset="0"/>
              </a:rPr>
              <a:t>.</a:t>
            </a:r>
          </a:p>
        </p:txBody>
      </p:sp>
      <p:sp>
        <p:nvSpPr>
          <p:cNvPr id="154627" name="PSTitle"/>
          <p:cNvSpPr>
            <a:spLocks noChangeArrowheads="1"/>
          </p:cNvSpPr>
          <p:nvPr/>
        </p:nvSpPr>
        <p:spPr bwMode="auto">
          <a:xfrm>
            <a:off x="381000" y="3594100"/>
            <a:ext cx="4859338" cy="746125"/>
          </a:xfrm>
          <a:prstGeom prst="rect">
            <a:avLst/>
          </a:prstGeom>
          <a:noFill/>
          <a:ln w="9525">
            <a:noFill/>
            <a:miter lim="800000"/>
            <a:headEnd/>
            <a:tailEnd/>
          </a:ln>
        </p:spPr>
        <p:txBody>
          <a:bodyPr lIns="0" tIns="0" rIns="0" bIns="0">
            <a:spAutoFit/>
          </a:bodyPr>
          <a:lstStyle/>
          <a:p>
            <a:pPr>
              <a:lnSpc>
                <a:spcPts val="1600"/>
              </a:lnSpc>
              <a:spcAft>
                <a:spcPct val="25000"/>
              </a:spcAft>
            </a:pPr>
            <a:r>
              <a:rPr lang="en-GB" altLang="en-GB" dirty="0">
                <a:solidFill>
                  <a:srgbClr val="000066"/>
                </a:solidFill>
              </a:rPr>
              <a:t>Lean Six Sigma </a:t>
            </a:r>
            <a:r>
              <a:rPr lang="en-GB" altLang="en-GB" dirty="0" smtClean="0">
                <a:solidFill>
                  <a:srgbClr val="000066"/>
                </a:solidFill>
              </a:rPr>
              <a:t>Training</a:t>
            </a:r>
            <a:endParaRPr lang="en-GB" altLang="en-GB" dirty="0">
              <a:solidFill>
                <a:srgbClr val="000066"/>
              </a:solidFill>
            </a:endParaRPr>
          </a:p>
          <a:p>
            <a:pPr>
              <a:lnSpc>
                <a:spcPts val="1600"/>
              </a:lnSpc>
              <a:spcAft>
                <a:spcPct val="25000"/>
              </a:spcAft>
            </a:pPr>
            <a:endParaRPr lang="en-GB" altLang="en-GB" sz="1400" dirty="0">
              <a:solidFill>
                <a:srgbClr val="000066"/>
              </a:solidFill>
            </a:endParaRPr>
          </a:p>
          <a:p>
            <a:pPr>
              <a:lnSpc>
                <a:spcPts val="1600"/>
              </a:lnSpc>
              <a:spcAft>
                <a:spcPct val="25000"/>
              </a:spcAft>
            </a:pPr>
            <a:r>
              <a:rPr lang="en-GB" altLang="en-GB" sz="1400" b="1" dirty="0">
                <a:solidFill>
                  <a:srgbClr val="000066"/>
                </a:solidFill>
              </a:rPr>
              <a:t>Day 1 – Introduction and Mobilisation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Lean Six Sigma?</a:t>
            </a:r>
            <a:endParaRPr lang="en-US" dirty="0"/>
          </a:p>
        </p:txBody>
      </p:sp>
      <p:pic>
        <p:nvPicPr>
          <p:cNvPr id="3" name="Picture 2"/>
          <p:cNvPicPr>
            <a:picLocks noChangeAspect="1" noChangeArrowheads="1"/>
          </p:cNvPicPr>
          <p:nvPr/>
        </p:nvPicPr>
        <p:blipFill>
          <a:blip r:embed="rId2" cstate="print"/>
          <a:srcRect l="31017" t="37142" r="9619" b="20458"/>
          <a:stretch>
            <a:fillRect/>
          </a:stretch>
        </p:blipFill>
        <p:spPr bwMode="auto">
          <a:xfrm>
            <a:off x="1386266" y="2551958"/>
            <a:ext cx="6904868" cy="3240829"/>
          </a:xfrm>
          <a:prstGeom prst="rect">
            <a:avLst/>
          </a:prstGeom>
          <a:noFill/>
          <a:ln w="9525">
            <a:noFill/>
            <a:miter lim="800000"/>
            <a:headEnd/>
            <a:tailEnd/>
          </a:ln>
        </p:spPr>
      </p:pic>
      <p:sp>
        <p:nvSpPr>
          <p:cNvPr id="4" name="TextBox 3"/>
          <p:cNvSpPr txBox="1"/>
          <p:nvPr/>
        </p:nvSpPr>
        <p:spPr>
          <a:xfrm>
            <a:off x="1612900" y="1412776"/>
            <a:ext cx="6502400" cy="698374"/>
          </a:xfrm>
          <a:prstGeom prst="rect">
            <a:avLst/>
          </a:prstGeom>
          <a:noFill/>
        </p:spPr>
        <p:txBody>
          <a:bodyPr wrap="square" lIns="82021" tIns="41010" rIns="82021" bIns="41010" rtlCol="0">
            <a:spAutoFit/>
          </a:bodyPr>
          <a:lstStyle/>
          <a:p>
            <a:pPr algn="ctr"/>
            <a:r>
              <a:rPr lang="en-US" sz="2000" b="0" dirty="0" smtClean="0">
                <a:solidFill>
                  <a:srgbClr val="002060"/>
                </a:solidFill>
              </a:rPr>
              <a:t>Lean Six Sigma combines Lean and Six Sigma concepts into one comprehensive approach</a:t>
            </a:r>
            <a:endParaRPr lang="en-US" sz="2000" b="0" dirty="0">
              <a:solidFill>
                <a:srgbClr val="002060"/>
              </a:solidFill>
            </a:endParaRPr>
          </a:p>
        </p:txBody>
      </p:sp>
      <p:sp>
        <p:nvSpPr>
          <p:cNvPr id="5" name="Slide Number Placeholder 4"/>
          <p:cNvSpPr>
            <a:spLocks noGrp="1"/>
          </p:cNvSpPr>
          <p:nvPr>
            <p:ph type="sldNum" sz="quarter" idx="11"/>
          </p:nvPr>
        </p:nvSpPr>
        <p:spPr>
          <a:xfrm>
            <a:off x="358775" y="6548438"/>
            <a:ext cx="355600" cy="122237"/>
          </a:xfrm>
          <a:noFill/>
        </p:spPr>
        <p:txBody>
          <a:bodyPr/>
          <a:lstStyle/>
          <a:p>
            <a:fld id="{799C7080-7D20-44B2-A81C-5824675CCA0D}" type="slidenum">
              <a:rPr lang="en-GB" altLang="en-GB"/>
              <a:pPr/>
              <a:t>10</a:t>
            </a:fld>
            <a:endParaRPr lang="en-GB" altLang="en-GB"/>
          </a:p>
        </p:txBody>
      </p:sp>
    </p:spTree>
    <p:extLst>
      <p:ext uri="{BB962C8B-B14F-4D97-AF65-F5344CB8AC3E}">
        <p14:creationId xmlns:p14="http://schemas.microsoft.com/office/powerpoint/2010/main" val="2804855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Lean Six Sigma?</a:t>
            </a:r>
            <a:endParaRPr lang="en-US" dirty="0"/>
          </a:p>
        </p:txBody>
      </p:sp>
      <p:pic>
        <p:nvPicPr>
          <p:cNvPr id="3" name="Picture 2"/>
          <p:cNvPicPr>
            <a:picLocks noChangeAspect="1" noChangeArrowheads="1"/>
          </p:cNvPicPr>
          <p:nvPr/>
        </p:nvPicPr>
        <p:blipFill>
          <a:blip r:embed="rId2" cstate="print"/>
          <a:srcRect l="31017" t="37731" r="9110" b="19847"/>
          <a:stretch>
            <a:fillRect/>
          </a:stretch>
        </p:blipFill>
        <p:spPr bwMode="auto">
          <a:xfrm>
            <a:off x="1411666" y="2596725"/>
            <a:ext cx="6904868" cy="3214957"/>
          </a:xfrm>
          <a:prstGeom prst="rect">
            <a:avLst/>
          </a:prstGeom>
          <a:noFill/>
          <a:ln w="9525">
            <a:noFill/>
            <a:miter lim="800000"/>
            <a:headEnd/>
            <a:tailEnd/>
          </a:ln>
        </p:spPr>
      </p:pic>
      <p:sp>
        <p:nvSpPr>
          <p:cNvPr id="5" name="TextBox 4"/>
          <p:cNvSpPr txBox="1"/>
          <p:nvPr/>
        </p:nvSpPr>
        <p:spPr>
          <a:xfrm>
            <a:off x="1612900" y="1412776"/>
            <a:ext cx="6502400" cy="698374"/>
          </a:xfrm>
          <a:prstGeom prst="rect">
            <a:avLst/>
          </a:prstGeom>
          <a:noFill/>
        </p:spPr>
        <p:txBody>
          <a:bodyPr wrap="square" lIns="82021" tIns="41010" rIns="82021" bIns="41010" rtlCol="0">
            <a:spAutoFit/>
          </a:bodyPr>
          <a:lstStyle/>
          <a:p>
            <a:pPr algn="ctr"/>
            <a:r>
              <a:rPr lang="en-US" sz="2000" b="0" dirty="0" smtClean="0">
                <a:solidFill>
                  <a:srgbClr val="002060"/>
                </a:solidFill>
              </a:rPr>
              <a:t>Lean Six Sigma combines Lean and Six Sigma concepts into one comprehensive approach</a:t>
            </a:r>
            <a:endParaRPr lang="en-US" sz="2000" b="0" dirty="0">
              <a:solidFill>
                <a:srgbClr val="002060"/>
              </a:solidFill>
            </a:endParaRPr>
          </a:p>
        </p:txBody>
      </p:sp>
      <p:sp>
        <p:nvSpPr>
          <p:cNvPr id="6" name="Slide Number Placeholder 4"/>
          <p:cNvSpPr>
            <a:spLocks noGrp="1"/>
          </p:cNvSpPr>
          <p:nvPr>
            <p:ph type="sldNum" sz="quarter" idx="11"/>
          </p:nvPr>
        </p:nvSpPr>
        <p:spPr>
          <a:xfrm>
            <a:off x="358775" y="6548438"/>
            <a:ext cx="355600" cy="122237"/>
          </a:xfrm>
          <a:noFill/>
        </p:spPr>
        <p:txBody>
          <a:bodyPr/>
          <a:lstStyle/>
          <a:p>
            <a:fld id="{799C7080-7D20-44B2-A81C-5824675CCA0D}" type="slidenum">
              <a:rPr lang="en-GB" altLang="en-GB"/>
              <a:pPr/>
              <a:t>11</a:t>
            </a:fld>
            <a:endParaRPr lang="en-GB" altLang="en-GB"/>
          </a:p>
        </p:txBody>
      </p:sp>
    </p:spTree>
    <p:extLst>
      <p:ext uri="{BB962C8B-B14F-4D97-AF65-F5344CB8AC3E}">
        <p14:creationId xmlns:p14="http://schemas.microsoft.com/office/powerpoint/2010/main" val="1859471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Lean Six Sigma?</a:t>
            </a:r>
            <a:endParaRPr lang="en-US" dirty="0"/>
          </a:p>
        </p:txBody>
      </p:sp>
      <p:pic>
        <p:nvPicPr>
          <p:cNvPr id="3" name="Picture 2"/>
          <p:cNvPicPr>
            <a:picLocks noChangeAspect="1" noChangeArrowheads="1"/>
          </p:cNvPicPr>
          <p:nvPr/>
        </p:nvPicPr>
        <p:blipFill>
          <a:blip r:embed="rId3" cstate="print"/>
          <a:srcRect l="30763" t="37449" r="9364" b="19644"/>
          <a:stretch>
            <a:fillRect/>
          </a:stretch>
        </p:blipFill>
        <p:spPr bwMode="auto">
          <a:xfrm>
            <a:off x="1375532" y="2584117"/>
            <a:ext cx="6904868" cy="3251692"/>
          </a:xfrm>
          <a:prstGeom prst="rect">
            <a:avLst/>
          </a:prstGeom>
          <a:noFill/>
          <a:ln w="9525">
            <a:noFill/>
            <a:miter lim="800000"/>
            <a:headEnd/>
            <a:tailEnd/>
          </a:ln>
        </p:spPr>
      </p:pic>
      <p:sp>
        <p:nvSpPr>
          <p:cNvPr id="5" name="TextBox 4"/>
          <p:cNvSpPr txBox="1"/>
          <p:nvPr/>
        </p:nvSpPr>
        <p:spPr>
          <a:xfrm>
            <a:off x="1612900" y="1412776"/>
            <a:ext cx="6502400" cy="698374"/>
          </a:xfrm>
          <a:prstGeom prst="rect">
            <a:avLst/>
          </a:prstGeom>
          <a:noFill/>
        </p:spPr>
        <p:txBody>
          <a:bodyPr wrap="square" lIns="82021" tIns="41010" rIns="82021" bIns="41010" rtlCol="0">
            <a:spAutoFit/>
          </a:bodyPr>
          <a:lstStyle/>
          <a:p>
            <a:pPr algn="ctr"/>
            <a:r>
              <a:rPr lang="en-US" sz="2000" b="0" dirty="0" smtClean="0">
                <a:solidFill>
                  <a:srgbClr val="002060"/>
                </a:solidFill>
              </a:rPr>
              <a:t>Lean Six Sigma combines Lean and Six Sigma concepts into one comprehensive approach</a:t>
            </a:r>
            <a:endParaRPr lang="en-US" sz="2000" b="0" dirty="0">
              <a:solidFill>
                <a:srgbClr val="002060"/>
              </a:solidFill>
            </a:endParaRPr>
          </a:p>
        </p:txBody>
      </p:sp>
      <p:sp>
        <p:nvSpPr>
          <p:cNvPr id="6" name="Slide Number Placeholder 4"/>
          <p:cNvSpPr>
            <a:spLocks noGrp="1"/>
          </p:cNvSpPr>
          <p:nvPr>
            <p:ph type="sldNum" sz="quarter" idx="11"/>
          </p:nvPr>
        </p:nvSpPr>
        <p:spPr>
          <a:xfrm>
            <a:off x="358775" y="6548438"/>
            <a:ext cx="355600" cy="122237"/>
          </a:xfrm>
          <a:noFill/>
        </p:spPr>
        <p:txBody>
          <a:bodyPr/>
          <a:lstStyle/>
          <a:p>
            <a:fld id="{799C7080-7D20-44B2-A81C-5824675CCA0D}" type="slidenum">
              <a:rPr lang="en-GB" altLang="en-GB"/>
              <a:pPr/>
              <a:t>12</a:t>
            </a:fld>
            <a:endParaRPr lang="en-GB" altLang="en-GB"/>
          </a:p>
        </p:txBody>
      </p:sp>
    </p:spTree>
    <p:extLst>
      <p:ext uri="{BB962C8B-B14F-4D97-AF65-F5344CB8AC3E}">
        <p14:creationId xmlns:p14="http://schemas.microsoft.com/office/powerpoint/2010/main" val="923164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3"/>
          <p:cNvSpPr>
            <a:spLocks noGrp="1" noChangeArrowheads="1"/>
          </p:cNvSpPr>
          <p:nvPr>
            <p:ph type="title"/>
          </p:nvPr>
        </p:nvSpPr>
        <p:spPr>
          <a:xfrm>
            <a:off x="358775" y="361908"/>
            <a:ext cx="8421688" cy="630238"/>
          </a:xfrm>
        </p:spPr>
        <p:txBody>
          <a:bodyPr tIns="45720" rIns="91440" bIns="45720" anchor="ctr"/>
          <a:lstStyle/>
          <a:p>
            <a:pPr eaLnBrk="1" hangingPunct="1"/>
            <a:r>
              <a:rPr lang="en-GB" dirty="0" smtClean="0"/>
              <a:t>Where did LSS come from? </a:t>
            </a:r>
            <a:br>
              <a:rPr lang="en-GB" dirty="0" smtClean="0"/>
            </a:br>
            <a:r>
              <a:rPr lang="en-GB" sz="1800" b="1" dirty="0" smtClean="0">
                <a:solidFill>
                  <a:srgbClr val="99CC33"/>
                </a:solidFill>
                <a:cs typeface="Arial" charset="0"/>
              </a:rPr>
              <a:t>LSS today is the culmination of decades of practice in managing operations</a:t>
            </a:r>
          </a:p>
        </p:txBody>
      </p:sp>
      <p:sp>
        <p:nvSpPr>
          <p:cNvPr id="166915" name="Slide Number Placeholder 5"/>
          <p:cNvSpPr>
            <a:spLocks noGrp="1"/>
          </p:cNvSpPr>
          <p:nvPr>
            <p:ph type="sldNum" sz="quarter" idx="11"/>
          </p:nvPr>
        </p:nvSpPr>
        <p:spPr>
          <a:noFill/>
        </p:spPr>
        <p:txBody>
          <a:bodyPr/>
          <a:lstStyle/>
          <a:p>
            <a:fld id="{5733B0BE-40A1-4E88-8B8F-49B52F1ECC15}" type="slidenum">
              <a:rPr lang="en-GB" altLang="en-GB"/>
              <a:pPr/>
              <a:t>13</a:t>
            </a:fld>
            <a:endParaRPr lang="en-GB" altLang="en-GB"/>
          </a:p>
        </p:txBody>
      </p:sp>
      <p:sp>
        <p:nvSpPr>
          <p:cNvPr id="6" name="Rectangle 5"/>
          <p:cNvSpPr/>
          <p:nvPr/>
        </p:nvSpPr>
        <p:spPr>
          <a:xfrm>
            <a:off x="876300" y="6642556"/>
            <a:ext cx="4572000" cy="215444"/>
          </a:xfrm>
          <a:prstGeom prst="rect">
            <a:avLst/>
          </a:prstGeom>
        </p:spPr>
        <p:txBody>
          <a:bodyPr>
            <a:spAutoFit/>
          </a:bodyPr>
          <a:lstStyle/>
          <a:p>
            <a:r>
              <a:rPr lang="en-GB" sz="800" dirty="0" smtClean="0">
                <a:solidFill>
                  <a:schemeClr val="tx2"/>
                </a:solidFill>
              </a:rPr>
              <a:t>*www.youtube.com/watch?v=6CXso-38ZCA&amp;feature=player_embedded</a:t>
            </a:r>
            <a:endParaRPr lang="en-GB" sz="800" dirty="0">
              <a:solidFill>
                <a:schemeClr val="tx2"/>
              </a:solidFill>
            </a:endParaRPr>
          </a:p>
        </p:txBody>
      </p:sp>
      <p:pic>
        <p:nvPicPr>
          <p:cNvPr id="8" name="Picture 47"/>
          <p:cNvPicPr>
            <a:picLocks noChangeAspect="1" noChangeArrowheads="1"/>
          </p:cNvPicPr>
          <p:nvPr/>
        </p:nvPicPr>
        <p:blipFill>
          <a:blip r:embed="rId3" cstate="print"/>
          <a:srcRect/>
          <a:stretch>
            <a:fillRect/>
          </a:stretch>
        </p:blipFill>
        <p:spPr bwMode="auto">
          <a:xfrm>
            <a:off x="792562" y="1165228"/>
            <a:ext cx="7625556" cy="5510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p:txBody>
          <a:bodyPr/>
          <a:lstStyle/>
          <a:p>
            <a:r>
              <a:rPr lang="en-GB" dirty="0" smtClean="0"/>
              <a:t>Lean and Six Sigma</a:t>
            </a:r>
            <a:br>
              <a:rPr lang="en-GB" dirty="0" smtClean="0"/>
            </a:br>
            <a:r>
              <a:rPr lang="en-GB" sz="1800" b="1" dirty="0" smtClean="0">
                <a:solidFill>
                  <a:srgbClr val="99CC33"/>
                </a:solidFill>
              </a:rPr>
              <a:t>We blend the methods and tools according to the problem to solve</a:t>
            </a:r>
            <a:endParaRPr lang="en-GB" sz="1300" b="1" dirty="0" smtClean="0">
              <a:solidFill>
                <a:srgbClr val="99CC33"/>
              </a:solidFill>
            </a:endParaRPr>
          </a:p>
        </p:txBody>
      </p:sp>
      <p:sp>
        <p:nvSpPr>
          <p:cNvPr id="164869" name="Slide Number Placeholder 4"/>
          <p:cNvSpPr>
            <a:spLocks noGrp="1"/>
          </p:cNvSpPr>
          <p:nvPr>
            <p:ph type="sldNum" sz="quarter" idx="11"/>
          </p:nvPr>
        </p:nvSpPr>
        <p:spPr>
          <a:noFill/>
        </p:spPr>
        <p:txBody>
          <a:bodyPr/>
          <a:lstStyle/>
          <a:p>
            <a:fld id="{FE49777C-6AC4-47F8-A50F-E751597F7127}" type="slidenum">
              <a:rPr lang="en-GB" altLang="en-GB"/>
              <a:pPr/>
              <a:t>14</a:t>
            </a:fld>
            <a:endParaRPr lang="en-GB" altLang="en-GB"/>
          </a:p>
        </p:txBody>
      </p:sp>
      <p:pic>
        <p:nvPicPr>
          <p:cNvPr id="8" name="Picture 7"/>
          <p:cNvPicPr>
            <a:picLocks noChangeAspect="1" noChangeArrowheads="1"/>
          </p:cNvPicPr>
          <p:nvPr/>
        </p:nvPicPr>
        <p:blipFill rotWithShape="1">
          <a:blip r:embed="rId2" cstate="print"/>
          <a:srcRect t="-2098" r="-10405" b="-3002"/>
          <a:stretch/>
        </p:blipFill>
        <p:spPr bwMode="auto">
          <a:xfrm>
            <a:off x="270656" y="1473200"/>
            <a:ext cx="6376644" cy="5026454"/>
          </a:xfrm>
          <a:prstGeom prst="rect">
            <a:avLst/>
          </a:prstGeom>
          <a:noFill/>
          <a:ln w="9525" algn="ctr">
            <a:solidFill>
              <a:schemeClr val="tx1"/>
            </a:solidFill>
            <a:miter lim="800000"/>
            <a:headEnd/>
            <a:tailEnd/>
          </a:ln>
        </p:spPr>
      </p:pic>
      <p:sp>
        <p:nvSpPr>
          <p:cNvPr id="3" name="Block Arc 2"/>
          <p:cNvSpPr/>
          <p:nvPr/>
        </p:nvSpPr>
        <p:spPr>
          <a:xfrm>
            <a:off x="798512" y="1473200"/>
            <a:ext cx="4838700" cy="4838700"/>
          </a:xfrm>
          <a:prstGeom prst="blockArc">
            <a:avLst>
              <a:gd name="adj1" fmla="val 18051138"/>
              <a:gd name="adj2" fmla="val 21083545"/>
              <a:gd name="adj3" fmla="val 48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Isosceles Triangle 3"/>
          <p:cNvSpPr/>
          <p:nvPr/>
        </p:nvSpPr>
        <p:spPr>
          <a:xfrm rot="18176578">
            <a:off x="4108276" y="1624074"/>
            <a:ext cx="422681" cy="4953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Isosceles Triangle 11"/>
          <p:cNvSpPr/>
          <p:nvPr/>
        </p:nvSpPr>
        <p:spPr>
          <a:xfrm rot="10316094" flipH="1">
            <a:off x="5278292" y="3350158"/>
            <a:ext cx="422681" cy="4953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5905500" y="1879600"/>
            <a:ext cx="2897188" cy="1200329"/>
          </a:xfrm>
          <a:prstGeom prst="rect">
            <a:avLst/>
          </a:prstGeom>
          <a:noFill/>
        </p:spPr>
        <p:txBody>
          <a:bodyPr wrap="square" rtlCol="0">
            <a:spAutoFit/>
          </a:bodyPr>
          <a:lstStyle/>
          <a:p>
            <a:r>
              <a:rPr lang="en-US" dirty="0" smtClean="0">
                <a:solidFill>
                  <a:schemeClr val="accent1"/>
                </a:solidFill>
              </a:rPr>
              <a:t>Combining the most appropriate technics to focus on the resolution of your business problems</a:t>
            </a:r>
            <a:endParaRPr lang="en-US" dirty="0">
              <a:solidFill>
                <a:schemeClr val="accent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p:txBody>
          <a:bodyPr/>
          <a:lstStyle/>
          <a:p>
            <a:r>
              <a:rPr lang="en-GB" dirty="0" smtClean="0"/>
              <a:t>Lean and Six Sigma</a:t>
            </a:r>
            <a:br>
              <a:rPr lang="en-GB" dirty="0" smtClean="0"/>
            </a:br>
            <a:r>
              <a:rPr lang="en-GB" sz="1800" b="1" dirty="0">
                <a:solidFill>
                  <a:srgbClr val="99CC33"/>
                </a:solidFill>
              </a:rPr>
              <a:t>Using Lean and Six Sigma together</a:t>
            </a:r>
            <a:endParaRPr lang="en-GB" sz="1300" b="1" dirty="0" smtClean="0">
              <a:solidFill>
                <a:srgbClr val="99CC33"/>
              </a:solidFill>
            </a:endParaRPr>
          </a:p>
        </p:txBody>
      </p:sp>
      <p:sp>
        <p:nvSpPr>
          <p:cNvPr id="164869" name="Slide Number Placeholder 4"/>
          <p:cNvSpPr>
            <a:spLocks noGrp="1"/>
          </p:cNvSpPr>
          <p:nvPr>
            <p:ph type="sldNum" sz="quarter" idx="11"/>
          </p:nvPr>
        </p:nvSpPr>
        <p:spPr>
          <a:noFill/>
        </p:spPr>
        <p:txBody>
          <a:bodyPr/>
          <a:lstStyle/>
          <a:p>
            <a:fld id="{FE49777C-6AC4-47F8-A50F-E751597F7127}" type="slidenum">
              <a:rPr lang="en-GB" altLang="en-GB"/>
              <a:pPr/>
              <a:t>15</a:t>
            </a:fld>
            <a:endParaRPr lang="en-GB" altLang="en-GB"/>
          </a:p>
        </p:txBody>
      </p:sp>
      <p:grpSp>
        <p:nvGrpSpPr>
          <p:cNvPr id="2" name="Group 1"/>
          <p:cNvGrpSpPr/>
          <p:nvPr/>
        </p:nvGrpSpPr>
        <p:grpSpPr>
          <a:xfrm>
            <a:off x="173037" y="1016732"/>
            <a:ext cx="8784052" cy="5295169"/>
            <a:chOff x="350837" y="908720"/>
            <a:chExt cx="9491918" cy="5568725"/>
          </a:xfrm>
        </p:grpSpPr>
        <p:pic>
          <p:nvPicPr>
            <p:cNvPr id="60" name="Picture 1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168"/>
            <a:stretch/>
          </p:blipFill>
          <p:spPr bwMode="auto">
            <a:xfrm>
              <a:off x="350837" y="1052512"/>
              <a:ext cx="9491918" cy="5424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 Box 15"/>
            <p:cNvSpPr txBox="1">
              <a:spLocks noChangeArrowheads="1"/>
            </p:cNvSpPr>
            <p:nvPr/>
          </p:nvSpPr>
          <p:spPr bwMode="auto">
            <a:xfrm>
              <a:off x="1928665" y="1772816"/>
              <a:ext cx="2531029" cy="614985"/>
            </a:xfrm>
            <a:prstGeom prst="rect">
              <a:avLst/>
            </a:prstGeom>
            <a:solidFill>
              <a:srgbClr val="FEFFFF"/>
            </a:solidFill>
            <a:ln w="63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GB"/>
              </a:defPPr>
              <a:lvl1pPr algn="ctr" eaLnBrk="1" hangingPunct="1">
                <a:buClrTx/>
                <a:buSzTx/>
                <a:buFont typeface="Wingdings" pitchFamily="2" charset="2"/>
                <a:buNone/>
                <a:defRPr sz="2000">
                  <a:solidFill>
                    <a:schemeClr val="tx2"/>
                  </a:solidFill>
                  <a:latin typeface="Arial" charset="0"/>
                  <a:cs typeface="Arial" charset="0"/>
                </a:defRPr>
              </a:lvl1pP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r>
                <a:rPr kumimoji="0" lang="en-GB" sz="1600" b="1" i="0" u="none" strike="noStrike" kern="0" cap="none" spc="0" normalizeH="0" baseline="0" noProof="0" dirty="0">
                  <a:ln>
                    <a:noFill/>
                  </a:ln>
                  <a:solidFill>
                    <a:srgbClr val="FF0000"/>
                  </a:solidFill>
                  <a:effectLst/>
                  <a:uLnTx/>
                  <a:uFillTx/>
                  <a:latin typeface="Arial" charset="0"/>
                  <a:cs typeface="Arial" charset="0"/>
                </a:rPr>
                <a:t>Lean reduces</a:t>
              </a:r>
              <a:br>
                <a:rPr kumimoji="0" lang="en-GB" sz="1600" b="1" i="0" u="none" strike="noStrike" kern="0" cap="none" spc="0" normalizeH="0" baseline="0" noProof="0" dirty="0">
                  <a:ln>
                    <a:noFill/>
                  </a:ln>
                  <a:solidFill>
                    <a:srgbClr val="FF0000"/>
                  </a:solidFill>
                  <a:effectLst/>
                  <a:uLnTx/>
                  <a:uFillTx/>
                  <a:latin typeface="Arial" charset="0"/>
                  <a:cs typeface="Arial" charset="0"/>
                </a:rPr>
              </a:br>
              <a:r>
                <a:rPr kumimoji="0" lang="en-GB" sz="1600" b="1" i="0" u="none" strike="noStrike" kern="0" cap="none" spc="0" normalizeH="0" baseline="0" noProof="0" dirty="0" smtClean="0">
                  <a:ln>
                    <a:noFill/>
                  </a:ln>
                  <a:solidFill>
                    <a:srgbClr val="FF0000"/>
                  </a:solidFill>
                  <a:effectLst/>
                  <a:uLnTx/>
                  <a:uFillTx/>
                  <a:latin typeface="Arial" charset="0"/>
                  <a:cs typeface="Arial" charset="0"/>
                </a:rPr>
                <a:t>lead </a:t>
              </a:r>
              <a:r>
                <a:rPr kumimoji="0" lang="en-GB" sz="1600" b="1" i="0" u="none" strike="noStrike" kern="0" cap="none" spc="0" normalizeH="0" baseline="0" noProof="0" dirty="0">
                  <a:ln>
                    <a:noFill/>
                  </a:ln>
                  <a:solidFill>
                    <a:srgbClr val="FF0000"/>
                  </a:solidFill>
                  <a:effectLst/>
                  <a:uLnTx/>
                  <a:uFillTx/>
                  <a:latin typeface="Arial" charset="0"/>
                  <a:cs typeface="Arial" charset="0"/>
                </a:rPr>
                <a:t>time</a:t>
              </a:r>
              <a:endParaRPr kumimoji="0" lang="en-US" sz="1600" b="1" i="0" u="none" strike="noStrike" kern="0" cap="none" spc="0" normalizeH="0" baseline="0" noProof="0" dirty="0">
                <a:ln>
                  <a:noFill/>
                </a:ln>
                <a:solidFill>
                  <a:srgbClr val="FF0000"/>
                </a:solidFill>
                <a:effectLst/>
                <a:uLnTx/>
                <a:uFillTx/>
                <a:latin typeface="Arial" charset="0"/>
                <a:cs typeface="Arial" charset="0"/>
              </a:endParaRPr>
            </a:p>
          </p:txBody>
        </p:sp>
        <p:sp>
          <p:nvSpPr>
            <p:cNvPr id="62" name="Line 16"/>
            <p:cNvSpPr>
              <a:spLocks noChangeShapeType="1"/>
            </p:cNvSpPr>
            <p:nvPr/>
          </p:nvSpPr>
          <p:spPr bwMode="auto">
            <a:xfrm flipH="1">
              <a:off x="2203048" y="2276872"/>
              <a:ext cx="360040" cy="112952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FR" sz="1000">
                <a:solidFill>
                  <a:srgbClr val="000000"/>
                </a:solidFill>
                <a:latin typeface="Arial" pitchFamily="34" charset="0"/>
                <a:cs typeface="Arial" pitchFamily="34" charset="0"/>
              </a:endParaRPr>
            </a:p>
          </p:txBody>
        </p:sp>
        <p:sp>
          <p:nvSpPr>
            <p:cNvPr id="63" name="Line 17"/>
            <p:cNvSpPr>
              <a:spLocks noChangeShapeType="1"/>
            </p:cNvSpPr>
            <p:nvPr/>
          </p:nvSpPr>
          <p:spPr bwMode="auto">
            <a:xfrm>
              <a:off x="3828168" y="2276872"/>
              <a:ext cx="360040" cy="1921115"/>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FR" sz="1000">
                <a:solidFill>
                  <a:srgbClr val="000000"/>
                </a:solidFill>
                <a:latin typeface="Arial" pitchFamily="34" charset="0"/>
                <a:cs typeface="Arial" pitchFamily="34" charset="0"/>
              </a:endParaRPr>
            </a:p>
          </p:txBody>
        </p:sp>
        <p:sp>
          <p:nvSpPr>
            <p:cNvPr id="64" name="Text Box 18"/>
            <p:cNvSpPr txBox="1">
              <a:spLocks noChangeArrowheads="1"/>
            </p:cNvSpPr>
            <p:nvPr/>
          </p:nvSpPr>
          <p:spPr bwMode="auto">
            <a:xfrm>
              <a:off x="5817096" y="2845385"/>
              <a:ext cx="1440160" cy="873928"/>
            </a:xfrm>
            <a:prstGeom prst="rect">
              <a:avLst/>
            </a:prstGeom>
            <a:solidFill>
              <a:srgbClr val="FEFFFF"/>
            </a:solidFill>
            <a:ln w="63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r>
                <a:rPr kumimoji="0" lang="en-GB" sz="1600" b="1" i="0" u="none" strike="noStrike" kern="0" cap="none" spc="0" normalizeH="0" baseline="0" noProof="0" dirty="0" smtClean="0">
                  <a:ln>
                    <a:noFill/>
                  </a:ln>
                  <a:solidFill>
                    <a:srgbClr val="000000"/>
                  </a:solidFill>
                  <a:effectLst/>
                  <a:uLnTx/>
                  <a:uFillTx/>
                </a:rPr>
                <a:t>Six Sigma reduces </a:t>
              </a:r>
              <a:br>
                <a:rPr kumimoji="0" lang="en-GB" sz="1600" b="1" i="0" u="none" strike="noStrike" kern="0" cap="none" spc="0" normalizeH="0" baseline="0" noProof="0" dirty="0" smtClean="0">
                  <a:ln>
                    <a:noFill/>
                  </a:ln>
                  <a:solidFill>
                    <a:srgbClr val="000000"/>
                  </a:solidFill>
                  <a:effectLst/>
                  <a:uLnTx/>
                  <a:uFillTx/>
                </a:rPr>
              </a:br>
              <a:r>
                <a:rPr kumimoji="0" lang="en-GB" sz="1600" b="1" i="0" u="none" strike="noStrike" kern="0" cap="none" spc="0" normalizeH="0" baseline="0" noProof="0" dirty="0" smtClean="0">
                  <a:ln>
                    <a:noFill/>
                  </a:ln>
                  <a:solidFill>
                    <a:srgbClr val="000000"/>
                  </a:solidFill>
                  <a:effectLst/>
                  <a:uLnTx/>
                  <a:uFillTx/>
                </a:rPr>
                <a:t>variation</a:t>
              </a:r>
              <a:endParaRPr kumimoji="0" lang="en-US" sz="1600" b="1" i="0" u="none" strike="noStrike" kern="0" cap="none" spc="0" normalizeH="0" baseline="0" noProof="0" dirty="0" smtClean="0">
                <a:ln>
                  <a:noFill/>
                </a:ln>
                <a:solidFill>
                  <a:srgbClr val="000000"/>
                </a:solidFill>
                <a:effectLst/>
                <a:uLnTx/>
                <a:uFillTx/>
              </a:endParaRPr>
            </a:p>
          </p:txBody>
        </p:sp>
        <p:sp>
          <p:nvSpPr>
            <p:cNvPr id="65" name="Line 19"/>
            <p:cNvSpPr>
              <a:spLocks noChangeShapeType="1"/>
            </p:cNvSpPr>
            <p:nvPr/>
          </p:nvSpPr>
          <p:spPr bwMode="auto">
            <a:xfrm>
              <a:off x="5529064" y="3643712"/>
              <a:ext cx="0" cy="1355816"/>
            </a:xfrm>
            <a:prstGeom prst="line">
              <a:avLst/>
            </a:prstGeom>
            <a:noFill/>
            <a:ln w="38100">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FR" sz="1000">
                <a:solidFill>
                  <a:srgbClr val="000000"/>
                </a:solidFill>
                <a:latin typeface="Arial" pitchFamily="34" charset="0"/>
                <a:cs typeface="Arial" pitchFamily="34" charset="0"/>
              </a:endParaRPr>
            </a:p>
          </p:txBody>
        </p:sp>
        <p:sp>
          <p:nvSpPr>
            <p:cNvPr id="66" name="Line 20"/>
            <p:cNvSpPr>
              <a:spLocks noChangeShapeType="1"/>
            </p:cNvSpPr>
            <p:nvPr/>
          </p:nvSpPr>
          <p:spPr bwMode="auto">
            <a:xfrm>
              <a:off x="6033120" y="4144093"/>
              <a:ext cx="0" cy="701835"/>
            </a:xfrm>
            <a:prstGeom prst="line">
              <a:avLst/>
            </a:prstGeom>
            <a:noFill/>
            <a:ln w="38100">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fr-FR" sz="1000">
                <a:solidFill>
                  <a:srgbClr val="000000"/>
                </a:solidFill>
                <a:latin typeface="Arial" pitchFamily="34" charset="0"/>
                <a:cs typeface="Arial" pitchFamily="34" charset="0"/>
              </a:endParaRPr>
            </a:p>
          </p:txBody>
        </p:sp>
        <p:sp>
          <p:nvSpPr>
            <p:cNvPr id="67" name="Text Box 21"/>
            <p:cNvSpPr txBox="1">
              <a:spLocks noChangeArrowheads="1"/>
            </p:cNvSpPr>
            <p:nvPr/>
          </p:nvSpPr>
          <p:spPr bwMode="auto">
            <a:xfrm>
              <a:off x="5817096" y="908720"/>
              <a:ext cx="3379269" cy="971031"/>
            </a:xfrm>
            <a:prstGeom prst="rect">
              <a:avLst/>
            </a:prstGeom>
            <a:solidFill>
              <a:srgbClr val="FEFFFF"/>
            </a:solidFill>
            <a:ln>
              <a:noFill/>
            </a:ln>
            <a:effectLst/>
            <a:extLs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95263" indent="-195263">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177800" indent="-177800">
                <a:buClr>
                  <a:schemeClr val="accent1"/>
                </a:buClr>
                <a:buFont typeface="Wingdings" pitchFamily="2" charset="2"/>
                <a:buChar char="§"/>
              </a:pPr>
              <a:r>
                <a:rPr lang="en-GB" sz="1800" dirty="0" smtClean="0">
                  <a:solidFill>
                    <a:srgbClr val="002776"/>
                  </a:solidFill>
                  <a:latin typeface="Arial" charset="0"/>
                </a:rPr>
                <a:t>Better </a:t>
              </a:r>
              <a:r>
                <a:rPr lang="en-GB" sz="1800" dirty="0">
                  <a:solidFill>
                    <a:srgbClr val="002776"/>
                  </a:solidFill>
                  <a:latin typeface="Arial" charset="0"/>
                </a:rPr>
                <a:t>customer service</a:t>
              </a:r>
            </a:p>
            <a:p>
              <a:pPr marL="177800" indent="-177800">
                <a:buClr>
                  <a:schemeClr val="accent1"/>
                </a:buClr>
                <a:buFont typeface="Wingdings" pitchFamily="2" charset="2"/>
                <a:buChar char="§"/>
              </a:pPr>
              <a:r>
                <a:rPr lang="en-GB" sz="1800" dirty="0" smtClean="0">
                  <a:solidFill>
                    <a:srgbClr val="002776"/>
                  </a:solidFill>
                  <a:latin typeface="Arial" charset="0"/>
                </a:rPr>
                <a:t>Reduction </a:t>
              </a:r>
              <a:r>
                <a:rPr lang="en-GB" sz="1800" dirty="0">
                  <a:solidFill>
                    <a:srgbClr val="002776"/>
                  </a:solidFill>
                  <a:latin typeface="Arial" charset="0"/>
                </a:rPr>
                <a:t>in unit costs </a:t>
              </a:r>
            </a:p>
            <a:p>
              <a:pPr marL="177800" indent="-177800">
                <a:buClr>
                  <a:schemeClr val="accent1"/>
                </a:buClr>
                <a:buFont typeface="Wingdings" pitchFamily="2" charset="2"/>
                <a:buChar char="§"/>
              </a:pPr>
              <a:r>
                <a:rPr lang="en-GB" sz="1800" dirty="0" smtClean="0">
                  <a:solidFill>
                    <a:srgbClr val="002776"/>
                  </a:solidFill>
                  <a:latin typeface="Arial" charset="0"/>
                </a:rPr>
                <a:t>Increase </a:t>
              </a:r>
              <a:r>
                <a:rPr lang="en-GB" sz="1800" dirty="0">
                  <a:solidFill>
                    <a:srgbClr val="002776"/>
                  </a:solidFill>
                  <a:latin typeface="Arial" charset="0"/>
                </a:rPr>
                <a:t>in capacity</a:t>
              </a:r>
            </a:p>
          </p:txBody>
        </p:sp>
        <p:sp>
          <p:nvSpPr>
            <p:cNvPr id="68" name="Rectangle 67"/>
            <p:cNvSpPr/>
            <p:nvPr/>
          </p:nvSpPr>
          <p:spPr bwMode="auto">
            <a:xfrm>
              <a:off x="4008188" y="1268760"/>
              <a:ext cx="1520876" cy="504056"/>
            </a:xfrm>
            <a:prstGeom prst="rect">
              <a:avLst/>
            </a:prstGeom>
            <a:solidFill>
              <a:srgbClr val="FFFFFF"/>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sp>
          <p:nvSpPr>
            <p:cNvPr id="69" name="TextBox 68"/>
            <p:cNvSpPr txBox="1"/>
            <p:nvPr/>
          </p:nvSpPr>
          <p:spPr>
            <a:xfrm>
              <a:off x="488950" y="1340768"/>
              <a:ext cx="1195648" cy="338554"/>
            </a:xfrm>
            <a:prstGeom prst="rect">
              <a:avLst/>
            </a:prstGeom>
            <a:noFill/>
          </p:spPr>
          <p:txBody>
            <a:bodyPr wrap="none" rtlCol="0">
              <a:spAutoFit/>
            </a:bodyPr>
            <a:lstStyle/>
            <a:p>
              <a:r>
                <a:rPr lang="fr-FR" sz="1600" b="1" dirty="0" smtClean="0">
                  <a:solidFill>
                    <a:srgbClr val="000000"/>
                  </a:solidFill>
                  <a:latin typeface="Arial" pitchFamily="34" charset="0"/>
                  <a:cs typeface="Arial" pitchFamily="34" charset="0"/>
                </a:rPr>
                <a:t>Lead Time</a:t>
              </a:r>
              <a:endParaRPr lang="fr-FR" sz="1600" b="1" dirty="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3845661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49203" y="1419795"/>
            <a:ext cx="540000" cy="540000"/>
          </a:xfrm>
          <a:prstGeom prst="roundRect">
            <a:avLst>
              <a:gd name="adj" fmla="val 12783"/>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7939" name="Slide Number Placeholder 4"/>
          <p:cNvSpPr>
            <a:spLocks noGrp="1"/>
          </p:cNvSpPr>
          <p:nvPr>
            <p:ph type="sldNum" sz="quarter" idx="11"/>
          </p:nvPr>
        </p:nvSpPr>
        <p:spPr>
          <a:noFill/>
        </p:spPr>
        <p:txBody>
          <a:bodyPr/>
          <a:lstStyle/>
          <a:p>
            <a:fld id="{BD284104-119D-4817-9D55-B991213D184E}" type="slidenum">
              <a:rPr lang="en-GB" altLang="en-GB"/>
              <a:pPr/>
              <a:t>16</a:t>
            </a:fld>
            <a:endParaRPr lang="en-GB" altLang="en-GB"/>
          </a:p>
        </p:txBody>
      </p:sp>
      <p:sp>
        <p:nvSpPr>
          <p:cNvPr id="37" name="Rectangle 29"/>
          <p:cNvSpPr txBox="1">
            <a:spLocks noChangeArrowheads="1"/>
          </p:cNvSpPr>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eaLnBrk="0" hangingPunct="0">
              <a:lnSpc>
                <a:spcPts val="2600"/>
              </a:lnSpc>
            </a:pPr>
            <a:r>
              <a:rPr kumimoji="0" lang="en-GB" sz="2400" b="0" i="0" u="none" strike="noStrike" kern="0" cap="none" spc="0" normalizeH="0" baseline="0" noProof="0" dirty="0" smtClean="0">
                <a:ln>
                  <a:noFill/>
                </a:ln>
                <a:solidFill>
                  <a:srgbClr val="000066"/>
                </a:solidFill>
                <a:effectLst/>
                <a:uLnTx/>
                <a:uFillTx/>
                <a:latin typeface="+mj-lt"/>
                <a:ea typeface="+mj-ea"/>
                <a:cs typeface="+mj-cs"/>
              </a:rPr>
              <a:t>Fundamentals of LSS </a:t>
            </a:r>
            <a:br>
              <a:rPr kumimoji="0" lang="en-GB" sz="2400" b="0" i="0" u="none" strike="noStrike" kern="0" cap="none" spc="0" normalizeH="0" baseline="0" noProof="0" dirty="0" smtClean="0">
                <a:ln>
                  <a:noFill/>
                </a:ln>
                <a:solidFill>
                  <a:srgbClr val="000066"/>
                </a:solidFill>
                <a:effectLst/>
                <a:uLnTx/>
                <a:uFillTx/>
                <a:latin typeface="+mj-lt"/>
                <a:ea typeface="+mj-ea"/>
                <a:cs typeface="+mj-cs"/>
              </a:rPr>
            </a:br>
            <a:r>
              <a:rPr lang="en-US" b="1" dirty="0" smtClean="0">
                <a:solidFill>
                  <a:srgbClr val="99CC33"/>
                </a:solidFill>
              </a:rPr>
              <a:t>Consider </a:t>
            </a:r>
            <a:r>
              <a:rPr lang="en-US" b="1" dirty="0">
                <a:solidFill>
                  <a:srgbClr val="99CC33"/>
                </a:solidFill>
              </a:rPr>
              <a:t>the following when gaining an understanding of LSS</a:t>
            </a:r>
            <a:endParaRPr kumimoji="0" lang="en-GB" sz="1800" b="1" i="0" u="none" strike="noStrike" kern="0" cap="none" spc="0" normalizeH="0" baseline="0" noProof="0" dirty="0" smtClean="0">
              <a:ln>
                <a:noFill/>
              </a:ln>
              <a:solidFill>
                <a:srgbClr val="92D050"/>
              </a:solidFill>
              <a:effectLst/>
              <a:uLnTx/>
              <a:uFillTx/>
              <a:latin typeface="+mj-lt"/>
              <a:ea typeface="+mj-ea"/>
              <a:cs typeface="+mj-cs"/>
            </a:endParaRPr>
          </a:p>
        </p:txBody>
      </p:sp>
      <p:pic>
        <p:nvPicPr>
          <p:cNvPr id="36" name="Picture 10" descr="http://i.istockimg.com/file_thumbview_approve/6154034/2/stock-illustration-6154034-people-icons.jpg"/>
          <p:cNvPicPr>
            <a:picLocks noChangeAspect="1" noChangeArrowheads="1"/>
          </p:cNvPicPr>
          <p:nvPr/>
        </p:nvPicPr>
        <p:blipFill rotWithShape="1">
          <a:blip r:embed="rId3">
            <a:extLst>
              <a:ext uri="{28A0092B-C50C-407E-A947-70E740481C1C}">
                <a14:useLocalDpi xmlns:a14="http://schemas.microsoft.com/office/drawing/2010/main" val="0"/>
              </a:ext>
            </a:extLst>
          </a:blip>
          <a:srcRect l="64254" t="16751" b="13912"/>
          <a:stretch/>
        </p:blipFill>
        <p:spPr bwMode="auto">
          <a:xfrm>
            <a:off x="5382510" y="1196752"/>
            <a:ext cx="769474" cy="1013382"/>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3"/>
          <p:cNvSpPr txBox="1">
            <a:spLocks noChangeArrowheads="1"/>
          </p:cNvSpPr>
          <p:nvPr/>
        </p:nvSpPr>
        <p:spPr bwMode="auto">
          <a:xfrm>
            <a:off x="361949" y="1260633"/>
            <a:ext cx="2768335" cy="738664"/>
          </a:xfrm>
          <a:prstGeom prst="rect">
            <a:avLst/>
          </a:prstGeom>
          <a:noFill/>
          <a:ln w="9525" algn="ctr">
            <a:noFill/>
            <a:miter lim="800000"/>
            <a:headEnd/>
            <a:tailEnd/>
          </a:ln>
        </p:spPr>
        <p:txBody>
          <a:bodyPr wrap="square">
            <a:spAutoFit/>
          </a:bodyPr>
          <a:lstStyle/>
          <a:p>
            <a:pPr>
              <a:spcBef>
                <a:spcPct val="50000"/>
              </a:spcBef>
              <a:defRPr/>
            </a:pPr>
            <a:r>
              <a:rPr lang="en-GB" sz="1400" dirty="0">
                <a:solidFill>
                  <a:srgbClr val="000066"/>
                </a:solidFill>
                <a:latin typeface="Arial" pitchFamily="34" charset="0"/>
              </a:rPr>
              <a:t>A system for </a:t>
            </a:r>
            <a:r>
              <a:rPr lang="en-GB" sz="1400" b="1" dirty="0">
                <a:solidFill>
                  <a:srgbClr val="000066"/>
                </a:solidFill>
                <a:latin typeface="Arial" pitchFamily="34" charset="0"/>
              </a:rPr>
              <a:t>improving</a:t>
            </a:r>
            <a:r>
              <a:rPr lang="en-GB" sz="1400" dirty="0">
                <a:solidFill>
                  <a:srgbClr val="000066"/>
                </a:solidFill>
                <a:latin typeface="Arial" pitchFamily="34" charset="0"/>
              </a:rPr>
              <a:t> </a:t>
            </a:r>
            <a:r>
              <a:rPr lang="en-GB" sz="1400" b="1" dirty="0" smtClean="0">
                <a:solidFill>
                  <a:srgbClr val="000066"/>
                </a:solidFill>
                <a:latin typeface="Arial" pitchFamily="34" charset="0"/>
              </a:rPr>
              <a:t>everyday</a:t>
            </a:r>
            <a:r>
              <a:rPr lang="en-GB" sz="1400" dirty="0" smtClean="0">
                <a:solidFill>
                  <a:srgbClr val="000066"/>
                </a:solidFill>
                <a:latin typeface="Arial" pitchFamily="34" charset="0"/>
              </a:rPr>
              <a:t> the </a:t>
            </a:r>
            <a:r>
              <a:rPr lang="en-GB" sz="1400" dirty="0">
                <a:solidFill>
                  <a:srgbClr val="000066"/>
                </a:solidFill>
                <a:latin typeface="Arial" pitchFamily="34" charset="0"/>
              </a:rPr>
              <a:t>performance of a process, product or organisation</a:t>
            </a:r>
          </a:p>
        </p:txBody>
      </p:sp>
      <p:sp>
        <p:nvSpPr>
          <p:cNvPr id="39" name="Text Box 4"/>
          <p:cNvSpPr txBox="1">
            <a:spLocks noChangeArrowheads="1"/>
          </p:cNvSpPr>
          <p:nvPr/>
        </p:nvSpPr>
        <p:spPr bwMode="auto">
          <a:xfrm>
            <a:off x="361949" y="4601887"/>
            <a:ext cx="1121809" cy="954107"/>
          </a:xfrm>
          <a:prstGeom prst="rect">
            <a:avLst/>
          </a:prstGeom>
          <a:noFill/>
          <a:ln w="9525" algn="ctr">
            <a:noFill/>
            <a:miter lim="800000"/>
            <a:headEnd/>
            <a:tailEnd/>
          </a:ln>
        </p:spPr>
        <p:txBody>
          <a:bodyPr wrap="square">
            <a:spAutoFit/>
          </a:bodyPr>
          <a:lstStyle/>
          <a:p>
            <a:pPr>
              <a:spcBef>
                <a:spcPct val="50000"/>
              </a:spcBef>
              <a:defRPr/>
            </a:pPr>
            <a:r>
              <a:rPr lang="en-GB" sz="1400" b="1" dirty="0">
                <a:solidFill>
                  <a:srgbClr val="000066"/>
                </a:solidFill>
                <a:latin typeface="Arial" pitchFamily="34" charset="0"/>
              </a:rPr>
              <a:t>Fact and Data </a:t>
            </a:r>
            <a:r>
              <a:rPr lang="en-GB" sz="1400" dirty="0">
                <a:solidFill>
                  <a:srgbClr val="000066"/>
                </a:solidFill>
                <a:latin typeface="Arial" pitchFamily="34" charset="0"/>
              </a:rPr>
              <a:t>based decision making</a:t>
            </a:r>
          </a:p>
        </p:txBody>
      </p:sp>
      <p:sp>
        <p:nvSpPr>
          <p:cNvPr id="40" name="Text Box 6"/>
          <p:cNvSpPr txBox="1">
            <a:spLocks noChangeArrowheads="1"/>
          </p:cNvSpPr>
          <p:nvPr/>
        </p:nvSpPr>
        <p:spPr bwMode="auto">
          <a:xfrm>
            <a:off x="6109623" y="5786100"/>
            <a:ext cx="2963202" cy="523220"/>
          </a:xfrm>
          <a:prstGeom prst="rect">
            <a:avLst/>
          </a:prstGeom>
          <a:noFill/>
          <a:ln w="9525" algn="ctr">
            <a:noFill/>
            <a:miter lim="800000"/>
            <a:headEnd/>
            <a:tailEnd/>
          </a:ln>
        </p:spPr>
        <p:txBody>
          <a:bodyPr wrap="square">
            <a:spAutoFit/>
          </a:bodyPr>
          <a:lstStyle/>
          <a:p>
            <a:pPr>
              <a:spcBef>
                <a:spcPct val="50000"/>
              </a:spcBef>
              <a:defRPr/>
            </a:pPr>
            <a:r>
              <a:rPr lang="en-GB" sz="1400" dirty="0">
                <a:solidFill>
                  <a:srgbClr val="000066"/>
                </a:solidFill>
                <a:latin typeface="Arial" pitchFamily="34" charset="0"/>
              </a:rPr>
              <a:t>Focus on making value flow and </a:t>
            </a:r>
            <a:r>
              <a:rPr lang="en-GB" sz="1400" b="1" dirty="0">
                <a:solidFill>
                  <a:srgbClr val="000066"/>
                </a:solidFill>
                <a:latin typeface="Arial" pitchFamily="34" charset="0"/>
              </a:rPr>
              <a:t>removing waste and variation</a:t>
            </a:r>
          </a:p>
        </p:txBody>
      </p:sp>
      <p:sp>
        <p:nvSpPr>
          <p:cNvPr id="41" name="Text Box 7"/>
          <p:cNvSpPr txBox="1">
            <a:spLocks noChangeArrowheads="1"/>
          </p:cNvSpPr>
          <p:nvPr/>
        </p:nvSpPr>
        <p:spPr bwMode="auto">
          <a:xfrm>
            <a:off x="6213117" y="1260633"/>
            <a:ext cx="2884083" cy="738664"/>
          </a:xfrm>
          <a:prstGeom prst="rect">
            <a:avLst/>
          </a:prstGeom>
          <a:noFill/>
          <a:ln w="9525" algn="ctr">
            <a:noFill/>
            <a:miter lim="800000"/>
            <a:headEnd/>
            <a:tailEnd/>
          </a:ln>
        </p:spPr>
        <p:txBody>
          <a:bodyPr wrap="square">
            <a:spAutoFit/>
          </a:bodyPr>
          <a:lstStyle/>
          <a:p>
            <a:pPr>
              <a:spcBef>
                <a:spcPct val="50000"/>
              </a:spcBef>
              <a:defRPr/>
            </a:pPr>
            <a:r>
              <a:rPr lang="en-GB" sz="1400" b="1" dirty="0">
                <a:solidFill>
                  <a:srgbClr val="000066"/>
                </a:solidFill>
                <a:latin typeface="Arial" pitchFamily="34" charset="0"/>
              </a:rPr>
              <a:t>Engaging front line </a:t>
            </a:r>
            <a:r>
              <a:rPr lang="en-GB" sz="1400" dirty="0">
                <a:solidFill>
                  <a:srgbClr val="000066"/>
                </a:solidFill>
                <a:latin typeface="Arial" pitchFamily="34" charset="0"/>
              </a:rPr>
              <a:t>in design and </a:t>
            </a:r>
            <a:r>
              <a:rPr lang="en-GB" sz="1400" dirty="0" smtClean="0">
                <a:solidFill>
                  <a:srgbClr val="000066"/>
                </a:solidFill>
                <a:latin typeface="Arial" pitchFamily="34" charset="0"/>
              </a:rPr>
              <a:t>regular problem solving iterations</a:t>
            </a:r>
            <a:endParaRPr lang="en-GB" sz="1400" dirty="0">
              <a:solidFill>
                <a:srgbClr val="000066"/>
              </a:solidFill>
              <a:latin typeface="Arial" pitchFamily="34" charset="0"/>
            </a:endParaRPr>
          </a:p>
        </p:txBody>
      </p:sp>
      <p:sp>
        <p:nvSpPr>
          <p:cNvPr id="42" name="Rectangle 8"/>
          <p:cNvSpPr>
            <a:spLocks noChangeArrowheads="1"/>
          </p:cNvSpPr>
          <p:nvPr/>
        </p:nvSpPr>
        <p:spPr bwMode="auto">
          <a:xfrm>
            <a:off x="361949" y="3195002"/>
            <a:ext cx="2010212" cy="738664"/>
          </a:xfrm>
          <a:prstGeom prst="rect">
            <a:avLst/>
          </a:prstGeom>
          <a:noFill/>
          <a:ln w="9525" algn="ctr">
            <a:noFill/>
            <a:miter lim="800000"/>
            <a:headEnd/>
            <a:tailEnd/>
          </a:ln>
        </p:spPr>
        <p:txBody>
          <a:bodyPr wrap="square">
            <a:spAutoFit/>
          </a:bodyPr>
          <a:lstStyle/>
          <a:p>
            <a:pPr>
              <a:spcBef>
                <a:spcPct val="50000"/>
              </a:spcBef>
              <a:defRPr/>
            </a:pPr>
            <a:r>
              <a:rPr lang="en-GB" sz="1400" dirty="0">
                <a:solidFill>
                  <a:srgbClr val="000066"/>
                </a:solidFill>
                <a:latin typeface="Arial" pitchFamily="34" charset="0"/>
              </a:rPr>
              <a:t>Thinking in terms of</a:t>
            </a:r>
            <a:r>
              <a:rPr lang="en-GB" sz="1400" b="1" dirty="0">
                <a:solidFill>
                  <a:srgbClr val="000066"/>
                </a:solidFill>
                <a:latin typeface="Arial" pitchFamily="34" charset="0"/>
              </a:rPr>
              <a:t> end-to-end </a:t>
            </a:r>
            <a:r>
              <a:rPr lang="en-GB" sz="1400" dirty="0">
                <a:solidFill>
                  <a:srgbClr val="000066"/>
                </a:solidFill>
                <a:latin typeface="Arial" pitchFamily="34" charset="0"/>
              </a:rPr>
              <a:t>processes </a:t>
            </a:r>
            <a:r>
              <a:rPr lang="en-GB" sz="1400" dirty="0" smtClean="0">
                <a:solidFill>
                  <a:srgbClr val="000066"/>
                </a:solidFill>
                <a:latin typeface="Arial" pitchFamily="34" charset="0"/>
              </a:rPr>
              <a:t>and  </a:t>
            </a:r>
            <a:r>
              <a:rPr lang="en-GB" sz="1400" dirty="0">
                <a:solidFill>
                  <a:srgbClr val="000066"/>
                </a:solidFill>
                <a:latin typeface="Arial" pitchFamily="34" charset="0"/>
              </a:rPr>
              <a:t>systems</a:t>
            </a:r>
          </a:p>
        </p:txBody>
      </p:sp>
      <p:pic>
        <p:nvPicPr>
          <p:cNvPr id="43" name="Picture 9" descr="MCj04326310000[1]"/>
          <p:cNvPicPr>
            <a:picLocks noChangeAspect="1" noChangeArrowheads="1"/>
          </p:cNvPicPr>
          <p:nvPr/>
        </p:nvPicPr>
        <p:blipFill>
          <a:blip r:embed="rId4" cstate="print"/>
          <a:srcRect/>
          <a:stretch>
            <a:fillRect/>
          </a:stretch>
        </p:blipFill>
        <p:spPr bwMode="auto">
          <a:xfrm>
            <a:off x="3029836" y="1401380"/>
            <a:ext cx="584729" cy="539750"/>
          </a:xfrm>
          <a:prstGeom prst="rect">
            <a:avLst/>
          </a:prstGeom>
          <a:noFill/>
          <a:ln w="9525">
            <a:noFill/>
            <a:miter lim="800000"/>
            <a:headEnd/>
            <a:tailEnd/>
          </a:ln>
        </p:spPr>
      </p:pic>
      <p:sp>
        <p:nvSpPr>
          <p:cNvPr id="44" name="Text Box 11"/>
          <p:cNvSpPr txBox="1">
            <a:spLocks noChangeArrowheads="1"/>
          </p:cNvSpPr>
          <p:nvPr/>
        </p:nvSpPr>
        <p:spPr bwMode="auto">
          <a:xfrm>
            <a:off x="7074960" y="4706560"/>
            <a:ext cx="1992840" cy="738664"/>
          </a:xfrm>
          <a:prstGeom prst="rect">
            <a:avLst/>
          </a:prstGeom>
          <a:noFill/>
          <a:ln w="9525" algn="ctr">
            <a:noFill/>
            <a:miter lim="800000"/>
            <a:headEnd/>
            <a:tailEnd/>
          </a:ln>
        </p:spPr>
        <p:txBody>
          <a:bodyPr wrap="square">
            <a:spAutoFit/>
          </a:bodyPr>
          <a:lstStyle>
            <a:defPPr>
              <a:defRPr lang="en-GB"/>
            </a:defPPr>
            <a:lvl1pPr>
              <a:spcBef>
                <a:spcPct val="50000"/>
              </a:spcBef>
              <a:defRPr sz="1400">
                <a:solidFill>
                  <a:srgbClr val="000066"/>
                </a:solidFill>
                <a:cs typeface="+mn-cs"/>
              </a:defRPr>
            </a:lvl1pPr>
          </a:lstStyle>
          <a:p>
            <a:r>
              <a:rPr lang="en-US" b="1" dirty="0" smtClean="0"/>
              <a:t>Agile &amp; fast </a:t>
            </a:r>
            <a:r>
              <a:rPr lang="en-US" dirty="0" smtClean="0"/>
              <a:t>to respond to customers’ new requirements</a:t>
            </a:r>
            <a:endParaRPr lang="en-US" dirty="0"/>
          </a:p>
        </p:txBody>
      </p:sp>
      <p:pic>
        <p:nvPicPr>
          <p:cNvPr id="45" name="Picture 12" descr="MCj04315380000[1]"/>
          <p:cNvPicPr>
            <a:picLocks noChangeAspect="1" noChangeArrowheads="1"/>
          </p:cNvPicPr>
          <p:nvPr/>
        </p:nvPicPr>
        <p:blipFill>
          <a:blip r:embed="rId5" cstate="print"/>
          <a:srcRect/>
          <a:stretch>
            <a:fillRect/>
          </a:stretch>
        </p:blipFill>
        <p:spPr bwMode="auto">
          <a:xfrm>
            <a:off x="1479567" y="4356056"/>
            <a:ext cx="584729" cy="498475"/>
          </a:xfrm>
          <a:prstGeom prst="rect">
            <a:avLst/>
          </a:prstGeom>
          <a:noFill/>
          <a:ln w="9525">
            <a:noFill/>
            <a:miter lim="800000"/>
            <a:headEnd/>
            <a:tailEnd/>
          </a:ln>
        </p:spPr>
      </p:pic>
      <p:pic>
        <p:nvPicPr>
          <p:cNvPr id="46" name="Picture 15" descr="MCj04339370000[1]"/>
          <p:cNvPicPr>
            <a:picLocks noChangeAspect="1" noChangeArrowheads="1"/>
          </p:cNvPicPr>
          <p:nvPr/>
        </p:nvPicPr>
        <p:blipFill>
          <a:blip r:embed="rId6" cstate="print"/>
          <a:srcRect/>
          <a:stretch>
            <a:fillRect/>
          </a:stretch>
        </p:blipFill>
        <p:spPr bwMode="auto">
          <a:xfrm>
            <a:off x="3033011" y="5417928"/>
            <a:ext cx="584729" cy="539750"/>
          </a:xfrm>
          <a:prstGeom prst="rect">
            <a:avLst/>
          </a:prstGeom>
          <a:noFill/>
          <a:ln w="9525">
            <a:noFill/>
            <a:miter lim="800000"/>
            <a:headEnd/>
            <a:tailEnd/>
          </a:ln>
        </p:spPr>
      </p:pic>
      <p:pic>
        <p:nvPicPr>
          <p:cNvPr id="47" name="Picture 18" descr="MCj03396420000[1]"/>
          <p:cNvPicPr>
            <a:picLocks noChangeArrowheads="1"/>
          </p:cNvPicPr>
          <p:nvPr/>
        </p:nvPicPr>
        <p:blipFill>
          <a:blip r:embed="rId7" cstate="print"/>
          <a:srcRect/>
          <a:stretch>
            <a:fillRect/>
          </a:stretch>
        </p:blipFill>
        <p:spPr bwMode="auto">
          <a:xfrm>
            <a:off x="1479566" y="2605985"/>
            <a:ext cx="576000" cy="576000"/>
          </a:xfrm>
          <a:prstGeom prst="rect">
            <a:avLst/>
          </a:prstGeom>
          <a:ln>
            <a:noFill/>
          </a:ln>
          <a:effectLst>
            <a:outerShdw blurRad="50800" dist="38100" dir="5400000" algn="t" rotWithShape="0">
              <a:prstClr val="black">
                <a:alpha val="40000"/>
              </a:prstClr>
            </a:outerShdw>
          </a:effectLst>
        </p:spPr>
      </p:pic>
      <p:sp>
        <p:nvSpPr>
          <p:cNvPr id="59" name="Line 22"/>
          <p:cNvSpPr>
            <a:spLocks noChangeShapeType="1"/>
          </p:cNvSpPr>
          <p:nvPr/>
        </p:nvSpPr>
        <p:spPr bwMode="auto">
          <a:xfrm flipH="1">
            <a:off x="6695583" y="3110247"/>
            <a:ext cx="432000" cy="144000"/>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60" name="Text Box 5"/>
          <p:cNvSpPr txBox="1">
            <a:spLocks noChangeArrowheads="1"/>
          </p:cNvSpPr>
          <p:nvPr/>
        </p:nvSpPr>
        <p:spPr bwMode="auto">
          <a:xfrm>
            <a:off x="1763316" y="5786100"/>
            <a:ext cx="1846852" cy="523220"/>
          </a:xfrm>
          <a:prstGeom prst="rect">
            <a:avLst/>
          </a:prstGeom>
          <a:noFill/>
          <a:ln w="9525" algn="ctr">
            <a:noFill/>
            <a:miter lim="800000"/>
            <a:headEnd/>
            <a:tailEnd/>
          </a:ln>
        </p:spPr>
        <p:txBody>
          <a:bodyPr wrap="square">
            <a:spAutoFit/>
          </a:bodyPr>
          <a:lstStyle/>
          <a:p>
            <a:pPr>
              <a:spcBef>
                <a:spcPts val="0"/>
              </a:spcBef>
              <a:defRPr/>
            </a:pPr>
            <a:r>
              <a:rPr lang="en-GB" sz="1400" b="1" dirty="0">
                <a:solidFill>
                  <a:srgbClr val="000066"/>
                </a:solidFill>
                <a:latin typeface="Arial" pitchFamily="34" charset="0"/>
              </a:rPr>
              <a:t>Treat causes </a:t>
            </a:r>
            <a:endParaRPr lang="en-GB" sz="1400" b="1" dirty="0" smtClean="0">
              <a:solidFill>
                <a:srgbClr val="000066"/>
              </a:solidFill>
              <a:latin typeface="Arial" pitchFamily="34" charset="0"/>
            </a:endParaRPr>
          </a:p>
          <a:p>
            <a:pPr>
              <a:spcBef>
                <a:spcPts val="0"/>
              </a:spcBef>
              <a:defRPr/>
            </a:pPr>
            <a:r>
              <a:rPr lang="en-GB" sz="1400" dirty="0" smtClean="0">
                <a:solidFill>
                  <a:srgbClr val="000066"/>
                </a:solidFill>
                <a:latin typeface="Arial" pitchFamily="34" charset="0"/>
              </a:rPr>
              <a:t>not </a:t>
            </a:r>
            <a:r>
              <a:rPr lang="en-GB" sz="1400" dirty="0">
                <a:solidFill>
                  <a:srgbClr val="000066"/>
                </a:solidFill>
                <a:latin typeface="Arial" pitchFamily="34" charset="0"/>
              </a:rPr>
              <a:t>symptoms</a:t>
            </a:r>
          </a:p>
        </p:txBody>
      </p:sp>
      <p:sp>
        <p:nvSpPr>
          <p:cNvPr id="61" name="Text Box 11"/>
          <p:cNvSpPr txBox="1">
            <a:spLocks noChangeArrowheads="1"/>
          </p:cNvSpPr>
          <p:nvPr/>
        </p:nvSpPr>
        <p:spPr bwMode="auto">
          <a:xfrm>
            <a:off x="7074960" y="3195002"/>
            <a:ext cx="1794403" cy="738664"/>
          </a:xfrm>
          <a:prstGeom prst="rect">
            <a:avLst/>
          </a:prstGeom>
          <a:noFill/>
          <a:ln w="9525" algn="ctr">
            <a:noFill/>
            <a:miter lim="800000"/>
            <a:headEnd/>
            <a:tailEnd/>
          </a:ln>
        </p:spPr>
        <p:txBody>
          <a:bodyPr wrap="square">
            <a:spAutoFit/>
          </a:bodyPr>
          <a:lstStyle/>
          <a:p>
            <a:pPr>
              <a:spcBef>
                <a:spcPct val="50000"/>
              </a:spcBef>
              <a:defRPr/>
            </a:pPr>
            <a:r>
              <a:rPr lang="en-GB" sz="1400" dirty="0">
                <a:solidFill>
                  <a:srgbClr val="000066"/>
                </a:solidFill>
                <a:latin typeface="Arial" pitchFamily="34" charset="0"/>
              </a:rPr>
              <a:t>Performance from the </a:t>
            </a:r>
            <a:r>
              <a:rPr lang="en-GB" sz="1400" b="1" dirty="0">
                <a:solidFill>
                  <a:srgbClr val="000066"/>
                </a:solidFill>
                <a:latin typeface="Arial" pitchFamily="34" charset="0"/>
              </a:rPr>
              <a:t>customers’ perspective</a:t>
            </a:r>
          </a:p>
        </p:txBody>
      </p:sp>
      <p:pic>
        <p:nvPicPr>
          <p:cNvPr id="62" name="Picture 6" descr="http://www.abonobo.com/medias/images/redoute_ch_iphone_navigation_rapid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124" y="4161740"/>
            <a:ext cx="557814" cy="55781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us.123rf.com/400wm/400/400/maxborovkov/maxborovkov1004/maxborovkov100400039/6707890-recycler-les-boutons-carres-bin-icone-noir-inclus.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3719" t="53371"/>
          <a:stretch/>
        </p:blipFill>
        <p:spPr bwMode="auto">
          <a:xfrm>
            <a:off x="5550347" y="5417928"/>
            <a:ext cx="538617" cy="54858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http://i.istockimg.com/file_thumbview_approve/7817625/2/stock-illustration-7817625-handshake-ii-icon.jpg"/>
          <p:cNvPicPr>
            <a:picLocks noChangeAspect="1" noChangeArrowheads="1"/>
          </p:cNvPicPr>
          <p:nvPr/>
        </p:nvPicPr>
        <p:blipFill rotWithShape="1">
          <a:blip r:embed="rId10">
            <a:extLst>
              <a:ext uri="{28A0092B-C50C-407E-A947-70E740481C1C}">
                <a14:useLocalDpi xmlns:a14="http://schemas.microsoft.com/office/drawing/2010/main" val="0"/>
              </a:ext>
            </a:extLst>
          </a:blip>
          <a:srcRect l="34233" r="33188" b="67879"/>
          <a:stretch/>
        </p:blipFill>
        <p:spPr bwMode="auto">
          <a:xfrm>
            <a:off x="7179125" y="2605985"/>
            <a:ext cx="584209" cy="576000"/>
          </a:xfrm>
          <a:prstGeom prst="rect">
            <a:avLst/>
          </a:prstGeom>
          <a:noFill/>
          <a:extLst>
            <a:ext uri="{909E8E84-426E-40DD-AFC4-6F175D3DCCD1}">
              <a14:hiddenFill xmlns:a14="http://schemas.microsoft.com/office/drawing/2010/main">
                <a:solidFill>
                  <a:srgbClr val="FFFFFF"/>
                </a:solidFill>
              </a14:hiddenFill>
            </a:ext>
          </a:extLst>
        </p:spPr>
      </p:pic>
      <p:sp>
        <p:nvSpPr>
          <p:cNvPr id="65" name="Line 20"/>
          <p:cNvSpPr>
            <a:spLocks noChangeShapeType="1"/>
          </p:cNvSpPr>
          <p:nvPr/>
        </p:nvSpPr>
        <p:spPr bwMode="auto">
          <a:xfrm flipV="1">
            <a:off x="3589203" y="4992301"/>
            <a:ext cx="338800" cy="347663"/>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66" name="Line 20"/>
          <p:cNvSpPr>
            <a:spLocks noChangeShapeType="1"/>
          </p:cNvSpPr>
          <p:nvPr/>
        </p:nvSpPr>
        <p:spPr bwMode="auto">
          <a:xfrm flipH="1" flipV="1">
            <a:off x="5177626" y="4992301"/>
            <a:ext cx="338800" cy="347663"/>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67" name="Line 22"/>
          <p:cNvSpPr>
            <a:spLocks noChangeShapeType="1"/>
          </p:cNvSpPr>
          <p:nvPr/>
        </p:nvSpPr>
        <p:spPr bwMode="auto">
          <a:xfrm flipH="1" flipV="1">
            <a:off x="6678598" y="4251379"/>
            <a:ext cx="432000" cy="144000"/>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68" name="Line 22"/>
          <p:cNvSpPr>
            <a:spLocks noChangeShapeType="1"/>
          </p:cNvSpPr>
          <p:nvPr/>
        </p:nvSpPr>
        <p:spPr bwMode="auto">
          <a:xfrm flipV="1">
            <a:off x="2098571" y="4251379"/>
            <a:ext cx="432000" cy="144000"/>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69" name="Line 22"/>
          <p:cNvSpPr>
            <a:spLocks noChangeShapeType="1"/>
          </p:cNvSpPr>
          <p:nvPr/>
        </p:nvSpPr>
        <p:spPr bwMode="auto">
          <a:xfrm>
            <a:off x="2092662" y="3110247"/>
            <a:ext cx="432000" cy="144000"/>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70" name="Line 20"/>
          <p:cNvSpPr>
            <a:spLocks noChangeShapeType="1"/>
          </p:cNvSpPr>
          <p:nvPr/>
        </p:nvSpPr>
        <p:spPr bwMode="auto">
          <a:xfrm>
            <a:off x="3589203" y="2129736"/>
            <a:ext cx="338800" cy="347663"/>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73" name="Line 20"/>
          <p:cNvSpPr>
            <a:spLocks noChangeShapeType="1"/>
          </p:cNvSpPr>
          <p:nvPr/>
        </p:nvSpPr>
        <p:spPr bwMode="auto">
          <a:xfrm flipH="1">
            <a:off x="5177626" y="2129736"/>
            <a:ext cx="338800" cy="347663"/>
          </a:xfrm>
          <a:prstGeom prst="line">
            <a:avLst/>
          </a:prstGeom>
          <a:noFill/>
          <a:ln w="9525">
            <a:solidFill>
              <a:srgbClr val="002776"/>
            </a:solidFill>
            <a:round/>
            <a:headEnd type="none" w="med" len="med"/>
            <a:tailEnd type="triangle" w="med" len="med"/>
          </a:ln>
        </p:spPr>
        <p:txBody>
          <a:bodyPr/>
          <a:lstStyle/>
          <a:p>
            <a:pPr>
              <a:defRPr/>
            </a:pPr>
            <a:endParaRPr lang="fr-FR" u="sng">
              <a:solidFill>
                <a:srgbClr val="D9D9B2"/>
              </a:solidFill>
              <a:latin typeface="Arial" pitchFamily="34" charset="0"/>
              <a:cs typeface="+mn-cs"/>
            </a:endParaRPr>
          </a:p>
        </p:txBody>
      </p:sp>
      <p:sp>
        <p:nvSpPr>
          <p:cNvPr id="74" name="Rectangle 39"/>
          <p:cNvSpPr>
            <a:spLocks noChangeArrowheads="1"/>
          </p:cNvSpPr>
          <p:nvPr/>
        </p:nvSpPr>
        <p:spPr bwMode="auto">
          <a:xfrm>
            <a:off x="2555875" y="2536825"/>
            <a:ext cx="4103688" cy="2413000"/>
          </a:xfrm>
          <a:prstGeom prst="rect">
            <a:avLst/>
          </a:prstGeom>
          <a:noFill/>
          <a:ln w="76200" algn="ctr">
            <a:solidFill>
              <a:srgbClr val="808080"/>
            </a:solidFill>
            <a:miter lim="800000"/>
            <a:headEnd/>
            <a:tailEnd/>
          </a:ln>
        </p:spPr>
        <p:txBody>
          <a:bodyPr wrap="none" anchor="ctr"/>
          <a:lstStyle/>
          <a:p>
            <a:endParaRPr lang="en-US" u="sng">
              <a:solidFill>
                <a:srgbClr val="D9D9B2"/>
              </a:solidFill>
            </a:endParaRPr>
          </a:p>
        </p:txBody>
      </p:sp>
      <p:sp>
        <p:nvSpPr>
          <p:cNvPr id="75" name="Rectangle 41"/>
          <p:cNvSpPr>
            <a:spLocks noChangeArrowheads="1"/>
          </p:cNvSpPr>
          <p:nvPr/>
        </p:nvSpPr>
        <p:spPr bwMode="auto">
          <a:xfrm>
            <a:off x="2952750" y="3330575"/>
            <a:ext cx="1655763" cy="755650"/>
          </a:xfrm>
          <a:prstGeom prst="rect">
            <a:avLst/>
          </a:prstGeom>
          <a:solidFill>
            <a:schemeClr val="tx1">
              <a:lumMod val="85000"/>
            </a:schemeClr>
          </a:solidFill>
          <a:ln w="9525">
            <a:solidFill>
              <a:schemeClr val="tx1"/>
            </a:solidFill>
            <a:miter lim="800000"/>
            <a:headEnd/>
            <a:tailEnd/>
          </a:ln>
        </p:spPr>
        <p:txBody>
          <a:bodyPr wrap="none" anchor="ctr"/>
          <a:lstStyle/>
          <a:p>
            <a:pPr algn="ctr">
              <a:defRPr/>
            </a:pPr>
            <a:endParaRPr lang="en-US" sz="2400">
              <a:solidFill>
                <a:srgbClr val="D9D9B2"/>
              </a:solidFill>
            </a:endParaRPr>
          </a:p>
        </p:txBody>
      </p:sp>
      <p:sp>
        <p:nvSpPr>
          <p:cNvPr id="76" name="Text Box 42"/>
          <p:cNvSpPr txBox="1">
            <a:spLocks noChangeArrowheads="1"/>
          </p:cNvSpPr>
          <p:nvPr/>
        </p:nvSpPr>
        <p:spPr bwMode="auto">
          <a:xfrm>
            <a:off x="3006725" y="2717800"/>
            <a:ext cx="1549400" cy="336550"/>
          </a:xfrm>
          <a:prstGeom prst="rect">
            <a:avLst/>
          </a:prstGeom>
          <a:noFill/>
          <a:ln w="9525">
            <a:noFill/>
            <a:miter lim="800000"/>
            <a:headEnd/>
            <a:tailEnd/>
          </a:ln>
        </p:spPr>
        <p:txBody>
          <a:bodyPr>
            <a:spAutoFit/>
          </a:bodyPr>
          <a:lstStyle/>
          <a:p>
            <a:pPr algn="ctr">
              <a:spcBef>
                <a:spcPct val="50000"/>
              </a:spcBef>
              <a:defRPr/>
            </a:pPr>
            <a:r>
              <a:rPr lang="en-GB" sz="1600" b="1" dirty="0">
                <a:solidFill>
                  <a:srgbClr val="000066"/>
                </a:solidFill>
                <a:latin typeface="Arial" pitchFamily="34" charset="0"/>
                <a:cs typeface="+mn-cs"/>
              </a:rPr>
              <a:t>Strategy</a:t>
            </a:r>
          </a:p>
        </p:txBody>
      </p:sp>
      <p:sp>
        <p:nvSpPr>
          <p:cNvPr id="77" name="Text Box 43"/>
          <p:cNvSpPr txBox="1">
            <a:spLocks noChangeArrowheads="1"/>
          </p:cNvSpPr>
          <p:nvPr/>
        </p:nvSpPr>
        <p:spPr bwMode="auto">
          <a:xfrm>
            <a:off x="3006725" y="4433888"/>
            <a:ext cx="1549400" cy="336550"/>
          </a:xfrm>
          <a:prstGeom prst="rect">
            <a:avLst/>
          </a:prstGeom>
          <a:noFill/>
          <a:ln w="9525">
            <a:noFill/>
            <a:miter lim="800000"/>
            <a:headEnd/>
            <a:tailEnd/>
          </a:ln>
        </p:spPr>
        <p:txBody>
          <a:bodyPr>
            <a:spAutoFit/>
          </a:bodyPr>
          <a:lstStyle/>
          <a:p>
            <a:pPr algn="ctr">
              <a:spcBef>
                <a:spcPct val="50000"/>
              </a:spcBef>
              <a:defRPr/>
            </a:pPr>
            <a:r>
              <a:rPr lang="en-GB" sz="1600" b="1">
                <a:solidFill>
                  <a:srgbClr val="000066"/>
                </a:solidFill>
                <a:latin typeface="Arial" pitchFamily="34" charset="0"/>
                <a:cs typeface="+mn-cs"/>
              </a:rPr>
              <a:t>Value</a:t>
            </a:r>
          </a:p>
        </p:txBody>
      </p:sp>
      <p:sp>
        <p:nvSpPr>
          <p:cNvPr id="78" name="Line 44"/>
          <p:cNvSpPr>
            <a:spLocks noChangeShapeType="1"/>
          </p:cNvSpPr>
          <p:nvPr/>
        </p:nvSpPr>
        <p:spPr bwMode="auto">
          <a:xfrm>
            <a:off x="3781425" y="3041650"/>
            <a:ext cx="0" cy="431800"/>
          </a:xfrm>
          <a:prstGeom prst="line">
            <a:avLst/>
          </a:prstGeom>
          <a:noFill/>
          <a:ln w="76200">
            <a:solidFill>
              <a:srgbClr val="99CC33"/>
            </a:solidFill>
            <a:round/>
            <a:headEnd/>
            <a:tailEnd type="triangle" w="med" len="med"/>
          </a:ln>
        </p:spPr>
        <p:txBody>
          <a:bodyPr/>
          <a:lstStyle/>
          <a:p>
            <a:pPr>
              <a:defRPr/>
            </a:pPr>
            <a:endParaRPr lang="en-GB" u="sng">
              <a:solidFill>
                <a:srgbClr val="D9D9B2"/>
              </a:solidFill>
              <a:latin typeface="Arial" pitchFamily="34" charset="0"/>
              <a:cs typeface="+mn-cs"/>
            </a:endParaRPr>
          </a:p>
        </p:txBody>
      </p:sp>
      <p:sp>
        <p:nvSpPr>
          <p:cNvPr id="79" name="Line 45"/>
          <p:cNvSpPr>
            <a:spLocks noChangeShapeType="1"/>
          </p:cNvSpPr>
          <p:nvPr/>
        </p:nvSpPr>
        <p:spPr bwMode="auto">
          <a:xfrm>
            <a:off x="3781425" y="4049713"/>
            <a:ext cx="0" cy="431800"/>
          </a:xfrm>
          <a:prstGeom prst="line">
            <a:avLst/>
          </a:prstGeom>
          <a:noFill/>
          <a:ln w="76200">
            <a:solidFill>
              <a:srgbClr val="99CC33"/>
            </a:solidFill>
            <a:round/>
            <a:headEnd/>
            <a:tailEnd type="triangle" w="med" len="med"/>
          </a:ln>
        </p:spPr>
        <p:txBody>
          <a:bodyPr/>
          <a:lstStyle/>
          <a:p>
            <a:pPr>
              <a:defRPr/>
            </a:pPr>
            <a:endParaRPr lang="en-GB" u="sng">
              <a:solidFill>
                <a:srgbClr val="D9D9B2"/>
              </a:solidFill>
              <a:latin typeface="Arial" pitchFamily="34" charset="0"/>
              <a:cs typeface="+mn-cs"/>
            </a:endParaRPr>
          </a:p>
        </p:txBody>
      </p:sp>
      <p:sp>
        <p:nvSpPr>
          <p:cNvPr id="80" name="Text Box 46"/>
          <p:cNvSpPr txBox="1">
            <a:spLocks noChangeArrowheads="1"/>
          </p:cNvSpPr>
          <p:nvPr/>
        </p:nvSpPr>
        <p:spPr bwMode="auto">
          <a:xfrm>
            <a:off x="4787900" y="2667000"/>
            <a:ext cx="1620839" cy="692497"/>
          </a:xfrm>
          <a:prstGeom prst="rect">
            <a:avLst/>
          </a:prstGeom>
          <a:noFill/>
          <a:ln w="9525" algn="ctr">
            <a:noFill/>
            <a:miter lim="800000"/>
            <a:headEnd/>
            <a:tailEnd/>
          </a:ln>
        </p:spPr>
        <p:txBody>
          <a:bodyPr wrap="square" lIns="0" rIns="0">
            <a:spAutoFit/>
          </a:bodyPr>
          <a:lstStyle/>
          <a:p>
            <a:pPr marL="84138" indent="-84138">
              <a:spcBef>
                <a:spcPct val="50000"/>
              </a:spcBef>
              <a:buFontTx/>
              <a:buChar char="•"/>
              <a:defRPr/>
            </a:pPr>
            <a:r>
              <a:rPr lang="en-GB" sz="1300" b="1" dirty="0">
                <a:solidFill>
                  <a:srgbClr val="000066"/>
                </a:solidFill>
                <a:latin typeface="Arial" pitchFamily="34" charset="0"/>
                <a:cs typeface="+mn-cs"/>
              </a:rPr>
              <a:t>Where</a:t>
            </a:r>
            <a:r>
              <a:rPr lang="en-GB" sz="1300" dirty="0">
                <a:solidFill>
                  <a:srgbClr val="000066"/>
                </a:solidFill>
                <a:latin typeface="Arial" pitchFamily="34" charset="0"/>
                <a:cs typeface="+mn-cs"/>
              </a:rPr>
              <a:t> will the organisation add value?</a:t>
            </a:r>
          </a:p>
        </p:txBody>
      </p:sp>
      <p:sp>
        <p:nvSpPr>
          <p:cNvPr id="81" name="Text Box 47"/>
          <p:cNvSpPr txBox="1">
            <a:spLocks noChangeArrowheads="1"/>
          </p:cNvSpPr>
          <p:nvPr/>
        </p:nvSpPr>
        <p:spPr bwMode="auto">
          <a:xfrm>
            <a:off x="4787901" y="3408363"/>
            <a:ext cx="1301063" cy="692497"/>
          </a:xfrm>
          <a:prstGeom prst="rect">
            <a:avLst/>
          </a:prstGeom>
          <a:noFill/>
          <a:ln w="9525" algn="ctr">
            <a:noFill/>
            <a:miter lim="800000"/>
            <a:headEnd/>
            <a:tailEnd/>
          </a:ln>
        </p:spPr>
        <p:txBody>
          <a:bodyPr wrap="square" lIns="0" rIns="0">
            <a:spAutoFit/>
          </a:bodyPr>
          <a:lstStyle/>
          <a:p>
            <a:pPr marL="84138" indent="-84138">
              <a:spcBef>
                <a:spcPct val="50000"/>
              </a:spcBef>
              <a:buFontTx/>
              <a:buChar char="•"/>
              <a:defRPr/>
            </a:pPr>
            <a:r>
              <a:rPr lang="en-GB" sz="1300" b="1" dirty="0">
                <a:solidFill>
                  <a:srgbClr val="000066"/>
                </a:solidFill>
                <a:latin typeface="Arial" pitchFamily="34" charset="0"/>
                <a:cs typeface="+mn-cs"/>
              </a:rPr>
              <a:t>How</a:t>
            </a:r>
            <a:r>
              <a:rPr lang="en-GB" sz="1300" dirty="0">
                <a:solidFill>
                  <a:srgbClr val="000066"/>
                </a:solidFill>
                <a:latin typeface="Arial" pitchFamily="34" charset="0"/>
                <a:cs typeface="+mn-cs"/>
              </a:rPr>
              <a:t> will the organisation </a:t>
            </a:r>
            <a:r>
              <a:rPr lang="en-GB" sz="1300" dirty="0" smtClean="0">
                <a:solidFill>
                  <a:srgbClr val="000066"/>
                </a:solidFill>
                <a:latin typeface="Arial" pitchFamily="34" charset="0"/>
                <a:cs typeface="+mn-cs"/>
              </a:rPr>
              <a:t>add </a:t>
            </a:r>
            <a:r>
              <a:rPr lang="en-GB" sz="1300" dirty="0">
                <a:solidFill>
                  <a:srgbClr val="000066"/>
                </a:solidFill>
                <a:latin typeface="Arial" pitchFamily="34" charset="0"/>
                <a:cs typeface="+mn-cs"/>
              </a:rPr>
              <a:t>value?</a:t>
            </a:r>
          </a:p>
        </p:txBody>
      </p:sp>
      <p:sp>
        <p:nvSpPr>
          <p:cNvPr id="82" name="Text Box 48"/>
          <p:cNvSpPr txBox="1">
            <a:spLocks noChangeArrowheads="1"/>
          </p:cNvSpPr>
          <p:nvPr/>
        </p:nvSpPr>
        <p:spPr bwMode="auto">
          <a:xfrm>
            <a:off x="4787900" y="4256088"/>
            <a:ext cx="1800225" cy="492443"/>
          </a:xfrm>
          <a:prstGeom prst="rect">
            <a:avLst/>
          </a:prstGeom>
          <a:noFill/>
          <a:ln w="9525">
            <a:noFill/>
            <a:miter lim="800000"/>
            <a:headEnd/>
            <a:tailEnd/>
          </a:ln>
        </p:spPr>
        <p:txBody>
          <a:bodyPr wrap="square" lIns="0" rIns="0">
            <a:spAutoFit/>
          </a:bodyPr>
          <a:lstStyle/>
          <a:p>
            <a:pPr marL="84138" indent="-84138">
              <a:spcBef>
                <a:spcPct val="50000"/>
              </a:spcBef>
              <a:buFontTx/>
              <a:buChar char="•"/>
              <a:defRPr/>
            </a:pPr>
            <a:r>
              <a:rPr lang="en-GB" sz="1300" b="1" dirty="0" smtClean="0">
                <a:solidFill>
                  <a:srgbClr val="000066"/>
                </a:solidFill>
                <a:latin typeface="Arial" pitchFamily="34" charset="0"/>
                <a:cs typeface="+mn-cs"/>
              </a:rPr>
              <a:t>What</a:t>
            </a:r>
            <a:r>
              <a:rPr lang="en-GB" sz="1300" dirty="0" smtClean="0">
                <a:solidFill>
                  <a:srgbClr val="000066"/>
                </a:solidFill>
                <a:latin typeface="Arial" pitchFamily="34" charset="0"/>
                <a:cs typeface="+mn-cs"/>
              </a:rPr>
              <a:t> </a:t>
            </a:r>
            <a:r>
              <a:rPr lang="en-GB" sz="1300" dirty="0">
                <a:solidFill>
                  <a:srgbClr val="000066"/>
                </a:solidFill>
                <a:latin typeface="Arial" pitchFamily="34" charset="0"/>
                <a:cs typeface="+mn-cs"/>
              </a:rPr>
              <a:t>value </a:t>
            </a:r>
            <a:r>
              <a:rPr lang="en-GB" sz="1300" dirty="0" smtClean="0">
                <a:solidFill>
                  <a:srgbClr val="000066"/>
                </a:solidFill>
                <a:latin typeface="Arial" pitchFamily="34" charset="0"/>
                <a:cs typeface="+mn-cs"/>
              </a:rPr>
              <a:t>will the customers recognise</a:t>
            </a:r>
            <a:r>
              <a:rPr lang="en-GB" sz="1300" dirty="0">
                <a:solidFill>
                  <a:srgbClr val="000066"/>
                </a:solidFill>
                <a:latin typeface="Arial" pitchFamily="34" charset="0"/>
                <a:cs typeface="+mn-cs"/>
              </a:rPr>
              <a:t>?</a:t>
            </a:r>
          </a:p>
        </p:txBody>
      </p:sp>
      <p:sp>
        <p:nvSpPr>
          <p:cNvPr id="83" name="Text Box 49"/>
          <p:cNvSpPr txBox="1">
            <a:spLocks noChangeArrowheads="1"/>
          </p:cNvSpPr>
          <p:nvPr/>
        </p:nvSpPr>
        <p:spPr bwMode="auto">
          <a:xfrm>
            <a:off x="2879725" y="3509963"/>
            <a:ext cx="1908175" cy="336550"/>
          </a:xfrm>
          <a:prstGeom prst="rect">
            <a:avLst/>
          </a:prstGeom>
          <a:noFill/>
          <a:ln w="9525">
            <a:noFill/>
            <a:miter lim="800000"/>
            <a:headEnd/>
            <a:tailEnd/>
          </a:ln>
        </p:spPr>
        <p:txBody>
          <a:bodyPr>
            <a:spAutoFit/>
          </a:bodyPr>
          <a:lstStyle/>
          <a:p>
            <a:pPr algn="ctr">
              <a:spcBef>
                <a:spcPct val="50000"/>
              </a:spcBef>
              <a:defRPr/>
            </a:pPr>
            <a:r>
              <a:rPr lang="en-GB" sz="1600" b="1">
                <a:solidFill>
                  <a:srgbClr val="000066"/>
                </a:solidFill>
                <a:latin typeface="Arial" pitchFamily="34" charset="0"/>
                <a:cs typeface="+mn-cs"/>
              </a:rPr>
              <a:t>Operations</a:t>
            </a:r>
          </a:p>
        </p:txBody>
      </p:sp>
    </p:spTree>
    <p:extLst>
      <p:ext uri="{BB962C8B-B14F-4D97-AF65-F5344CB8AC3E}">
        <p14:creationId xmlns:p14="http://schemas.microsoft.com/office/powerpoint/2010/main" val="2856862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17</a:t>
            </a:fld>
            <a:endParaRPr lang="en-GB" altLang="en-GB" dirty="0"/>
          </a:p>
        </p:txBody>
      </p:sp>
      <p:grpSp>
        <p:nvGrpSpPr>
          <p:cNvPr id="35" name="Group 34"/>
          <p:cNvGrpSpPr/>
          <p:nvPr/>
        </p:nvGrpSpPr>
        <p:grpSpPr>
          <a:xfrm>
            <a:off x="1790969" y="1263399"/>
            <a:ext cx="5116806" cy="5026613"/>
            <a:chOff x="2700461" y="2001983"/>
            <a:chExt cx="5116806" cy="5026613"/>
          </a:xfrm>
        </p:grpSpPr>
        <p:grpSp>
          <p:nvGrpSpPr>
            <p:cNvPr id="36" name="Group 8"/>
            <p:cNvGrpSpPr>
              <a:grpSpLocks/>
            </p:cNvGrpSpPr>
            <p:nvPr/>
          </p:nvGrpSpPr>
          <p:grpSpPr bwMode="auto">
            <a:xfrm>
              <a:off x="2767012" y="2001983"/>
              <a:ext cx="5050255" cy="5026613"/>
              <a:chOff x="3347" y="1272"/>
              <a:chExt cx="2314" cy="2126"/>
            </a:xfrm>
          </p:grpSpPr>
          <p:sp>
            <p:nvSpPr>
              <p:cNvPr id="46" name="Freeform 45"/>
              <p:cNvSpPr>
                <a:spLocks/>
              </p:cNvSpPr>
              <p:nvPr/>
            </p:nvSpPr>
            <p:spPr bwMode="auto">
              <a:xfrm>
                <a:off x="3917" y="1792"/>
                <a:ext cx="974" cy="897"/>
              </a:xfrm>
              <a:custGeom>
                <a:avLst/>
                <a:gdLst>
                  <a:gd name="T0" fmla="*/ 307 w 850"/>
                  <a:gd name="T1" fmla="*/ 735 h 853"/>
                  <a:gd name="T2" fmla="*/ 256 w 850"/>
                  <a:gd name="T3" fmla="*/ 745 h 853"/>
                  <a:gd name="T4" fmla="*/ 163 w 850"/>
                  <a:gd name="T5" fmla="*/ 767 h 853"/>
                  <a:gd name="T6" fmla="*/ 73 w 850"/>
                  <a:gd name="T7" fmla="*/ 741 h 853"/>
                  <a:gd name="T8" fmla="*/ 10 w 850"/>
                  <a:gd name="T9" fmla="*/ 679 h 853"/>
                  <a:gd name="T10" fmla="*/ 0 w 850"/>
                  <a:gd name="T11" fmla="*/ 585 h 853"/>
                  <a:gd name="T12" fmla="*/ 47 w 850"/>
                  <a:gd name="T13" fmla="*/ 528 h 853"/>
                  <a:gd name="T14" fmla="*/ 141 w 850"/>
                  <a:gd name="T15" fmla="*/ 496 h 853"/>
                  <a:gd name="T16" fmla="*/ 249 w 850"/>
                  <a:gd name="T17" fmla="*/ 521 h 853"/>
                  <a:gd name="T18" fmla="*/ 307 w 850"/>
                  <a:gd name="T19" fmla="*/ 522 h 853"/>
                  <a:gd name="T20" fmla="*/ 746 w 850"/>
                  <a:gd name="T21" fmla="*/ 218 h 853"/>
                  <a:gd name="T22" fmla="*/ 730 w 850"/>
                  <a:gd name="T23" fmla="*/ 188 h 853"/>
                  <a:gd name="T24" fmla="*/ 690 w 850"/>
                  <a:gd name="T25" fmla="*/ 136 h 853"/>
                  <a:gd name="T26" fmla="*/ 693 w 850"/>
                  <a:gd name="T27" fmla="*/ 89 h 853"/>
                  <a:gd name="T28" fmla="*/ 723 w 850"/>
                  <a:gd name="T29" fmla="*/ 47 h 853"/>
                  <a:gd name="T30" fmla="*/ 827 w 850"/>
                  <a:gd name="T31" fmla="*/ 4 h 853"/>
                  <a:gd name="T32" fmla="*/ 927 w 850"/>
                  <a:gd name="T33" fmla="*/ 1 h 853"/>
                  <a:gd name="T34" fmla="*/ 1031 w 850"/>
                  <a:gd name="T35" fmla="*/ 34 h 853"/>
                  <a:gd name="T36" fmla="*/ 1066 w 850"/>
                  <a:gd name="T37" fmla="*/ 103 h 853"/>
                  <a:gd name="T38" fmla="*/ 1047 w 850"/>
                  <a:gd name="T39" fmla="*/ 159 h 853"/>
                  <a:gd name="T40" fmla="*/ 1008 w 850"/>
                  <a:gd name="T41" fmla="*/ 206 h 853"/>
                  <a:gd name="T42" fmla="*/ 1466 w 850"/>
                  <a:gd name="T43" fmla="*/ 218 h 853"/>
                  <a:gd name="T44" fmla="*/ 1443 w 850"/>
                  <a:gd name="T45" fmla="*/ 533 h 853"/>
                  <a:gd name="T46" fmla="*/ 1360 w 850"/>
                  <a:gd name="T47" fmla="*/ 502 h 853"/>
                  <a:gd name="T48" fmla="*/ 1267 w 850"/>
                  <a:gd name="T49" fmla="*/ 498 h 853"/>
                  <a:gd name="T50" fmla="*/ 1196 w 850"/>
                  <a:gd name="T51" fmla="*/ 532 h 853"/>
                  <a:gd name="T52" fmla="*/ 1160 w 850"/>
                  <a:gd name="T53" fmla="*/ 588 h 853"/>
                  <a:gd name="T54" fmla="*/ 1160 w 850"/>
                  <a:gd name="T55" fmla="*/ 672 h 853"/>
                  <a:gd name="T56" fmla="*/ 1220 w 850"/>
                  <a:gd name="T57" fmla="*/ 735 h 853"/>
                  <a:gd name="T58" fmla="*/ 1309 w 850"/>
                  <a:gd name="T59" fmla="*/ 765 h 853"/>
                  <a:gd name="T60" fmla="*/ 1392 w 850"/>
                  <a:gd name="T61" fmla="*/ 753 h 853"/>
                  <a:gd name="T62" fmla="*/ 1453 w 850"/>
                  <a:gd name="T63" fmla="*/ 720 h 853"/>
                  <a:gd name="T64" fmla="*/ 1466 w 850"/>
                  <a:gd name="T65" fmla="*/ 1043 h 853"/>
                  <a:gd name="T66" fmla="*/ 1014 w 850"/>
                  <a:gd name="T67" fmla="*/ 1028 h 853"/>
                  <a:gd name="T68" fmla="*/ 1055 w 850"/>
                  <a:gd name="T69" fmla="*/ 999 h 853"/>
                  <a:gd name="T70" fmla="*/ 1081 w 850"/>
                  <a:gd name="T71" fmla="*/ 947 h 853"/>
                  <a:gd name="T72" fmla="*/ 1061 w 850"/>
                  <a:gd name="T73" fmla="*/ 897 h 853"/>
                  <a:gd name="T74" fmla="*/ 1000 w 850"/>
                  <a:gd name="T75" fmla="*/ 853 h 853"/>
                  <a:gd name="T76" fmla="*/ 879 w 850"/>
                  <a:gd name="T77" fmla="*/ 827 h 853"/>
                  <a:gd name="T78" fmla="*/ 795 w 850"/>
                  <a:gd name="T79" fmla="*/ 836 h 853"/>
                  <a:gd name="T80" fmla="*/ 730 w 850"/>
                  <a:gd name="T81" fmla="*/ 872 h 853"/>
                  <a:gd name="T82" fmla="*/ 699 w 850"/>
                  <a:gd name="T83" fmla="*/ 935 h 853"/>
                  <a:gd name="T84" fmla="*/ 720 w 850"/>
                  <a:gd name="T85" fmla="*/ 991 h 853"/>
                  <a:gd name="T86" fmla="*/ 753 w 850"/>
                  <a:gd name="T87" fmla="*/ 1031 h 853"/>
                  <a:gd name="T88" fmla="*/ 307 w 850"/>
                  <a:gd name="T89" fmla="*/ 1043 h 8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50"/>
                  <a:gd name="T136" fmla="*/ 0 h 853"/>
                  <a:gd name="T137" fmla="*/ 850 w 850"/>
                  <a:gd name="T138" fmla="*/ 853 h 8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50" h="853">
                    <a:moveTo>
                      <a:pt x="178" y="853"/>
                    </a:moveTo>
                    <a:lnTo>
                      <a:pt x="178" y="601"/>
                    </a:lnTo>
                    <a:lnTo>
                      <a:pt x="165" y="592"/>
                    </a:lnTo>
                    <a:lnTo>
                      <a:pt x="148" y="609"/>
                    </a:lnTo>
                    <a:lnTo>
                      <a:pt x="124" y="621"/>
                    </a:lnTo>
                    <a:lnTo>
                      <a:pt x="94" y="627"/>
                    </a:lnTo>
                    <a:lnTo>
                      <a:pt x="69" y="621"/>
                    </a:lnTo>
                    <a:lnTo>
                      <a:pt x="43" y="606"/>
                    </a:lnTo>
                    <a:lnTo>
                      <a:pt x="22" y="583"/>
                    </a:lnTo>
                    <a:lnTo>
                      <a:pt x="6" y="555"/>
                    </a:lnTo>
                    <a:lnTo>
                      <a:pt x="0" y="520"/>
                    </a:lnTo>
                    <a:lnTo>
                      <a:pt x="0" y="478"/>
                    </a:lnTo>
                    <a:lnTo>
                      <a:pt x="13" y="447"/>
                    </a:lnTo>
                    <a:lnTo>
                      <a:pt x="27" y="432"/>
                    </a:lnTo>
                    <a:lnTo>
                      <a:pt x="43" y="417"/>
                    </a:lnTo>
                    <a:lnTo>
                      <a:pt x="81" y="406"/>
                    </a:lnTo>
                    <a:lnTo>
                      <a:pt x="115" y="411"/>
                    </a:lnTo>
                    <a:lnTo>
                      <a:pt x="144" y="426"/>
                    </a:lnTo>
                    <a:lnTo>
                      <a:pt x="166" y="439"/>
                    </a:lnTo>
                    <a:lnTo>
                      <a:pt x="178" y="427"/>
                    </a:lnTo>
                    <a:lnTo>
                      <a:pt x="178" y="178"/>
                    </a:lnTo>
                    <a:lnTo>
                      <a:pt x="433" y="178"/>
                    </a:lnTo>
                    <a:lnTo>
                      <a:pt x="438" y="168"/>
                    </a:lnTo>
                    <a:lnTo>
                      <a:pt x="423" y="154"/>
                    </a:lnTo>
                    <a:lnTo>
                      <a:pt x="409" y="138"/>
                    </a:lnTo>
                    <a:lnTo>
                      <a:pt x="400" y="111"/>
                    </a:lnTo>
                    <a:lnTo>
                      <a:pt x="399" y="93"/>
                    </a:lnTo>
                    <a:lnTo>
                      <a:pt x="402" y="73"/>
                    </a:lnTo>
                    <a:lnTo>
                      <a:pt x="406" y="57"/>
                    </a:lnTo>
                    <a:lnTo>
                      <a:pt x="420" y="39"/>
                    </a:lnTo>
                    <a:lnTo>
                      <a:pt x="447" y="18"/>
                    </a:lnTo>
                    <a:lnTo>
                      <a:pt x="480" y="4"/>
                    </a:lnTo>
                    <a:lnTo>
                      <a:pt x="507" y="0"/>
                    </a:lnTo>
                    <a:lnTo>
                      <a:pt x="538" y="1"/>
                    </a:lnTo>
                    <a:lnTo>
                      <a:pt x="568" y="7"/>
                    </a:lnTo>
                    <a:lnTo>
                      <a:pt x="598" y="28"/>
                    </a:lnTo>
                    <a:lnTo>
                      <a:pt x="613" y="55"/>
                    </a:lnTo>
                    <a:lnTo>
                      <a:pt x="619" y="84"/>
                    </a:lnTo>
                    <a:lnTo>
                      <a:pt x="615" y="109"/>
                    </a:lnTo>
                    <a:lnTo>
                      <a:pt x="607" y="130"/>
                    </a:lnTo>
                    <a:lnTo>
                      <a:pt x="594" y="151"/>
                    </a:lnTo>
                    <a:lnTo>
                      <a:pt x="585" y="168"/>
                    </a:lnTo>
                    <a:lnTo>
                      <a:pt x="595" y="178"/>
                    </a:lnTo>
                    <a:lnTo>
                      <a:pt x="850" y="178"/>
                    </a:lnTo>
                    <a:lnTo>
                      <a:pt x="850" y="421"/>
                    </a:lnTo>
                    <a:lnTo>
                      <a:pt x="837" y="436"/>
                    </a:lnTo>
                    <a:lnTo>
                      <a:pt x="820" y="429"/>
                    </a:lnTo>
                    <a:lnTo>
                      <a:pt x="789" y="411"/>
                    </a:lnTo>
                    <a:lnTo>
                      <a:pt x="759" y="405"/>
                    </a:lnTo>
                    <a:lnTo>
                      <a:pt x="735" y="408"/>
                    </a:lnTo>
                    <a:lnTo>
                      <a:pt x="712" y="418"/>
                    </a:lnTo>
                    <a:lnTo>
                      <a:pt x="694" y="435"/>
                    </a:lnTo>
                    <a:lnTo>
                      <a:pt x="682" y="453"/>
                    </a:lnTo>
                    <a:lnTo>
                      <a:pt x="673" y="481"/>
                    </a:lnTo>
                    <a:lnTo>
                      <a:pt x="667" y="513"/>
                    </a:lnTo>
                    <a:lnTo>
                      <a:pt x="673" y="550"/>
                    </a:lnTo>
                    <a:lnTo>
                      <a:pt x="690" y="579"/>
                    </a:lnTo>
                    <a:lnTo>
                      <a:pt x="708" y="601"/>
                    </a:lnTo>
                    <a:lnTo>
                      <a:pt x="733" y="618"/>
                    </a:lnTo>
                    <a:lnTo>
                      <a:pt x="759" y="625"/>
                    </a:lnTo>
                    <a:lnTo>
                      <a:pt x="781" y="625"/>
                    </a:lnTo>
                    <a:lnTo>
                      <a:pt x="807" y="616"/>
                    </a:lnTo>
                    <a:lnTo>
                      <a:pt x="825" y="601"/>
                    </a:lnTo>
                    <a:lnTo>
                      <a:pt x="843" y="589"/>
                    </a:lnTo>
                    <a:lnTo>
                      <a:pt x="850" y="601"/>
                    </a:lnTo>
                    <a:lnTo>
                      <a:pt x="850" y="853"/>
                    </a:lnTo>
                    <a:lnTo>
                      <a:pt x="592" y="853"/>
                    </a:lnTo>
                    <a:lnTo>
                      <a:pt x="588" y="841"/>
                    </a:lnTo>
                    <a:lnTo>
                      <a:pt x="600" y="831"/>
                    </a:lnTo>
                    <a:lnTo>
                      <a:pt x="613" y="817"/>
                    </a:lnTo>
                    <a:lnTo>
                      <a:pt x="621" y="798"/>
                    </a:lnTo>
                    <a:lnTo>
                      <a:pt x="627" y="775"/>
                    </a:lnTo>
                    <a:lnTo>
                      <a:pt x="621" y="753"/>
                    </a:lnTo>
                    <a:lnTo>
                      <a:pt x="615" y="733"/>
                    </a:lnTo>
                    <a:lnTo>
                      <a:pt x="601" y="715"/>
                    </a:lnTo>
                    <a:lnTo>
                      <a:pt x="580" y="697"/>
                    </a:lnTo>
                    <a:lnTo>
                      <a:pt x="550" y="682"/>
                    </a:lnTo>
                    <a:lnTo>
                      <a:pt x="510" y="675"/>
                    </a:lnTo>
                    <a:lnTo>
                      <a:pt x="487" y="678"/>
                    </a:lnTo>
                    <a:lnTo>
                      <a:pt x="462" y="684"/>
                    </a:lnTo>
                    <a:lnTo>
                      <a:pt x="439" y="697"/>
                    </a:lnTo>
                    <a:lnTo>
                      <a:pt x="423" y="712"/>
                    </a:lnTo>
                    <a:lnTo>
                      <a:pt x="411" y="736"/>
                    </a:lnTo>
                    <a:lnTo>
                      <a:pt x="405" y="765"/>
                    </a:lnTo>
                    <a:lnTo>
                      <a:pt x="408" y="787"/>
                    </a:lnTo>
                    <a:lnTo>
                      <a:pt x="417" y="810"/>
                    </a:lnTo>
                    <a:lnTo>
                      <a:pt x="429" y="828"/>
                    </a:lnTo>
                    <a:lnTo>
                      <a:pt x="436" y="843"/>
                    </a:lnTo>
                    <a:lnTo>
                      <a:pt x="427" y="853"/>
                    </a:lnTo>
                    <a:lnTo>
                      <a:pt x="178" y="853"/>
                    </a:lnTo>
                    <a:close/>
                  </a:path>
                </a:pathLst>
              </a:custGeom>
              <a:solidFill>
                <a:sysClr val="window" lastClr="FFFFFF"/>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sp>
            <p:nvSpPr>
              <p:cNvPr id="47" name="Freeform 10"/>
              <p:cNvSpPr>
                <a:spLocks/>
              </p:cNvSpPr>
              <p:nvPr/>
            </p:nvSpPr>
            <p:spPr bwMode="auto">
              <a:xfrm>
                <a:off x="4118" y="1272"/>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00A1DE"/>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Arial"/>
                  <a:cs typeface="+mn-cs"/>
                </a:endParaRPr>
              </a:p>
            </p:txBody>
          </p:sp>
          <p:sp>
            <p:nvSpPr>
              <p:cNvPr id="48" name="Freeform 11"/>
              <p:cNvSpPr>
                <a:spLocks/>
              </p:cNvSpPr>
              <p:nvPr/>
            </p:nvSpPr>
            <p:spPr bwMode="auto">
              <a:xfrm>
                <a:off x="3347" y="1272"/>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002776"/>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prstClr val="white"/>
                  </a:solidFill>
                  <a:effectLst/>
                  <a:uLnTx/>
                  <a:uFillTx/>
                  <a:latin typeface="Arial"/>
                  <a:cs typeface="+mn-cs"/>
                </a:endParaRPr>
              </a:p>
            </p:txBody>
          </p:sp>
          <p:sp>
            <p:nvSpPr>
              <p:cNvPr id="49" name="Freeform 48"/>
              <p:cNvSpPr>
                <a:spLocks/>
              </p:cNvSpPr>
              <p:nvPr/>
            </p:nvSpPr>
            <p:spPr bwMode="auto">
              <a:xfrm>
                <a:off x="3347" y="1787"/>
                <a:ext cx="774" cy="1090"/>
              </a:xfrm>
              <a:custGeom>
                <a:avLst/>
                <a:gdLst>
                  <a:gd name="T0" fmla="*/ 0 w 673"/>
                  <a:gd name="T1" fmla="*/ 904 h 1036"/>
                  <a:gd name="T2" fmla="*/ 0 w 673"/>
                  <a:gd name="T3" fmla="*/ 190 h 1036"/>
                  <a:gd name="T4" fmla="*/ 285 w 673"/>
                  <a:gd name="T5" fmla="*/ 190 h 1036"/>
                  <a:gd name="T6" fmla="*/ 257 w 673"/>
                  <a:gd name="T7" fmla="*/ 114 h 1036"/>
                  <a:gd name="T8" fmla="*/ 391 w 673"/>
                  <a:gd name="T9" fmla="*/ 1 h 1036"/>
                  <a:gd name="T10" fmla="*/ 510 w 673"/>
                  <a:gd name="T11" fmla="*/ 99 h 1036"/>
                  <a:gd name="T12" fmla="*/ 492 w 673"/>
                  <a:gd name="T13" fmla="*/ 190 h 1036"/>
                  <a:gd name="T14" fmla="*/ 773 w 673"/>
                  <a:gd name="T15" fmla="*/ 190 h 1036"/>
                  <a:gd name="T16" fmla="*/ 773 w 673"/>
                  <a:gd name="T17" fmla="*/ 450 h 1036"/>
                  <a:gd name="T18" fmla="*/ 672 w 673"/>
                  <a:gd name="T19" fmla="*/ 431 h 1036"/>
                  <a:gd name="T20" fmla="*/ 570 w 673"/>
                  <a:gd name="T21" fmla="*/ 542 h 1036"/>
                  <a:gd name="T22" fmla="*/ 687 w 673"/>
                  <a:gd name="T23" fmla="*/ 662 h 1036"/>
                  <a:gd name="T24" fmla="*/ 773 w 673"/>
                  <a:gd name="T25" fmla="*/ 637 h 1036"/>
                  <a:gd name="T26" fmla="*/ 773 w 673"/>
                  <a:gd name="T27" fmla="*/ 904 h 1036"/>
                  <a:gd name="T28" fmla="*/ 484 w 673"/>
                  <a:gd name="T29" fmla="*/ 904 h 1036"/>
                  <a:gd name="T30" fmla="*/ 470 w 673"/>
                  <a:gd name="T31" fmla="*/ 917 h 1036"/>
                  <a:gd name="T32" fmla="*/ 482 w 673"/>
                  <a:gd name="T33" fmla="*/ 935 h 1036"/>
                  <a:gd name="T34" fmla="*/ 497 w 673"/>
                  <a:gd name="T35" fmla="*/ 954 h 1036"/>
                  <a:gd name="T36" fmla="*/ 507 w 673"/>
                  <a:gd name="T37" fmla="*/ 971 h 1036"/>
                  <a:gd name="T38" fmla="*/ 511 w 673"/>
                  <a:gd name="T39" fmla="*/ 995 h 1036"/>
                  <a:gd name="T40" fmla="*/ 508 w 673"/>
                  <a:gd name="T41" fmla="*/ 1022 h 1036"/>
                  <a:gd name="T42" fmla="*/ 497 w 673"/>
                  <a:gd name="T43" fmla="*/ 1044 h 1036"/>
                  <a:gd name="T44" fmla="*/ 480 w 673"/>
                  <a:gd name="T45" fmla="*/ 1063 h 1036"/>
                  <a:gd name="T46" fmla="*/ 455 w 673"/>
                  <a:gd name="T47" fmla="*/ 1081 h 1036"/>
                  <a:gd name="T48" fmla="*/ 417 w 673"/>
                  <a:gd name="T49" fmla="*/ 1087 h 1036"/>
                  <a:gd name="T50" fmla="*/ 386 w 673"/>
                  <a:gd name="T51" fmla="*/ 1090 h 1036"/>
                  <a:gd name="T52" fmla="*/ 355 w 673"/>
                  <a:gd name="T53" fmla="*/ 1087 h 1036"/>
                  <a:gd name="T54" fmla="*/ 327 w 673"/>
                  <a:gd name="T55" fmla="*/ 1077 h 1036"/>
                  <a:gd name="T56" fmla="*/ 301 w 673"/>
                  <a:gd name="T57" fmla="*/ 1059 h 1036"/>
                  <a:gd name="T58" fmla="*/ 279 w 673"/>
                  <a:gd name="T59" fmla="*/ 1046 h 1036"/>
                  <a:gd name="T60" fmla="*/ 263 w 673"/>
                  <a:gd name="T61" fmla="*/ 1015 h 1036"/>
                  <a:gd name="T62" fmla="*/ 260 w 673"/>
                  <a:gd name="T63" fmla="*/ 990 h 1036"/>
                  <a:gd name="T64" fmla="*/ 258 w 673"/>
                  <a:gd name="T65" fmla="*/ 967 h 1036"/>
                  <a:gd name="T66" fmla="*/ 272 w 673"/>
                  <a:gd name="T67" fmla="*/ 933 h 1036"/>
                  <a:gd name="T68" fmla="*/ 296 w 673"/>
                  <a:gd name="T69" fmla="*/ 916 h 1036"/>
                  <a:gd name="T70" fmla="*/ 287 w 673"/>
                  <a:gd name="T71" fmla="*/ 904 h 1036"/>
                  <a:gd name="T72" fmla="*/ 0 w 673"/>
                  <a:gd name="T73" fmla="*/ 904 h 10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1036"/>
                  <a:gd name="T113" fmla="*/ 673 w 673"/>
                  <a:gd name="T114" fmla="*/ 1036 h 10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1036">
                    <a:moveTo>
                      <a:pt x="0" y="859"/>
                    </a:moveTo>
                    <a:lnTo>
                      <a:pt x="0" y="181"/>
                    </a:lnTo>
                    <a:lnTo>
                      <a:pt x="248" y="181"/>
                    </a:lnTo>
                    <a:cubicBezTo>
                      <a:pt x="285" y="169"/>
                      <a:pt x="226" y="159"/>
                      <a:pt x="224" y="108"/>
                    </a:cubicBezTo>
                    <a:cubicBezTo>
                      <a:pt x="222" y="57"/>
                      <a:pt x="272" y="0"/>
                      <a:pt x="340" y="1"/>
                    </a:cubicBezTo>
                    <a:cubicBezTo>
                      <a:pt x="408" y="3"/>
                      <a:pt x="441" y="44"/>
                      <a:pt x="444" y="94"/>
                    </a:cubicBezTo>
                    <a:cubicBezTo>
                      <a:pt x="447" y="144"/>
                      <a:pt x="389" y="165"/>
                      <a:pt x="428" y="181"/>
                    </a:cubicBezTo>
                    <a:lnTo>
                      <a:pt x="673" y="181"/>
                    </a:lnTo>
                    <a:lnTo>
                      <a:pt x="673" y="428"/>
                    </a:lnTo>
                    <a:cubicBezTo>
                      <a:pt x="658" y="467"/>
                      <a:pt x="641" y="409"/>
                      <a:pt x="585" y="410"/>
                    </a:cubicBezTo>
                    <a:cubicBezTo>
                      <a:pt x="529" y="412"/>
                      <a:pt x="496" y="453"/>
                      <a:pt x="496" y="515"/>
                    </a:cubicBezTo>
                    <a:cubicBezTo>
                      <a:pt x="497" y="577"/>
                      <a:pt x="542" y="629"/>
                      <a:pt x="598" y="629"/>
                    </a:cubicBezTo>
                    <a:cubicBezTo>
                      <a:pt x="654" y="629"/>
                      <a:pt x="661" y="570"/>
                      <a:pt x="673" y="605"/>
                    </a:cubicBezTo>
                    <a:lnTo>
                      <a:pt x="673" y="859"/>
                    </a:lnTo>
                    <a:lnTo>
                      <a:pt x="421" y="859"/>
                    </a:lnTo>
                    <a:lnTo>
                      <a:pt x="409" y="872"/>
                    </a:lnTo>
                    <a:lnTo>
                      <a:pt x="420" y="889"/>
                    </a:lnTo>
                    <a:lnTo>
                      <a:pt x="433" y="907"/>
                    </a:lnTo>
                    <a:lnTo>
                      <a:pt x="441" y="923"/>
                    </a:lnTo>
                    <a:lnTo>
                      <a:pt x="445" y="946"/>
                    </a:lnTo>
                    <a:lnTo>
                      <a:pt x="442" y="971"/>
                    </a:lnTo>
                    <a:lnTo>
                      <a:pt x="433" y="992"/>
                    </a:lnTo>
                    <a:lnTo>
                      <a:pt x="418" y="1010"/>
                    </a:lnTo>
                    <a:lnTo>
                      <a:pt x="396" y="1027"/>
                    </a:lnTo>
                    <a:lnTo>
                      <a:pt x="363" y="1033"/>
                    </a:lnTo>
                    <a:lnTo>
                      <a:pt x="336" y="1036"/>
                    </a:lnTo>
                    <a:lnTo>
                      <a:pt x="309" y="1033"/>
                    </a:lnTo>
                    <a:lnTo>
                      <a:pt x="285" y="1024"/>
                    </a:lnTo>
                    <a:lnTo>
                      <a:pt x="262" y="1007"/>
                    </a:lnTo>
                    <a:lnTo>
                      <a:pt x="243" y="994"/>
                    </a:lnTo>
                    <a:lnTo>
                      <a:pt x="229" y="965"/>
                    </a:lnTo>
                    <a:lnTo>
                      <a:pt x="226" y="941"/>
                    </a:lnTo>
                    <a:lnTo>
                      <a:pt x="225" y="919"/>
                    </a:lnTo>
                    <a:lnTo>
                      <a:pt x="237" y="887"/>
                    </a:lnTo>
                    <a:lnTo>
                      <a:pt x="258" y="871"/>
                    </a:lnTo>
                    <a:lnTo>
                      <a:pt x="250" y="859"/>
                    </a:lnTo>
                    <a:lnTo>
                      <a:pt x="0" y="859"/>
                    </a:lnTo>
                    <a:close/>
                  </a:path>
                </a:pathLst>
              </a:custGeom>
              <a:solidFill>
                <a:srgbClr val="575757"/>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sp>
            <p:nvSpPr>
              <p:cNvPr id="50" name="Freeform 49"/>
              <p:cNvSpPr>
                <a:spLocks/>
              </p:cNvSpPr>
              <p:nvPr/>
            </p:nvSpPr>
            <p:spPr bwMode="auto">
              <a:xfrm>
                <a:off x="3347" y="2497"/>
                <a:ext cx="771" cy="901"/>
              </a:xfrm>
              <a:custGeom>
                <a:avLst/>
                <a:gdLst>
                  <a:gd name="T0" fmla="*/ 0 w 673"/>
                  <a:gd name="T1" fmla="*/ 1045 h 857"/>
                  <a:gd name="T2" fmla="*/ 1 w 673"/>
                  <a:gd name="T3" fmla="*/ 221 h 857"/>
                  <a:gd name="T4" fmla="*/ 430 w 673"/>
                  <a:gd name="T5" fmla="*/ 221 h 857"/>
                  <a:gd name="T6" fmla="*/ 386 w 673"/>
                  <a:gd name="T7" fmla="*/ 132 h 857"/>
                  <a:gd name="T8" fmla="*/ 588 w 673"/>
                  <a:gd name="T9" fmla="*/ 1 h 857"/>
                  <a:gd name="T10" fmla="*/ 765 w 673"/>
                  <a:gd name="T11" fmla="*/ 115 h 857"/>
                  <a:gd name="T12" fmla="*/ 737 w 673"/>
                  <a:gd name="T13" fmla="*/ 221 h 857"/>
                  <a:gd name="T14" fmla="*/ 1159 w 673"/>
                  <a:gd name="T15" fmla="*/ 221 h 857"/>
                  <a:gd name="T16" fmla="*/ 1159 w 673"/>
                  <a:gd name="T17" fmla="*/ 524 h 857"/>
                  <a:gd name="T18" fmla="*/ 1159 w 673"/>
                  <a:gd name="T19" fmla="*/ 740 h 857"/>
                  <a:gd name="T20" fmla="*/ 1159 w 673"/>
                  <a:gd name="T21" fmla="*/ 1047 h 857"/>
                  <a:gd name="T22" fmla="*/ 0 w 673"/>
                  <a:gd name="T23" fmla="*/ 1045 h 8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857"/>
                  <a:gd name="T38" fmla="*/ 673 w 673"/>
                  <a:gd name="T39" fmla="*/ 857 h 8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857">
                    <a:moveTo>
                      <a:pt x="0" y="855"/>
                    </a:moveTo>
                    <a:lnTo>
                      <a:pt x="1" y="181"/>
                    </a:lnTo>
                    <a:lnTo>
                      <a:pt x="249" y="181"/>
                    </a:lnTo>
                    <a:cubicBezTo>
                      <a:pt x="286" y="169"/>
                      <a:pt x="227" y="159"/>
                      <a:pt x="224" y="108"/>
                    </a:cubicBezTo>
                    <a:cubicBezTo>
                      <a:pt x="222" y="57"/>
                      <a:pt x="273" y="0"/>
                      <a:pt x="341" y="1"/>
                    </a:cubicBezTo>
                    <a:cubicBezTo>
                      <a:pt x="408" y="3"/>
                      <a:pt x="442" y="44"/>
                      <a:pt x="444" y="94"/>
                    </a:cubicBezTo>
                    <a:cubicBezTo>
                      <a:pt x="447" y="144"/>
                      <a:pt x="389" y="165"/>
                      <a:pt x="428" y="181"/>
                    </a:cubicBezTo>
                    <a:lnTo>
                      <a:pt x="673" y="181"/>
                    </a:lnTo>
                    <a:lnTo>
                      <a:pt x="673" y="429"/>
                    </a:lnTo>
                    <a:cubicBezTo>
                      <a:pt x="673" y="500"/>
                      <a:pt x="673" y="535"/>
                      <a:pt x="673" y="606"/>
                    </a:cubicBezTo>
                    <a:lnTo>
                      <a:pt x="673" y="857"/>
                    </a:lnTo>
                    <a:lnTo>
                      <a:pt x="0" y="855"/>
                    </a:lnTo>
                    <a:close/>
                  </a:path>
                </a:pathLst>
              </a:custGeom>
              <a:solidFill>
                <a:srgbClr val="3C8A2E"/>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sp>
            <p:nvSpPr>
              <p:cNvPr id="51" name="Freeform 50"/>
              <p:cNvSpPr>
                <a:spLocks/>
              </p:cNvSpPr>
              <p:nvPr/>
            </p:nvSpPr>
            <p:spPr bwMode="auto">
              <a:xfrm>
                <a:off x="3908" y="2500"/>
                <a:ext cx="983" cy="898"/>
              </a:xfrm>
              <a:custGeom>
                <a:avLst/>
                <a:gdLst>
                  <a:gd name="T0" fmla="*/ 983 w 857"/>
                  <a:gd name="T1" fmla="*/ 898 h 853"/>
                  <a:gd name="T2" fmla="*/ 983 w 857"/>
                  <a:gd name="T3" fmla="*/ 191 h 853"/>
                  <a:gd name="T4" fmla="*/ 699 w 857"/>
                  <a:gd name="T5" fmla="*/ 191 h 853"/>
                  <a:gd name="T6" fmla="*/ 726 w 857"/>
                  <a:gd name="T7" fmla="*/ 114 h 853"/>
                  <a:gd name="T8" fmla="*/ 593 w 857"/>
                  <a:gd name="T9" fmla="*/ 1 h 853"/>
                  <a:gd name="T10" fmla="*/ 474 w 857"/>
                  <a:gd name="T11" fmla="*/ 99 h 853"/>
                  <a:gd name="T12" fmla="*/ 492 w 857"/>
                  <a:gd name="T13" fmla="*/ 191 h 853"/>
                  <a:gd name="T14" fmla="*/ 211 w 857"/>
                  <a:gd name="T15" fmla="*/ 191 h 853"/>
                  <a:gd name="T16" fmla="*/ 211 w 857"/>
                  <a:gd name="T17" fmla="*/ 451 h 853"/>
                  <a:gd name="T18" fmla="*/ 154 w 857"/>
                  <a:gd name="T19" fmla="*/ 439 h 853"/>
                  <a:gd name="T20" fmla="*/ 68 w 857"/>
                  <a:gd name="T21" fmla="*/ 436 h 853"/>
                  <a:gd name="T22" fmla="*/ 18 w 857"/>
                  <a:gd name="T23" fmla="*/ 480 h 853"/>
                  <a:gd name="T24" fmla="*/ 5 w 857"/>
                  <a:gd name="T25" fmla="*/ 558 h 853"/>
                  <a:gd name="T26" fmla="*/ 49 w 857"/>
                  <a:gd name="T27" fmla="*/ 635 h 853"/>
                  <a:gd name="T28" fmla="*/ 123 w 857"/>
                  <a:gd name="T29" fmla="*/ 650 h 853"/>
                  <a:gd name="T30" fmla="*/ 209 w 857"/>
                  <a:gd name="T31" fmla="*/ 632 h 853"/>
                  <a:gd name="T32" fmla="*/ 209 w 857"/>
                  <a:gd name="T33" fmla="*/ 897 h 853"/>
                  <a:gd name="T34" fmla="*/ 983 w 857"/>
                  <a:gd name="T35" fmla="*/ 898 h 8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7"/>
                  <a:gd name="T55" fmla="*/ 0 h 853"/>
                  <a:gd name="T56" fmla="*/ 857 w 857"/>
                  <a:gd name="T57" fmla="*/ 853 h 8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7" h="853">
                    <a:moveTo>
                      <a:pt x="857" y="853"/>
                    </a:moveTo>
                    <a:lnTo>
                      <a:pt x="857" y="181"/>
                    </a:lnTo>
                    <a:lnTo>
                      <a:pt x="609" y="181"/>
                    </a:lnTo>
                    <a:cubicBezTo>
                      <a:pt x="572" y="169"/>
                      <a:pt x="631" y="159"/>
                      <a:pt x="633" y="108"/>
                    </a:cubicBezTo>
                    <a:cubicBezTo>
                      <a:pt x="635" y="57"/>
                      <a:pt x="585" y="0"/>
                      <a:pt x="517" y="1"/>
                    </a:cubicBezTo>
                    <a:cubicBezTo>
                      <a:pt x="449" y="3"/>
                      <a:pt x="416" y="44"/>
                      <a:pt x="413" y="94"/>
                    </a:cubicBezTo>
                    <a:cubicBezTo>
                      <a:pt x="410" y="144"/>
                      <a:pt x="468" y="165"/>
                      <a:pt x="429" y="181"/>
                    </a:cubicBezTo>
                    <a:lnTo>
                      <a:pt x="184" y="181"/>
                    </a:lnTo>
                    <a:lnTo>
                      <a:pt x="184" y="428"/>
                    </a:lnTo>
                    <a:cubicBezTo>
                      <a:pt x="176" y="467"/>
                      <a:pt x="152" y="424"/>
                      <a:pt x="134" y="417"/>
                    </a:cubicBezTo>
                    <a:cubicBezTo>
                      <a:pt x="116" y="410"/>
                      <a:pt x="83" y="404"/>
                      <a:pt x="59" y="414"/>
                    </a:cubicBezTo>
                    <a:cubicBezTo>
                      <a:pt x="40" y="421"/>
                      <a:pt x="26" y="440"/>
                      <a:pt x="16" y="456"/>
                    </a:cubicBezTo>
                    <a:cubicBezTo>
                      <a:pt x="7" y="475"/>
                      <a:pt x="0" y="506"/>
                      <a:pt x="4" y="530"/>
                    </a:cubicBezTo>
                    <a:cubicBezTo>
                      <a:pt x="8" y="554"/>
                      <a:pt x="26" y="589"/>
                      <a:pt x="43" y="603"/>
                    </a:cubicBezTo>
                    <a:cubicBezTo>
                      <a:pt x="60" y="617"/>
                      <a:pt x="84" y="617"/>
                      <a:pt x="107" y="617"/>
                    </a:cubicBezTo>
                    <a:cubicBezTo>
                      <a:pt x="130" y="617"/>
                      <a:pt x="170" y="561"/>
                      <a:pt x="182" y="600"/>
                    </a:cubicBezTo>
                    <a:lnTo>
                      <a:pt x="182" y="852"/>
                    </a:lnTo>
                    <a:lnTo>
                      <a:pt x="857" y="853"/>
                    </a:lnTo>
                    <a:close/>
                  </a:path>
                </a:pathLst>
              </a:custGeom>
              <a:solidFill>
                <a:srgbClr val="81BC00"/>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sp>
            <p:nvSpPr>
              <p:cNvPr id="52" name="Freeform 51"/>
              <p:cNvSpPr>
                <a:spLocks/>
              </p:cNvSpPr>
              <p:nvPr/>
            </p:nvSpPr>
            <p:spPr bwMode="auto">
              <a:xfrm>
                <a:off x="4683" y="1978"/>
                <a:ext cx="978" cy="898"/>
              </a:xfrm>
              <a:custGeom>
                <a:avLst/>
                <a:gdLst>
                  <a:gd name="T0" fmla="*/ 1469 w 854"/>
                  <a:gd name="T1" fmla="*/ 832 h 853"/>
                  <a:gd name="T2" fmla="*/ 1039 w 854"/>
                  <a:gd name="T3" fmla="*/ 832 h 853"/>
                  <a:gd name="T4" fmla="*/ 1020 w 854"/>
                  <a:gd name="T5" fmla="*/ 846 h 853"/>
                  <a:gd name="T6" fmla="*/ 1046 w 854"/>
                  <a:gd name="T7" fmla="*/ 860 h 853"/>
                  <a:gd name="T8" fmla="*/ 1063 w 854"/>
                  <a:gd name="T9" fmla="*/ 879 h 853"/>
                  <a:gd name="T10" fmla="*/ 1075 w 854"/>
                  <a:gd name="T11" fmla="*/ 898 h 853"/>
                  <a:gd name="T12" fmla="*/ 1079 w 854"/>
                  <a:gd name="T13" fmla="*/ 919 h 853"/>
                  <a:gd name="T14" fmla="*/ 1082 w 854"/>
                  <a:gd name="T15" fmla="*/ 941 h 853"/>
                  <a:gd name="T16" fmla="*/ 1068 w 854"/>
                  <a:gd name="T17" fmla="*/ 963 h 853"/>
                  <a:gd name="T18" fmla="*/ 1055 w 854"/>
                  <a:gd name="T19" fmla="*/ 985 h 853"/>
                  <a:gd name="T20" fmla="*/ 1031 w 854"/>
                  <a:gd name="T21" fmla="*/ 1003 h 853"/>
                  <a:gd name="T22" fmla="*/ 1000 w 854"/>
                  <a:gd name="T23" fmla="*/ 1022 h 853"/>
                  <a:gd name="T24" fmla="*/ 968 w 854"/>
                  <a:gd name="T25" fmla="*/ 1037 h 853"/>
                  <a:gd name="T26" fmla="*/ 931 w 854"/>
                  <a:gd name="T27" fmla="*/ 1046 h 853"/>
                  <a:gd name="T28" fmla="*/ 889 w 854"/>
                  <a:gd name="T29" fmla="*/ 1047 h 853"/>
                  <a:gd name="T30" fmla="*/ 839 w 854"/>
                  <a:gd name="T31" fmla="*/ 1046 h 853"/>
                  <a:gd name="T32" fmla="*/ 797 w 854"/>
                  <a:gd name="T33" fmla="*/ 1039 h 853"/>
                  <a:gd name="T34" fmla="*/ 759 w 854"/>
                  <a:gd name="T35" fmla="*/ 1024 h 853"/>
                  <a:gd name="T36" fmla="*/ 734 w 854"/>
                  <a:gd name="T37" fmla="*/ 1005 h 853"/>
                  <a:gd name="T38" fmla="*/ 713 w 854"/>
                  <a:gd name="T39" fmla="*/ 976 h 853"/>
                  <a:gd name="T40" fmla="*/ 703 w 854"/>
                  <a:gd name="T41" fmla="*/ 949 h 853"/>
                  <a:gd name="T42" fmla="*/ 711 w 854"/>
                  <a:gd name="T43" fmla="*/ 910 h 853"/>
                  <a:gd name="T44" fmla="*/ 724 w 854"/>
                  <a:gd name="T45" fmla="*/ 887 h 853"/>
                  <a:gd name="T46" fmla="*/ 744 w 854"/>
                  <a:gd name="T47" fmla="*/ 866 h 853"/>
                  <a:gd name="T48" fmla="*/ 757 w 854"/>
                  <a:gd name="T49" fmla="*/ 843 h 853"/>
                  <a:gd name="T50" fmla="*/ 742 w 854"/>
                  <a:gd name="T51" fmla="*/ 832 h 853"/>
                  <a:gd name="T52" fmla="*/ 310 w 854"/>
                  <a:gd name="T53" fmla="*/ 832 h 853"/>
                  <a:gd name="T54" fmla="*/ 310 w 854"/>
                  <a:gd name="T55" fmla="*/ 521 h 853"/>
                  <a:gd name="T56" fmla="*/ 187 w 854"/>
                  <a:gd name="T57" fmla="*/ 552 h 853"/>
                  <a:gd name="T58" fmla="*/ 1 w 854"/>
                  <a:gd name="T59" fmla="*/ 407 h 853"/>
                  <a:gd name="T60" fmla="*/ 163 w 854"/>
                  <a:gd name="T61" fmla="*/ 281 h 853"/>
                  <a:gd name="T62" fmla="*/ 310 w 854"/>
                  <a:gd name="T63" fmla="*/ 301 h 853"/>
                  <a:gd name="T64" fmla="*/ 310 w 854"/>
                  <a:gd name="T65" fmla="*/ 0 h 853"/>
                  <a:gd name="T66" fmla="*/ 738 w 854"/>
                  <a:gd name="T67" fmla="*/ 0 h 853"/>
                  <a:gd name="T68" fmla="*/ 707 w 854"/>
                  <a:gd name="T69" fmla="*/ 108 h 853"/>
                  <a:gd name="T70" fmla="*/ 888 w 854"/>
                  <a:gd name="T71" fmla="*/ 217 h 853"/>
                  <a:gd name="T72" fmla="*/ 1082 w 854"/>
                  <a:gd name="T73" fmla="*/ 92 h 853"/>
                  <a:gd name="T74" fmla="*/ 1042 w 854"/>
                  <a:gd name="T75" fmla="*/ 0 h 853"/>
                  <a:gd name="T76" fmla="*/ 1469 w 854"/>
                  <a:gd name="T77" fmla="*/ 0 h 853"/>
                  <a:gd name="T78" fmla="*/ 1469 w 854"/>
                  <a:gd name="T79" fmla="*/ 832 h 8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4"/>
                  <a:gd name="T121" fmla="*/ 0 h 853"/>
                  <a:gd name="T122" fmla="*/ 854 w 854"/>
                  <a:gd name="T123" fmla="*/ 853 h 8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4" h="853">
                    <a:moveTo>
                      <a:pt x="854" y="676"/>
                    </a:moveTo>
                    <a:lnTo>
                      <a:pt x="604" y="676"/>
                    </a:lnTo>
                    <a:lnTo>
                      <a:pt x="593" y="690"/>
                    </a:lnTo>
                    <a:lnTo>
                      <a:pt x="608" y="700"/>
                    </a:lnTo>
                    <a:lnTo>
                      <a:pt x="617" y="715"/>
                    </a:lnTo>
                    <a:lnTo>
                      <a:pt x="625" y="730"/>
                    </a:lnTo>
                    <a:lnTo>
                      <a:pt x="628" y="748"/>
                    </a:lnTo>
                    <a:lnTo>
                      <a:pt x="629" y="766"/>
                    </a:lnTo>
                    <a:lnTo>
                      <a:pt x="622" y="784"/>
                    </a:lnTo>
                    <a:lnTo>
                      <a:pt x="613" y="802"/>
                    </a:lnTo>
                    <a:lnTo>
                      <a:pt x="599" y="817"/>
                    </a:lnTo>
                    <a:lnTo>
                      <a:pt x="581" y="832"/>
                    </a:lnTo>
                    <a:lnTo>
                      <a:pt x="562" y="844"/>
                    </a:lnTo>
                    <a:lnTo>
                      <a:pt x="541" y="852"/>
                    </a:lnTo>
                    <a:lnTo>
                      <a:pt x="517" y="853"/>
                    </a:lnTo>
                    <a:lnTo>
                      <a:pt x="488" y="852"/>
                    </a:lnTo>
                    <a:lnTo>
                      <a:pt x="464" y="846"/>
                    </a:lnTo>
                    <a:lnTo>
                      <a:pt x="442" y="834"/>
                    </a:lnTo>
                    <a:lnTo>
                      <a:pt x="427" y="819"/>
                    </a:lnTo>
                    <a:lnTo>
                      <a:pt x="415" y="795"/>
                    </a:lnTo>
                    <a:lnTo>
                      <a:pt x="409" y="772"/>
                    </a:lnTo>
                    <a:lnTo>
                      <a:pt x="413" y="741"/>
                    </a:lnTo>
                    <a:lnTo>
                      <a:pt x="421" y="723"/>
                    </a:lnTo>
                    <a:lnTo>
                      <a:pt x="433" y="706"/>
                    </a:lnTo>
                    <a:lnTo>
                      <a:pt x="440" y="687"/>
                    </a:lnTo>
                    <a:lnTo>
                      <a:pt x="431" y="676"/>
                    </a:lnTo>
                    <a:lnTo>
                      <a:pt x="181" y="676"/>
                    </a:lnTo>
                    <a:lnTo>
                      <a:pt x="181" y="424"/>
                    </a:lnTo>
                    <a:cubicBezTo>
                      <a:pt x="169" y="386"/>
                      <a:pt x="159" y="446"/>
                      <a:pt x="108" y="449"/>
                    </a:cubicBezTo>
                    <a:cubicBezTo>
                      <a:pt x="57" y="451"/>
                      <a:pt x="0" y="400"/>
                      <a:pt x="1" y="332"/>
                    </a:cubicBezTo>
                    <a:cubicBezTo>
                      <a:pt x="3" y="265"/>
                      <a:pt x="44" y="231"/>
                      <a:pt x="94" y="229"/>
                    </a:cubicBezTo>
                    <a:cubicBezTo>
                      <a:pt x="144" y="226"/>
                      <a:pt x="165" y="284"/>
                      <a:pt x="181" y="245"/>
                    </a:cubicBezTo>
                    <a:lnTo>
                      <a:pt x="181" y="0"/>
                    </a:lnTo>
                    <a:lnTo>
                      <a:pt x="429" y="0"/>
                    </a:lnTo>
                    <a:cubicBezTo>
                      <a:pt x="467" y="15"/>
                      <a:pt x="409" y="32"/>
                      <a:pt x="411" y="88"/>
                    </a:cubicBezTo>
                    <a:cubicBezTo>
                      <a:pt x="412" y="144"/>
                      <a:pt x="453" y="177"/>
                      <a:pt x="516" y="177"/>
                    </a:cubicBezTo>
                    <a:cubicBezTo>
                      <a:pt x="578" y="176"/>
                      <a:pt x="629" y="131"/>
                      <a:pt x="629" y="75"/>
                    </a:cubicBezTo>
                    <a:cubicBezTo>
                      <a:pt x="629" y="19"/>
                      <a:pt x="571" y="12"/>
                      <a:pt x="606" y="0"/>
                    </a:cubicBezTo>
                    <a:lnTo>
                      <a:pt x="854" y="0"/>
                    </a:lnTo>
                    <a:lnTo>
                      <a:pt x="854" y="676"/>
                    </a:lnTo>
                    <a:close/>
                  </a:path>
                </a:pathLst>
              </a:custGeom>
              <a:solidFill>
                <a:srgbClr val="313131"/>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sp>
            <p:nvSpPr>
              <p:cNvPr id="53" name="Freeform 52"/>
              <p:cNvSpPr>
                <a:spLocks/>
              </p:cNvSpPr>
              <p:nvPr/>
            </p:nvSpPr>
            <p:spPr bwMode="auto">
              <a:xfrm rot="5400000">
                <a:off x="4824" y="1338"/>
                <a:ext cx="898" cy="770"/>
              </a:xfrm>
              <a:custGeom>
                <a:avLst/>
                <a:gdLst>
                  <a:gd name="T0" fmla="*/ 0 w 2312"/>
                  <a:gd name="T1" fmla="*/ 0 h 1823"/>
                  <a:gd name="T2" fmla="*/ 708 w 2312"/>
                  <a:gd name="T3" fmla="*/ 0 h 1823"/>
                  <a:gd name="T4" fmla="*/ 708 w 2312"/>
                  <a:gd name="T5" fmla="*/ 284 h 1823"/>
                  <a:gd name="T6" fmla="*/ 785 w 2312"/>
                  <a:gd name="T7" fmla="*/ 256 h 1823"/>
                  <a:gd name="T8" fmla="*/ 896 w 2312"/>
                  <a:gd name="T9" fmla="*/ 390 h 1823"/>
                  <a:gd name="T10" fmla="*/ 799 w 2312"/>
                  <a:gd name="T11" fmla="*/ 509 h 1823"/>
                  <a:gd name="T12" fmla="*/ 708 w 2312"/>
                  <a:gd name="T13" fmla="*/ 490 h 1823"/>
                  <a:gd name="T14" fmla="*/ 708 w 2312"/>
                  <a:gd name="T15" fmla="*/ 771 h 1823"/>
                  <a:gd name="T16" fmla="*/ 447 w 2312"/>
                  <a:gd name="T17" fmla="*/ 771 h 1823"/>
                  <a:gd name="T18" fmla="*/ 466 w 2312"/>
                  <a:gd name="T19" fmla="*/ 670 h 1823"/>
                  <a:gd name="T20" fmla="*/ 356 w 2312"/>
                  <a:gd name="T21" fmla="*/ 568 h 1823"/>
                  <a:gd name="T22" fmla="*/ 236 w 2312"/>
                  <a:gd name="T23" fmla="*/ 685 h 1823"/>
                  <a:gd name="T24" fmla="*/ 261 w 2312"/>
                  <a:gd name="T25" fmla="*/ 771 h 1823"/>
                  <a:gd name="T26" fmla="*/ 0 w 2312"/>
                  <a:gd name="T27" fmla="*/ 771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002776">
                  <a:lumMod val="20000"/>
                  <a:lumOff val="80000"/>
                </a:srgbClr>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sp>
            <p:nvSpPr>
              <p:cNvPr id="54" name="Freeform 53"/>
              <p:cNvSpPr>
                <a:spLocks/>
              </p:cNvSpPr>
              <p:nvPr/>
            </p:nvSpPr>
            <p:spPr bwMode="auto">
              <a:xfrm flipH="1" flipV="1">
                <a:off x="4684" y="2689"/>
                <a:ext cx="977" cy="709"/>
              </a:xfrm>
              <a:custGeom>
                <a:avLst/>
                <a:gdLst>
                  <a:gd name="T0" fmla="*/ 0 w 2312"/>
                  <a:gd name="T1" fmla="*/ 0 h 1823"/>
                  <a:gd name="T2" fmla="*/ 770 w 2312"/>
                  <a:gd name="T3" fmla="*/ 0 h 1823"/>
                  <a:gd name="T4" fmla="*/ 770 w 2312"/>
                  <a:gd name="T5" fmla="*/ 261 h 1823"/>
                  <a:gd name="T6" fmla="*/ 854 w 2312"/>
                  <a:gd name="T7" fmla="*/ 236 h 1823"/>
                  <a:gd name="T8" fmla="*/ 975 w 2312"/>
                  <a:gd name="T9" fmla="*/ 358 h 1823"/>
                  <a:gd name="T10" fmla="*/ 870 w 2312"/>
                  <a:gd name="T11" fmla="*/ 468 h 1823"/>
                  <a:gd name="T12" fmla="*/ 770 w 2312"/>
                  <a:gd name="T13" fmla="*/ 451 h 1823"/>
                  <a:gd name="T14" fmla="*/ 770 w 2312"/>
                  <a:gd name="T15" fmla="*/ 709 h 1823"/>
                  <a:gd name="T16" fmla="*/ 486 w 2312"/>
                  <a:gd name="T17" fmla="*/ 709 h 1823"/>
                  <a:gd name="T18" fmla="*/ 507 w 2312"/>
                  <a:gd name="T19" fmla="*/ 616 h 1823"/>
                  <a:gd name="T20" fmla="*/ 387 w 2312"/>
                  <a:gd name="T21" fmla="*/ 523 h 1823"/>
                  <a:gd name="T22" fmla="*/ 257 w 2312"/>
                  <a:gd name="T23" fmla="*/ 630 h 1823"/>
                  <a:gd name="T24" fmla="*/ 284 w 2312"/>
                  <a:gd name="T25" fmla="*/ 709 h 1823"/>
                  <a:gd name="T26" fmla="*/ 0 w 2312"/>
                  <a:gd name="T27" fmla="*/ 709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BDD203"/>
              </a:solidFill>
              <a:ln w="12700">
                <a:solidFill>
                  <a:sysClr val="window" lastClr="FFFFFF"/>
                </a:solidFill>
                <a:round/>
                <a:headEnd/>
                <a:tailEnd/>
              </a:ln>
            </p:spPr>
            <p:txBody>
              <a:bodyPr wrap="none" lIns="36000" tIns="36000" rIns="36000" bIns="3600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cs typeface="+mn-cs"/>
                </a:endParaRPr>
              </a:p>
            </p:txBody>
          </p:sp>
        </p:grpSp>
        <p:sp>
          <p:nvSpPr>
            <p:cNvPr id="37" name="Rectangle 36"/>
            <p:cNvSpPr/>
            <p:nvPr/>
          </p:nvSpPr>
          <p:spPr>
            <a:xfrm>
              <a:off x="4564641" y="3678309"/>
              <a:ext cx="1194530" cy="1670544"/>
            </a:xfrm>
            <a:prstGeom prst="rect">
              <a:avLst/>
            </a:prstGeom>
          </p:spPr>
          <p:txBody>
            <a:bodyPr wrap="square" anchor="ctr">
              <a:noAutofit/>
            </a:bodyPr>
            <a:lstStyle/>
            <a:p>
              <a:pPr marL="0" marR="0" lvl="0" indent="0" defTabSz="104258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prstClr val="black"/>
                  </a:solidFill>
                  <a:effectLst/>
                  <a:uLnTx/>
                  <a:uFillTx/>
                  <a:latin typeface="Arial"/>
                  <a:cs typeface="+mn-cs"/>
                </a:rPr>
                <a:t>L’amelio</a:t>
              </a:r>
              <a:r>
                <a:rPr kumimoji="0" lang="en-US" sz="1600" b="1" i="0" u="none" strike="noStrike" kern="0" cap="none" spc="0" normalizeH="0" baseline="0" noProof="0" dirty="0" smtClean="0">
                  <a:ln>
                    <a:noFill/>
                  </a:ln>
                  <a:solidFill>
                    <a:prstClr val="black"/>
                  </a:solidFill>
                  <a:effectLst/>
                  <a:uLnTx/>
                  <a:uFillTx/>
                  <a:latin typeface="Arial"/>
                  <a:cs typeface="+mn-cs"/>
                </a:rPr>
                <a:t>-ration continue</a:t>
              </a:r>
              <a:endParaRPr kumimoji="0" lang="en-US" sz="1600" b="1" i="0" u="none" strike="noStrike" kern="0" cap="none" spc="0" normalizeH="0" baseline="0" noProof="0" dirty="0">
                <a:ln>
                  <a:noFill/>
                </a:ln>
                <a:solidFill>
                  <a:prstClr val="black"/>
                </a:solidFill>
                <a:effectLst/>
                <a:uLnTx/>
                <a:uFillTx/>
                <a:latin typeface="Arial"/>
                <a:cs typeface="+mn-cs"/>
              </a:endParaRPr>
            </a:p>
          </p:txBody>
        </p:sp>
        <p:sp>
          <p:nvSpPr>
            <p:cNvPr id="38" name="Rectangle 37"/>
            <p:cNvSpPr/>
            <p:nvPr/>
          </p:nvSpPr>
          <p:spPr>
            <a:xfrm>
              <a:off x="2795997" y="2035792"/>
              <a:ext cx="1653705" cy="1335205"/>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Satisfaire les exigences</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Des Clients</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39" name="Rectangle 38"/>
            <p:cNvSpPr/>
            <p:nvPr/>
          </p:nvSpPr>
          <p:spPr>
            <a:xfrm>
              <a:off x="4667533" y="2035792"/>
              <a:ext cx="1435873" cy="1335205"/>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Respecter</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les </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équipes</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40" name="Rectangle 39"/>
            <p:cNvSpPr/>
            <p:nvPr/>
          </p:nvSpPr>
          <p:spPr>
            <a:xfrm>
              <a:off x="2795998" y="3684863"/>
              <a:ext cx="1366570" cy="1650240"/>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Le Juste </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à temps</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41" name="Rectangle 40"/>
            <p:cNvSpPr/>
            <p:nvPr/>
          </p:nvSpPr>
          <p:spPr>
            <a:xfrm>
              <a:off x="6122477" y="3684863"/>
              <a:ext cx="1653705" cy="1650240"/>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Le </a:t>
              </a:r>
              <a:r>
                <a:rPr kumimoji="0" lang="fr-FR" sz="1600" b="1" i="0" u="none" strike="noStrike" kern="0" cap="none" spc="0" normalizeH="0" baseline="0" noProof="0" dirty="0" err="1" smtClean="0">
                  <a:ln>
                    <a:noFill/>
                  </a:ln>
                  <a:solidFill>
                    <a:prstClr val="white"/>
                  </a:solidFill>
                  <a:effectLst/>
                  <a:uLnTx/>
                  <a:uFillTx/>
                  <a:latin typeface="Arial"/>
                  <a:cs typeface="+mn-cs"/>
                </a:rPr>
                <a:t>Jidoka</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42" name="Rectangle 41"/>
            <p:cNvSpPr/>
            <p:nvPr/>
          </p:nvSpPr>
          <p:spPr>
            <a:xfrm>
              <a:off x="6374847" y="2035792"/>
              <a:ext cx="1435873" cy="1335205"/>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Transformer</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le rôle du manager</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43" name="Rectangle 42"/>
            <p:cNvSpPr/>
            <p:nvPr/>
          </p:nvSpPr>
          <p:spPr>
            <a:xfrm>
              <a:off x="2700461" y="5693392"/>
              <a:ext cx="1503048" cy="966716"/>
            </a:xfrm>
            <a:prstGeom prst="rect">
              <a:avLst/>
            </a:prstGeom>
          </p:spPr>
          <p:txBody>
            <a:bodyPr wrap="square" lIns="36000" rIns="36000"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Certification </a:t>
              </a:r>
            </a:p>
            <a:p>
              <a:pPr marL="0" marR="0" lvl="0" indent="0" algn="ctr" defTabSz="1042580" eaLnBrk="1" fontAlgn="auto" latinLnBrk="0" hangingPunct="1">
                <a:lnSpc>
                  <a:spcPct val="100000"/>
                </a:lnSpc>
                <a:spcBef>
                  <a:spcPts val="600"/>
                </a:spcBef>
                <a:spcAft>
                  <a:spcPts val="60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des </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compétences</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44" name="Rectangle 43"/>
            <p:cNvSpPr/>
            <p:nvPr/>
          </p:nvSpPr>
          <p:spPr>
            <a:xfrm>
              <a:off x="4449165" y="5570559"/>
              <a:ext cx="1435873" cy="1157785"/>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Une approche Top-down</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et</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smtClean="0">
                  <a:ln>
                    <a:noFill/>
                  </a:ln>
                  <a:solidFill>
                    <a:prstClr val="white"/>
                  </a:solidFill>
                  <a:effectLst/>
                  <a:uLnTx/>
                  <a:uFillTx/>
                  <a:latin typeface="Arial"/>
                  <a:cs typeface="+mn-cs"/>
                </a:rPr>
                <a:t>Bottom</a:t>
              </a:r>
              <a:r>
                <a:rPr kumimoji="0" lang="fr-FR" sz="1600" b="1" i="0" u="none" strike="noStrike" kern="0" cap="none" spc="0" normalizeH="0" baseline="0" noProof="0" dirty="0" smtClean="0">
                  <a:ln>
                    <a:noFill/>
                  </a:ln>
                  <a:solidFill>
                    <a:prstClr val="white"/>
                  </a:solidFill>
                  <a:effectLst/>
                  <a:uLnTx/>
                  <a:uFillTx/>
                  <a:latin typeface="Arial"/>
                  <a:cs typeface="+mn-cs"/>
                </a:rPr>
                <a:t>-up</a:t>
              </a:r>
              <a:endParaRPr kumimoji="0" lang="fr-FR" sz="1600" b="1" i="0" u="none" strike="noStrike" kern="0" cap="none" spc="0" normalizeH="0" baseline="0" noProof="0" dirty="0">
                <a:ln>
                  <a:noFill/>
                </a:ln>
                <a:solidFill>
                  <a:prstClr val="white"/>
                </a:solidFill>
                <a:effectLst/>
                <a:uLnTx/>
                <a:uFillTx/>
                <a:latin typeface="Arial"/>
                <a:cs typeface="+mn-cs"/>
              </a:endParaRPr>
            </a:p>
          </p:txBody>
        </p:sp>
        <p:sp>
          <p:nvSpPr>
            <p:cNvPr id="45" name="Rectangle 44"/>
            <p:cNvSpPr/>
            <p:nvPr/>
          </p:nvSpPr>
          <p:spPr>
            <a:xfrm>
              <a:off x="6156479" y="5693391"/>
              <a:ext cx="1619703" cy="1157785"/>
            </a:xfrm>
            <a:prstGeom prst="rect">
              <a:avLst/>
            </a:prstGeom>
          </p:spPr>
          <p:txBody>
            <a:bodyPr wrap="square" anchor="ctr">
              <a:noAutofit/>
            </a:bodyPr>
            <a:lstStyle/>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Une boite </a:t>
              </a:r>
            </a:p>
            <a:p>
              <a:pPr marL="0" marR="0" lvl="0" indent="0" algn="ctr" defTabSz="104258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prstClr val="white"/>
                  </a:solidFill>
                  <a:effectLst/>
                  <a:uLnTx/>
                  <a:uFillTx/>
                  <a:latin typeface="Arial"/>
                  <a:cs typeface="+mn-cs"/>
                </a:rPr>
                <a:t>à outils</a:t>
              </a:r>
              <a:endParaRPr kumimoji="0" lang="fr-FR" sz="1600" b="1" i="0" u="none" strike="noStrike" kern="0" cap="none" spc="0" normalizeH="0" baseline="0" noProof="0" dirty="0">
                <a:ln>
                  <a:noFill/>
                </a:ln>
                <a:solidFill>
                  <a:prstClr val="white"/>
                </a:solidFill>
                <a:effectLst/>
                <a:uLnTx/>
                <a:uFillTx/>
                <a:latin typeface="Arial"/>
                <a:cs typeface="+mn-cs"/>
              </a:endParaRPr>
            </a:p>
          </p:txBody>
        </p:sp>
      </p:grpSp>
      <p:sp>
        <p:nvSpPr>
          <p:cNvPr id="55" name="TextBox 54"/>
          <p:cNvSpPr txBox="1"/>
          <p:nvPr/>
        </p:nvSpPr>
        <p:spPr>
          <a:xfrm>
            <a:off x="257606" y="1266536"/>
            <a:ext cx="2062471" cy="1679743"/>
          </a:xfrm>
          <a:prstGeom prst="rect">
            <a:avLst/>
          </a:prstGeom>
          <a:noFill/>
        </p:spPr>
        <p:txBody>
          <a:bodyPr wrap="none" rtlCol="0" anchor="ctr">
            <a:noAutofit/>
          </a:bodyPr>
          <a:lstStyle/>
          <a:p>
            <a:pPr defTabSz="1042580" fontAlgn="auto">
              <a:spcBef>
                <a:spcPts val="0"/>
              </a:spcBef>
              <a:spcAft>
                <a:spcPts val="0"/>
              </a:spcAft>
            </a:pPr>
            <a:r>
              <a:rPr lang="fr-FR" b="1" dirty="0" smtClean="0">
                <a:solidFill>
                  <a:srgbClr val="00A1DE"/>
                </a:solidFill>
                <a:latin typeface="Arial"/>
                <a:cs typeface="+mn-cs"/>
              </a:rPr>
              <a:t>Une Culture</a:t>
            </a:r>
            <a:endParaRPr lang="fr-FR" b="1" dirty="0">
              <a:solidFill>
                <a:srgbClr val="00A1DE"/>
              </a:solidFill>
              <a:latin typeface="Arial"/>
              <a:cs typeface="+mn-cs"/>
            </a:endParaRPr>
          </a:p>
        </p:txBody>
      </p:sp>
      <p:sp>
        <p:nvSpPr>
          <p:cNvPr id="56" name="TextBox 55"/>
          <p:cNvSpPr txBox="1"/>
          <p:nvPr/>
        </p:nvSpPr>
        <p:spPr>
          <a:xfrm>
            <a:off x="257606" y="2946279"/>
            <a:ext cx="2062471" cy="1679743"/>
          </a:xfrm>
          <a:prstGeom prst="rect">
            <a:avLst/>
          </a:prstGeom>
          <a:noFill/>
        </p:spPr>
        <p:txBody>
          <a:bodyPr wrap="none" rtlCol="0" anchor="ctr">
            <a:noAutofit/>
          </a:bodyPr>
          <a:lstStyle/>
          <a:p>
            <a:pPr defTabSz="1042580" fontAlgn="auto">
              <a:spcBef>
                <a:spcPts val="0"/>
              </a:spcBef>
              <a:spcAft>
                <a:spcPts val="0"/>
              </a:spcAft>
            </a:pPr>
            <a:r>
              <a:rPr lang="fr-FR" b="1" dirty="0" smtClean="0">
                <a:solidFill>
                  <a:prstClr val="white">
                    <a:lumMod val="50000"/>
                  </a:prstClr>
                </a:solidFill>
                <a:latin typeface="Arial"/>
                <a:cs typeface="+mn-cs"/>
              </a:rPr>
              <a:t>Des principes</a:t>
            </a:r>
            <a:endParaRPr lang="fr-FR" b="1" dirty="0">
              <a:solidFill>
                <a:prstClr val="white">
                  <a:lumMod val="50000"/>
                </a:prstClr>
              </a:solidFill>
              <a:latin typeface="Arial"/>
              <a:cs typeface="+mn-cs"/>
            </a:endParaRPr>
          </a:p>
        </p:txBody>
      </p:sp>
      <p:sp>
        <p:nvSpPr>
          <p:cNvPr id="57" name="TextBox 56"/>
          <p:cNvSpPr txBox="1"/>
          <p:nvPr/>
        </p:nvSpPr>
        <p:spPr>
          <a:xfrm>
            <a:off x="257606" y="4610269"/>
            <a:ext cx="2062471" cy="1679743"/>
          </a:xfrm>
          <a:prstGeom prst="rect">
            <a:avLst/>
          </a:prstGeom>
          <a:noFill/>
        </p:spPr>
        <p:txBody>
          <a:bodyPr wrap="none" rtlCol="0" anchor="ctr">
            <a:noAutofit/>
          </a:bodyPr>
          <a:lstStyle/>
          <a:p>
            <a:pPr defTabSz="1042580" fontAlgn="auto">
              <a:spcBef>
                <a:spcPts val="0"/>
              </a:spcBef>
              <a:spcAft>
                <a:spcPts val="0"/>
              </a:spcAft>
            </a:pPr>
            <a:r>
              <a:rPr lang="fr-FR" b="1" dirty="0" smtClean="0">
                <a:solidFill>
                  <a:srgbClr val="81BC00"/>
                </a:solidFill>
                <a:latin typeface="Arial"/>
                <a:cs typeface="+mn-cs"/>
              </a:rPr>
              <a:t>Une méthode</a:t>
            </a:r>
            <a:endParaRPr lang="fr-FR" b="1" dirty="0">
              <a:solidFill>
                <a:srgbClr val="81BC00"/>
              </a:solidFill>
              <a:latin typeface="Arial"/>
              <a:cs typeface="+mn-cs"/>
            </a:endParaRPr>
          </a:p>
        </p:txBody>
      </p:sp>
      <p:sp>
        <p:nvSpPr>
          <p:cNvPr id="58" name="Isosceles Triangle 57"/>
          <p:cNvSpPr/>
          <p:nvPr/>
        </p:nvSpPr>
        <p:spPr>
          <a:xfrm rot="5400000">
            <a:off x="6827166" y="2051138"/>
            <a:ext cx="532262" cy="150125"/>
          </a:xfrm>
          <a:prstGeom prst="triangle">
            <a:avLst/>
          </a:prstGeom>
          <a:solidFill>
            <a:srgbClr val="00A1DE"/>
          </a:solidFill>
          <a:ln w="25400" cap="flat" cmpd="sng" algn="ctr">
            <a:noFill/>
            <a:prstDash val="solid"/>
          </a:ln>
          <a:effectLst/>
        </p:spPr>
        <p:txBody>
          <a:bodyPr rtlCol="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fr-FR" sz="2117" b="0" i="0" u="none" strike="noStrike" kern="0" cap="none" spc="0" normalizeH="0" baseline="0" noProof="0" smtClean="0">
              <a:ln>
                <a:noFill/>
              </a:ln>
              <a:solidFill>
                <a:prstClr val="white"/>
              </a:solidFill>
              <a:effectLst/>
              <a:uLnTx/>
              <a:uFillTx/>
              <a:latin typeface="Arial"/>
              <a:ea typeface="+mn-ea"/>
              <a:cs typeface="+mn-cs"/>
            </a:endParaRPr>
          </a:p>
        </p:txBody>
      </p:sp>
      <p:sp>
        <p:nvSpPr>
          <p:cNvPr id="59" name="Isosceles Triangle 58"/>
          <p:cNvSpPr/>
          <p:nvPr/>
        </p:nvSpPr>
        <p:spPr>
          <a:xfrm rot="5400000">
            <a:off x="6827166" y="3696339"/>
            <a:ext cx="532262" cy="150125"/>
          </a:xfrm>
          <a:prstGeom prst="triangle">
            <a:avLst/>
          </a:prstGeom>
          <a:solidFill>
            <a:sysClr val="window" lastClr="FFFFFF">
              <a:lumMod val="50000"/>
            </a:sysClr>
          </a:solidFill>
          <a:ln w="25400" cap="flat" cmpd="sng" algn="ctr">
            <a:noFill/>
            <a:prstDash val="solid"/>
          </a:ln>
          <a:effectLst/>
        </p:spPr>
        <p:txBody>
          <a:bodyPr rtlCol="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fr-FR" sz="2117" b="0" i="0" u="none" strike="noStrike" kern="0" cap="none" spc="0" normalizeH="0" baseline="0" noProof="0" smtClean="0">
              <a:ln>
                <a:noFill/>
              </a:ln>
              <a:solidFill>
                <a:prstClr val="white"/>
              </a:solidFill>
              <a:effectLst/>
              <a:uLnTx/>
              <a:uFillTx/>
              <a:latin typeface="Arial"/>
              <a:ea typeface="+mn-ea"/>
              <a:cs typeface="+mn-cs"/>
            </a:endParaRPr>
          </a:p>
        </p:txBody>
      </p:sp>
      <p:sp>
        <p:nvSpPr>
          <p:cNvPr id="60" name="Isosceles Triangle 59"/>
          <p:cNvSpPr/>
          <p:nvPr/>
        </p:nvSpPr>
        <p:spPr>
          <a:xfrm rot="5400000">
            <a:off x="6827166" y="5363106"/>
            <a:ext cx="532262" cy="150125"/>
          </a:xfrm>
          <a:prstGeom prst="triangle">
            <a:avLst/>
          </a:prstGeom>
          <a:solidFill>
            <a:srgbClr val="81BC00"/>
          </a:solidFill>
          <a:ln w="25400" cap="flat" cmpd="sng" algn="ctr">
            <a:noFill/>
            <a:prstDash val="solid"/>
          </a:ln>
          <a:effectLst/>
        </p:spPr>
        <p:txBody>
          <a:bodyPr rtlCol="0" anchor="ctr"/>
          <a:lstStyle/>
          <a:p>
            <a:pPr marL="0" marR="0" lvl="0" indent="0" algn="ctr" defTabSz="1042580" eaLnBrk="1" fontAlgn="auto" latinLnBrk="0" hangingPunct="1">
              <a:lnSpc>
                <a:spcPct val="100000"/>
              </a:lnSpc>
              <a:spcBef>
                <a:spcPts val="0"/>
              </a:spcBef>
              <a:spcAft>
                <a:spcPts val="0"/>
              </a:spcAft>
              <a:buClrTx/>
              <a:buSzTx/>
              <a:buFontTx/>
              <a:buNone/>
              <a:tabLst/>
              <a:defRPr/>
            </a:pPr>
            <a:endParaRPr kumimoji="0" lang="fr-FR" sz="2117" b="0" i="0" u="none" strike="noStrike" kern="0" cap="none" spc="0" normalizeH="0" baseline="0" noProof="0" smtClean="0">
              <a:ln>
                <a:noFill/>
              </a:ln>
              <a:solidFill>
                <a:prstClr val="white"/>
              </a:solidFill>
              <a:effectLst/>
              <a:uLnTx/>
              <a:uFillTx/>
              <a:latin typeface="Arial"/>
              <a:ea typeface="+mn-ea"/>
              <a:cs typeface="+mn-cs"/>
            </a:endParaRPr>
          </a:p>
        </p:txBody>
      </p:sp>
      <p:sp>
        <p:nvSpPr>
          <p:cNvPr id="61" name="Rectangle 29"/>
          <p:cNvSpPr txBox="1">
            <a:spLocks noChangeArrowheads="1"/>
          </p:cNvSpPr>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eaLnBrk="0" hangingPunct="0">
              <a:lnSpc>
                <a:spcPts val="2600"/>
              </a:lnSpc>
            </a:pPr>
            <a:r>
              <a:rPr kumimoji="0" lang="en-GB" sz="2400" b="0" i="0" u="none" strike="noStrike" kern="0" cap="none" spc="0" normalizeH="0" baseline="0" noProof="0" dirty="0" smtClean="0">
                <a:ln>
                  <a:noFill/>
                </a:ln>
                <a:solidFill>
                  <a:srgbClr val="000066"/>
                </a:solidFill>
                <a:effectLst/>
                <a:uLnTx/>
                <a:uFillTx/>
                <a:latin typeface="+mj-lt"/>
                <a:ea typeface="+mj-ea"/>
                <a:cs typeface="+mj-cs"/>
              </a:rPr>
              <a:t>Fundamentals of LSS </a:t>
            </a:r>
            <a:br>
              <a:rPr kumimoji="0" lang="en-GB" sz="2400" b="0" i="0" u="none" strike="noStrike" kern="0" cap="none" spc="0" normalizeH="0" baseline="0" noProof="0" dirty="0" smtClean="0">
                <a:ln>
                  <a:noFill/>
                </a:ln>
                <a:solidFill>
                  <a:srgbClr val="000066"/>
                </a:solidFill>
                <a:effectLst/>
                <a:uLnTx/>
                <a:uFillTx/>
                <a:latin typeface="+mj-lt"/>
                <a:ea typeface="+mj-ea"/>
                <a:cs typeface="+mj-cs"/>
              </a:rPr>
            </a:br>
            <a:r>
              <a:rPr lang="en-US" b="1" dirty="0" smtClean="0">
                <a:solidFill>
                  <a:srgbClr val="99CC33"/>
                </a:solidFill>
              </a:rPr>
              <a:t>Building blocks of Lean Six Sigma</a:t>
            </a:r>
            <a:endParaRPr kumimoji="0" lang="en-GB" sz="1800" b="1" i="0" u="none" strike="noStrike" kern="0" cap="none" spc="0" normalizeH="0" baseline="0" noProof="0" dirty="0" smtClean="0">
              <a:ln>
                <a:noFill/>
              </a:ln>
              <a:solidFill>
                <a:srgbClr val="92D050"/>
              </a:solidFill>
              <a:effectLst/>
              <a:uLnTx/>
              <a:uFillTx/>
              <a:latin typeface="+mj-lt"/>
              <a:ea typeface="+mj-ea"/>
              <a:cs typeface="+mj-cs"/>
            </a:endParaRPr>
          </a:p>
        </p:txBody>
      </p:sp>
      <p:sp>
        <p:nvSpPr>
          <p:cNvPr id="62" name="TextBox 61"/>
          <p:cNvSpPr txBox="1"/>
          <p:nvPr/>
        </p:nvSpPr>
        <p:spPr>
          <a:xfrm>
            <a:off x="7168360" y="1266536"/>
            <a:ext cx="2062471" cy="1679743"/>
          </a:xfrm>
          <a:prstGeom prst="rect">
            <a:avLst/>
          </a:prstGeom>
          <a:noFill/>
        </p:spPr>
        <p:txBody>
          <a:bodyPr wrap="square" rtlCol="0" anchor="ctr">
            <a:noAutofit/>
          </a:bodyPr>
          <a:lstStyle/>
          <a:p>
            <a:pPr defTabSz="1042580" fontAlgn="auto">
              <a:spcBef>
                <a:spcPts val="0"/>
              </a:spcBef>
              <a:spcAft>
                <a:spcPts val="0"/>
              </a:spcAft>
            </a:pPr>
            <a:r>
              <a:rPr lang="fr-FR" sz="1600" b="1" dirty="0" smtClean="0">
                <a:solidFill>
                  <a:srgbClr val="00A1DE"/>
                </a:solidFill>
                <a:latin typeface="Arial"/>
                <a:cs typeface="+mn-cs"/>
              </a:rPr>
              <a:t>Le rôle et comportements </a:t>
            </a:r>
          </a:p>
          <a:p>
            <a:pPr defTabSz="1042580" fontAlgn="auto">
              <a:spcBef>
                <a:spcPts val="0"/>
              </a:spcBef>
              <a:spcAft>
                <a:spcPts val="0"/>
              </a:spcAft>
            </a:pPr>
            <a:r>
              <a:rPr lang="fr-FR" sz="1600" b="1" dirty="0" smtClean="0">
                <a:solidFill>
                  <a:srgbClr val="00A1DE"/>
                </a:solidFill>
                <a:latin typeface="Arial"/>
                <a:cs typeface="+mn-cs"/>
              </a:rPr>
              <a:t>du management et des collaborateurs</a:t>
            </a:r>
            <a:endParaRPr lang="fr-FR" sz="1600" b="1" dirty="0">
              <a:solidFill>
                <a:srgbClr val="00A1DE"/>
              </a:solidFill>
              <a:latin typeface="Arial"/>
              <a:cs typeface="+mn-cs"/>
            </a:endParaRPr>
          </a:p>
        </p:txBody>
      </p:sp>
      <p:sp>
        <p:nvSpPr>
          <p:cNvPr id="63" name="TextBox 62"/>
          <p:cNvSpPr txBox="1"/>
          <p:nvPr/>
        </p:nvSpPr>
        <p:spPr>
          <a:xfrm>
            <a:off x="7168360" y="2946279"/>
            <a:ext cx="2062471" cy="1679743"/>
          </a:xfrm>
          <a:prstGeom prst="rect">
            <a:avLst/>
          </a:prstGeom>
          <a:noFill/>
        </p:spPr>
        <p:txBody>
          <a:bodyPr wrap="none" rtlCol="0" anchor="ctr">
            <a:noAutofit/>
          </a:bodyPr>
          <a:lstStyle/>
          <a:p>
            <a:pPr defTabSz="1042580" fontAlgn="auto">
              <a:spcBef>
                <a:spcPts val="0"/>
              </a:spcBef>
              <a:spcAft>
                <a:spcPts val="0"/>
              </a:spcAft>
            </a:pPr>
            <a:r>
              <a:rPr lang="fr-FR" sz="1600" b="1" dirty="0" smtClean="0">
                <a:solidFill>
                  <a:prstClr val="white">
                    <a:lumMod val="50000"/>
                  </a:prstClr>
                </a:solidFill>
                <a:latin typeface="Arial"/>
                <a:cs typeface="+mn-cs"/>
              </a:rPr>
              <a:t>Le processus</a:t>
            </a:r>
          </a:p>
          <a:p>
            <a:pPr defTabSz="1042580" fontAlgn="auto">
              <a:spcBef>
                <a:spcPts val="0"/>
              </a:spcBef>
              <a:spcAft>
                <a:spcPts val="0"/>
              </a:spcAft>
            </a:pPr>
            <a:r>
              <a:rPr lang="fr-FR" sz="1600" b="1" dirty="0" smtClean="0">
                <a:solidFill>
                  <a:prstClr val="white">
                    <a:lumMod val="50000"/>
                  </a:prstClr>
                </a:solidFill>
                <a:latin typeface="Arial"/>
                <a:cs typeface="+mn-cs"/>
              </a:rPr>
              <a:t>L’organisation</a:t>
            </a:r>
          </a:p>
          <a:p>
            <a:pPr defTabSz="1042580" fontAlgn="auto">
              <a:spcBef>
                <a:spcPts val="0"/>
              </a:spcBef>
              <a:spcAft>
                <a:spcPts val="0"/>
              </a:spcAft>
            </a:pPr>
            <a:r>
              <a:rPr lang="fr-FR" sz="1600" b="1" dirty="0" smtClean="0">
                <a:solidFill>
                  <a:prstClr val="white">
                    <a:lumMod val="50000"/>
                  </a:prstClr>
                </a:solidFill>
                <a:latin typeface="Arial"/>
                <a:cs typeface="+mn-cs"/>
              </a:rPr>
              <a:t>L’environnement </a:t>
            </a:r>
          </a:p>
          <a:p>
            <a:pPr defTabSz="1042580" fontAlgn="auto">
              <a:spcBef>
                <a:spcPts val="0"/>
              </a:spcBef>
              <a:spcAft>
                <a:spcPts val="0"/>
              </a:spcAft>
            </a:pPr>
            <a:r>
              <a:rPr lang="fr-FR" sz="1600" b="1" dirty="0" smtClean="0">
                <a:solidFill>
                  <a:prstClr val="white">
                    <a:lumMod val="50000"/>
                  </a:prstClr>
                </a:solidFill>
                <a:latin typeface="Arial"/>
                <a:cs typeface="+mn-cs"/>
              </a:rPr>
              <a:t>de travail</a:t>
            </a:r>
            <a:endParaRPr lang="fr-FR" sz="1600" b="1" dirty="0">
              <a:solidFill>
                <a:prstClr val="white">
                  <a:lumMod val="50000"/>
                </a:prstClr>
              </a:solidFill>
              <a:latin typeface="Arial"/>
              <a:cs typeface="+mn-cs"/>
            </a:endParaRPr>
          </a:p>
        </p:txBody>
      </p:sp>
      <p:sp>
        <p:nvSpPr>
          <p:cNvPr id="64" name="TextBox 63"/>
          <p:cNvSpPr txBox="1"/>
          <p:nvPr/>
        </p:nvSpPr>
        <p:spPr>
          <a:xfrm>
            <a:off x="7168360" y="4610269"/>
            <a:ext cx="2062471" cy="1679743"/>
          </a:xfrm>
          <a:prstGeom prst="rect">
            <a:avLst/>
          </a:prstGeom>
          <a:noFill/>
        </p:spPr>
        <p:txBody>
          <a:bodyPr wrap="none" rtlCol="0" anchor="ctr">
            <a:noAutofit/>
          </a:bodyPr>
          <a:lstStyle/>
          <a:p>
            <a:pPr defTabSz="1042580" fontAlgn="auto">
              <a:spcBef>
                <a:spcPts val="0"/>
              </a:spcBef>
              <a:spcAft>
                <a:spcPts val="0"/>
              </a:spcAft>
            </a:pPr>
            <a:r>
              <a:rPr lang="fr-FR" sz="1600" b="1" dirty="0">
                <a:solidFill>
                  <a:srgbClr val="81BC00"/>
                </a:solidFill>
                <a:latin typeface="Arial"/>
              </a:rPr>
              <a:t>Le capital humain</a:t>
            </a:r>
          </a:p>
          <a:p>
            <a:pPr defTabSz="1042580" fontAlgn="auto">
              <a:spcBef>
                <a:spcPts val="0"/>
              </a:spcBef>
              <a:spcAft>
                <a:spcPts val="0"/>
              </a:spcAft>
            </a:pPr>
            <a:r>
              <a:rPr lang="fr-FR" sz="1600" b="1" dirty="0" smtClean="0">
                <a:solidFill>
                  <a:srgbClr val="81BC00"/>
                </a:solidFill>
                <a:latin typeface="Arial"/>
                <a:cs typeface="+mn-cs"/>
              </a:rPr>
              <a:t>La gouvernance</a:t>
            </a:r>
          </a:p>
          <a:p>
            <a:pPr defTabSz="1042580" fontAlgn="auto">
              <a:spcBef>
                <a:spcPts val="0"/>
              </a:spcBef>
              <a:spcAft>
                <a:spcPts val="0"/>
              </a:spcAft>
            </a:pPr>
            <a:r>
              <a:rPr lang="fr-FR" sz="1600" b="1" dirty="0" smtClean="0">
                <a:solidFill>
                  <a:srgbClr val="81BC00"/>
                </a:solidFill>
                <a:latin typeface="Arial"/>
                <a:cs typeface="+mn-cs"/>
              </a:rPr>
              <a:t>L’agilité de </a:t>
            </a:r>
          </a:p>
          <a:p>
            <a:pPr defTabSz="1042580" fontAlgn="auto">
              <a:spcBef>
                <a:spcPts val="0"/>
              </a:spcBef>
              <a:spcAft>
                <a:spcPts val="0"/>
              </a:spcAft>
            </a:pPr>
            <a:r>
              <a:rPr lang="fr-FR" sz="1600" b="1" dirty="0" smtClean="0">
                <a:solidFill>
                  <a:srgbClr val="81BC00"/>
                </a:solidFill>
                <a:latin typeface="Arial"/>
                <a:cs typeface="+mn-cs"/>
              </a:rPr>
              <a:t>l’organisation</a:t>
            </a:r>
            <a:endParaRPr lang="fr-FR" sz="1600" b="1" dirty="0">
              <a:solidFill>
                <a:srgbClr val="81BC00"/>
              </a:solidFill>
              <a:latin typeface="Arial"/>
              <a:cs typeface="+mn-cs"/>
            </a:endParaRPr>
          </a:p>
        </p:txBody>
      </p:sp>
    </p:spTree>
    <p:extLst>
      <p:ext uri="{BB962C8B-B14F-4D97-AF65-F5344CB8AC3E}">
        <p14:creationId xmlns:p14="http://schemas.microsoft.com/office/powerpoint/2010/main" val="376259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95CC1D26-A9BD-4BDE-BDD9-08EDBAE96860}" type="slidenum">
              <a:rPr lang="en-GB" smtClean="0"/>
              <a:pPr/>
              <a:t>18</a:t>
            </a:fld>
            <a:endParaRPr lang="en-GB" dirty="0"/>
          </a:p>
        </p:txBody>
      </p:sp>
      <p:sp>
        <p:nvSpPr>
          <p:cNvPr id="65" name="Rectangle 77"/>
          <p:cNvSpPr>
            <a:spLocks noChangeArrowheads="1"/>
          </p:cNvSpPr>
          <p:nvPr/>
        </p:nvSpPr>
        <p:spPr bwMode="auto">
          <a:xfrm>
            <a:off x="352185" y="1926493"/>
            <a:ext cx="3857722" cy="4211445"/>
          </a:xfrm>
          <a:prstGeom prst="rect">
            <a:avLst/>
          </a:prstGeom>
          <a:noFill/>
          <a:ln w="19050">
            <a:solidFill>
              <a:schemeClr val="bg1">
                <a:lumMod val="50000"/>
              </a:schemeClr>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66" name="Text Box 32"/>
          <p:cNvSpPr txBox="1">
            <a:spLocks noChangeArrowheads="1"/>
          </p:cNvSpPr>
          <p:nvPr/>
        </p:nvSpPr>
        <p:spPr bwMode="auto">
          <a:xfrm>
            <a:off x="4737777" y="2664196"/>
            <a:ext cx="3769722" cy="602205"/>
          </a:xfrm>
          <a:prstGeom prst="rect">
            <a:avLst/>
          </a:prstGeom>
          <a:noFill/>
          <a:ln w="9525">
            <a:noFill/>
            <a:miter lim="800000"/>
            <a:headEnd/>
            <a:tailEnd/>
          </a:ln>
        </p:spPr>
        <p:txBody>
          <a:bodyPr lIns="77527" tIns="38764" rIns="77527" bIns="38764">
            <a:noAutofit/>
          </a:bodyPr>
          <a:lstStyle/>
          <a:p>
            <a:pPr>
              <a:lnSpc>
                <a:spcPts val="1866"/>
              </a:lnSpc>
              <a:spcAft>
                <a:spcPct val="25000"/>
              </a:spcAft>
            </a:pPr>
            <a:endParaRPr lang="fr-FR" sz="1569" b="1" dirty="0">
              <a:solidFill>
                <a:srgbClr val="000066"/>
              </a:solidFill>
            </a:endParaRPr>
          </a:p>
          <a:p>
            <a:pPr>
              <a:lnSpc>
                <a:spcPts val="1866"/>
              </a:lnSpc>
              <a:spcAft>
                <a:spcPct val="25000"/>
              </a:spcAft>
            </a:pPr>
            <a:endParaRPr lang="fr-FR" sz="1569" b="1" dirty="0">
              <a:solidFill>
                <a:srgbClr val="000066"/>
              </a:solidFill>
            </a:endParaRPr>
          </a:p>
        </p:txBody>
      </p:sp>
      <p:sp>
        <p:nvSpPr>
          <p:cNvPr id="67" name="Text Box 48"/>
          <p:cNvSpPr txBox="1">
            <a:spLocks noChangeArrowheads="1"/>
          </p:cNvSpPr>
          <p:nvPr/>
        </p:nvSpPr>
        <p:spPr bwMode="auto">
          <a:xfrm>
            <a:off x="4706436" y="3825753"/>
            <a:ext cx="3769722" cy="293599"/>
          </a:xfrm>
          <a:prstGeom prst="rect">
            <a:avLst/>
          </a:prstGeom>
          <a:noFill/>
          <a:ln w="9525">
            <a:noFill/>
            <a:miter lim="800000"/>
            <a:headEnd/>
            <a:tailEnd/>
          </a:ln>
        </p:spPr>
        <p:txBody>
          <a:bodyPr lIns="77527" tIns="38764" rIns="77527" bIns="38764">
            <a:noAutofit/>
          </a:bodyPr>
          <a:lstStyle/>
          <a:p>
            <a:pPr marL="230165" indent="-230165">
              <a:lnSpc>
                <a:spcPts val="1866"/>
              </a:lnSpc>
              <a:spcAft>
                <a:spcPct val="25000"/>
              </a:spcAft>
              <a:buFontTx/>
              <a:buAutoNum type="arabicPeriod" startAt="2"/>
            </a:pPr>
            <a:r>
              <a:rPr lang="fr-FR" sz="1385" b="1" dirty="0">
                <a:solidFill>
                  <a:schemeClr val="accent4"/>
                </a:solidFill>
              </a:rPr>
              <a:t>Fonctions métier</a:t>
            </a:r>
          </a:p>
        </p:txBody>
      </p:sp>
      <p:sp>
        <p:nvSpPr>
          <p:cNvPr id="68" name="Text Box 64"/>
          <p:cNvSpPr txBox="1">
            <a:spLocks noChangeArrowheads="1"/>
          </p:cNvSpPr>
          <p:nvPr/>
        </p:nvSpPr>
        <p:spPr bwMode="auto">
          <a:xfrm>
            <a:off x="4704966" y="2883543"/>
            <a:ext cx="3769722" cy="293599"/>
          </a:xfrm>
          <a:prstGeom prst="rect">
            <a:avLst/>
          </a:prstGeom>
          <a:noFill/>
          <a:ln w="9525">
            <a:noFill/>
            <a:miter lim="800000"/>
            <a:headEnd/>
            <a:tailEnd/>
          </a:ln>
        </p:spPr>
        <p:txBody>
          <a:bodyPr lIns="77527" tIns="38764" rIns="77527" bIns="38764">
            <a:noAutofit/>
          </a:bodyPr>
          <a:lstStyle/>
          <a:p>
            <a:pPr marL="230165" indent="-230165">
              <a:lnSpc>
                <a:spcPts val="1866"/>
              </a:lnSpc>
              <a:spcAft>
                <a:spcPct val="25000"/>
              </a:spcAft>
              <a:buFontTx/>
              <a:buAutoNum type="arabicPeriod"/>
            </a:pPr>
            <a:r>
              <a:rPr lang="fr-FR" sz="1385" b="1" dirty="0">
                <a:solidFill>
                  <a:schemeClr val="accent4"/>
                </a:solidFill>
              </a:rPr>
              <a:t>Value </a:t>
            </a:r>
            <a:r>
              <a:rPr lang="fr-FR" sz="1385" b="1" dirty="0" err="1">
                <a:solidFill>
                  <a:schemeClr val="accent4"/>
                </a:solidFill>
              </a:rPr>
              <a:t>Streams</a:t>
            </a:r>
            <a:endParaRPr lang="fr-FR" sz="1385" b="1" dirty="0">
              <a:solidFill>
                <a:schemeClr val="accent4"/>
              </a:solidFill>
            </a:endParaRPr>
          </a:p>
        </p:txBody>
      </p:sp>
      <p:sp>
        <p:nvSpPr>
          <p:cNvPr id="69" name="Text Box 69"/>
          <p:cNvSpPr txBox="1">
            <a:spLocks noChangeArrowheads="1"/>
          </p:cNvSpPr>
          <p:nvPr/>
        </p:nvSpPr>
        <p:spPr bwMode="auto">
          <a:xfrm>
            <a:off x="4706436" y="4704153"/>
            <a:ext cx="3769722" cy="293791"/>
          </a:xfrm>
          <a:prstGeom prst="rect">
            <a:avLst/>
          </a:prstGeom>
          <a:noFill/>
          <a:ln w="9525">
            <a:noFill/>
            <a:miter lim="800000"/>
            <a:headEnd/>
            <a:tailEnd/>
          </a:ln>
        </p:spPr>
        <p:txBody>
          <a:bodyPr lIns="77527" tIns="38764" rIns="77527" bIns="38764">
            <a:noAutofit/>
          </a:bodyPr>
          <a:lstStyle/>
          <a:p>
            <a:pPr marL="230165" indent="-230165">
              <a:lnSpc>
                <a:spcPts val="1866"/>
              </a:lnSpc>
              <a:spcAft>
                <a:spcPct val="25000"/>
              </a:spcAft>
              <a:buFontTx/>
              <a:buAutoNum type="arabicPeriod" startAt="3"/>
            </a:pPr>
            <a:r>
              <a:rPr lang="fr-FR" sz="1385" b="1" dirty="0">
                <a:solidFill>
                  <a:schemeClr val="accent4"/>
                </a:solidFill>
              </a:rPr>
              <a:t>Fonctions Support</a:t>
            </a:r>
          </a:p>
        </p:txBody>
      </p:sp>
      <p:sp>
        <p:nvSpPr>
          <p:cNvPr id="70" name="Text Box 75"/>
          <p:cNvSpPr txBox="1">
            <a:spLocks noChangeArrowheads="1"/>
          </p:cNvSpPr>
          <p:nvPr/>
        </p:nvSpPr>
        <p:spPr bwMode="auto">
          <a:xfrm>
            <a:off x="4706437" y="5531697"/>
            <a:ext cx="3769722" cy="293599"/>
          </a:xfrm>
          <a:prstGeom prst="rect">
            <a:avLst/>
          </a:prstGeom>
          <a:noFill/>
          <a:ln w="9525">
            <a:noFill/>
            <a:miter lim="800000"/>
            <a:headEnd/>
            <a:tailEnd/>
          </a:ln>
        </p:spPr>
        <p:txBody>
          <a:bodyPr lIns="77527" tIns="38764" rIns="77527" bIns="38764">
            <a:noAutofit/>
          </a:bodyPr>
          <a:lstStyle/>
          <a:p>
            <a:pPr marL="230165" indent="-230165">
              <a:lnSpc>
                <a:spcPts val="1866"/>
              </a:lnSpc>
              <a:spcAft>
                <a:spcPct val="25000"/>
              </a:spcAft>
              <a:buFontTx/>
              <a:buAutoNum type="arabicPeriod" startAt="4"/>
            </a:pPr>
            <a:r>
              <a:rPr lang="fr-FR" sz="1385" b="1" dirty="0">
                <a:solidFill>
                  <a:schemeClr val="accent4"/>
                </a:solidFill>
              </a:rPr>
              <a:t>Problème spécifique</a:t>
            </a:r>
          </a:p>
        </p:txBody>
      </p:sp>
      <p:sp>
        <p:nvSpPr>
          <p:cNvPr id="71" name="Text Box 75"/>
          <p:cNvSpPr txBox="1">
            <a:spLocks noChangeArrowheads="1"/>
          </p:cNvSpPr>
          <p:nvPr/>
        </p:nvSpPr>
        <p:spPr bwMode="auto">
          <a:xfrm>
            <a:off x="4706437" y="1923969"/>
            <a:ext cx="3769722" cy="293599"/>
          </a:xfrm>
          <a:prstGeom prst="rect">
            <a:avLst/>
          </a:prstGeom>
          <a:noFill/>
          <a:ln w="9525">
            <a:noFill/>
            <a:miter lim="800000"/>
            <a:headEnd/>
            <a:tailEnd/>
          </a:ln>
        </p:spPr>
        <p:txBody>
          <a:bodyPr lIns="77527" tIns="38764" rIns="77527" bIns="38764">
            <a:noAutofit/>
          </a:bodyPr>
          <a:lstStyle/>
          <a:p>
            <a:pPr marL="230165" indent="-230165">
              <a:lnSpc>
                <a:spcPts val="1866"/>
              </a:lnSpc>
              <a:spcAft>
                <a:spcPct val="25000"/>
              </a:spcAft>
            </a:pPr>
            <a:r>
              <a:rPr lang="fr-FR" sz="1385" b="1" dirty="0">
                <a:solidFill>
                  <a:schemeClr val="accent4"/>
                </a:solidFill>
              </a:rPr>
              <a:t>5.	Organisation</a:t>
            </a:r>
          </a:p>
        </p:txBody>
      </p:sp>
      <p:sp>
        <p:nvSpPr>
          <p:cNvPr id="73" name="Rectangle 37"/>
          <p:cNvSpPr>
            <a:spLocks noChangeArrowheads="1"/>
          </p:cNvSpPr>
          <p:nvPr/>
        </p:nvSpPr>
        <p:spPr bwMode="auto">
          <a:xfrm>
            <a:off x="1366281" y="3045815"/>
            <a:ext cx="533909" cy="2230684"/>
          </a:xfrm>
          <a:prstGeom prst="rect">
            <a:avLst/>
          </a:prstGeom>
          <a:solidFill>
            <a:srgbClr val="0000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74" name="Rectangle 38"/>
          <p:cNvSpPr>
            <a:spLocks noChangeArrowheads="1"/>
          </p:cNvSpPr>
          <p:nvPr/>
        </p:nvSpPr>
        <p:spPr bwMode="auto">
          <a:xfrm>
            <a:off x="1966377" y="3045815"/>
            <a:ext cx="533909" cy="2230684"/>
          </a:xfrm>
          <a:prstGeom prst="rect">
            <a:avLst/>
          </a:prstGeom>
          <a:solidFill>
            <a:srgbClr val="0000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75" name="Rectangle 39"/>
          <p:cNvSpPr>
            <a:spLocks noChangeArrowheads="1"/>
          </p:cNvSpPr>
          <p:nvPr/>
        </p:nvSpPr>
        <p:spPr bwMode="auto">
          <a:xfrm>
            <a:off x="2567944" y="3045815"/>
            <a:ext cx="533909" cy="2230684"/>
          </a:xfrm>
          <a:prstGeom prst="rect">
            <a:avLst/>
          </a:prstGeom>
          <a:solidFill>
            <a:srgbClr val="0000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76" name="Rectangle 40"/>
          <p:cNvSpPr>
            <a:spLocks noChangeArrowheads="1"/>
          </p:cNvSpPr>
          <p:nvPr/>
        </p:nvSpPr>
        <p:spPr bwMode="auto">
          <a:xfrm>
            <a:off x="3168040" y="3045815"/>
            <a:ext cx="533909" cy="2230684"/>
          </a:xfrm>
          <a:prstGeom prst="rect">
            <a:avLst/>
          </a:prstGeom>
          <a:solidFill>
            <a:srgbClr val="0000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grpSp>
        <p:nvGrpSpPr>
          <p:cNvPr id="77" name="Group 76"/>
          <p:cNvGrpSpPr/>
          <p:nvPr/>
        </p:nvGrpSpPr>
        <p:grpSpPr>
          <a:xfrm>
            <a:off x="1633971" y="2788335"/>
            <a:ext cx="1800289" cy="257478"/>
            <a:chOff x="1910554" y="3132895"/>
            <a:chExt cx="2105025" cy="205609"/>
          </a:xfrm>
        </p:grpSpPr>
        <p:sp>
          <p:nvSpPr>
            <p:cNvPr id="78" name="Line 41"/>
            <p:cNvSpPr>
              <a:spLocks noChangeShapeType="1"/>
            </p:cNvSpPr>
            <p:nvPr/>
          </p:nvSpPr>
          <p:spPr bwMode="auto">
            <a:xfrm flipV="1">
              <a:off x="1910554" y="3230554"/>
              <a:ext cx="0" cy="10795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79" name="Line 42"/>
            <p:cNvSpPr>
              <a:spLocks noChangeShapeType="1"/>
            </p:cNvSpPr>
            <p:nvPr/>
          </p:nvSpPr>
          <p:spPr bwMode="auto">
            <a:xfrm>
              <a:off x="1910554" y="3230554"/>
              <a:ext cx="2105025" cy="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0" name="Line 43"/>
            <p:cNvSpPr>
              <a:spLocks noChangeShapeType="1"/>
            </p:cNvSpPr>
            <p:nvPr/>
          </p:nvSpPr>
          <p:spPr bwMode="auto">
            <a:xfrm flipH="1">
              <a:off x="4015579" y="3230554"/>
              <a:ext cx="0" cy="10795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1" name="Line 44"/>
            <p:cNvSpPr>
              <a:spLocks noChangeShapeType="1"/>
            </p:cNvSpPr>
            <p:nvPr/>
          </p:nvSpPr>
          <p:spPr bwMode="auto">
            <a:xfrm>
              <a:off x="2612229" y="3230554"/>
              <a:ext cx="0" cy="10795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2" name="Line 45"/>
            <p:cNvSpPr>
              <a:spLocks noChangeShapeType="1"/>
            </p:cNvSpPr>
            <p:nvPr/>
          </p:nvSpPr>
          <p:spPr bwMode="auto">
            <a:xfrm>
              <a:off x="3313904" y="3230554"/>
              <a:ext cx="0" cy="10795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3" name="Line 46"/>
            <p:cNvSpPr>
              <a:spLocks noChangeShapeType="1"/>
            </p:cNvSpPr>
            <p:nvPr/>
          </p:nvSpPr>
          <p:spPr bwMode="auto">
            <a:xfrm flipV="1">
              <a:off x="2963067" y="3132895"/>
              <a:ext cx="0" cy="96294"/>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grpSp>
      <p:sp>
        <p:nvSpPr>
          <p:cNvPr id="84" name="Text Box 47"/>
          <p:cNvSpPr txBox="1">
            <a:spLocks noChangeArrowheads="1"/>
          </p:cNvSpPr>
          <p:nvPr/>
        </p:nvSpPr>
        <p:spPr bwMode="auto">
          <a:xfrm>
            <a:off x="2000205" y="2557416"/>
            <a:ext cx="1584079" cy="221996"/>
          </a:xfrm>
          <a:prstGeom prst="rect">
            <a:avLst/>
          </a:prstGeom>
          <a:noFill/>
          <a:ln w="9525">
            <a:noFill/>
            <a:miter lim="800000"/>
            <a:headEnd/>
            <a:tailEnd/>
          </a:ln>
        </p:spPr>
        <p:txBody>
          <a:bodyPr lIns="77527" tIns="38764" rIns="77527" bIns="38764">
            <a:noAutofit/>
          </a:bodyPr>
          <a:lstStyle/>
          <a:p>
            <a:pPr algn="ctr">
              <a:spcBef>
                <a:spcPct val="50000"/>
              </a:spcBef>
            </a:pPr>
            <a:r>
              <a:rPr lang="fr-FR" sz="1200" b="1" dirty="0">
                <a:solidFill>
                  <a:schemeClr val="accent4"/>
                </a:solidFill>
              </a:rPr>
              <a:t>Fonctions métier</a:t>
            </a:r>
          </a:p>
        </p:txBody>
      </p:sp>
      <p:grpSp>
        <p:nvGrpSpPr>
          <p:cNvPr id="85" name="Group 84"/>
          <p:cNvGrpSpPr/>
          <p:nvPr/>
        </p:nvGrpSpPr>
        <p:grpSpPr>
          <a:xfrm>
            <a:off x="876979" y="3376826"/>
            <a:ext cx="223086" cy="1568657"/>
            <a:chOff x="1090215" y="3505189"/>
            <a:chExt cx="196057" cy="1873250"/>
          </a:xfrm>
        </p:grpSpPr>
        <p:sp>
          <p:nvSpPr>
            <p:cNvPr id="86" name="Line 53"/>
            <p:cNvSpPr>
              <a:spLocks noChangeShapeType="1"/>
            </p:cNvSpPr>
            <p:nvPr/>
          </p:nvSpPr>
          <p:spPr bwMode="auto">
            <a:xfrm flipH="1">
              <a:off x="1169326" y="3505189"/>
              <a:ext cx="116946" cy="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7" name="Line 54"/>
            <p:cNvSpPr>
              <a:spLocks noChangeShapeType="1"/>
            </p:cNvSpPr>
            <p:nvPr/>
          </p:nvSpPr>
          <p:spPr bwMode="auto">
            <a:xfrm flipH="1">
              <a:off x="1169326" y="4154477"/>
              <a:ext cx="116946" cy="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8" name="Line 55"/>
            <p:cNvSpPr>
              <a:spLocks noChangeShapeType="1"/>
            </p:cNvSpPr>
            <p:nvPr/>
          </p:nvSpPr>
          <p:spPr bwMode="auto">
            <a:xfrm flipH="1">
              <a:off x="1169326" y="4765664"/>
              <a:ext cx="116946" cy="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89" name="Line 56"/>
            <p:cNvSpPr>
              <a:spLocks noChangeShapeType="1"/>
            </p:cNvSpPr>
            <p:nvPr/>
          </p:nvSpPr>
          <p:spPr bwMode="auto">
            <a:xfrm flipH="1">
              <a:off x="1169326" y="5378439"/>
              <a:ext cx="116946" cy="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90" name="Line 57"/>
            <p:cNvSpPr>
              <a:spLocks noChangeShapeType="1"/>
            </p:cNvSpPr>
            <p:nvPr/>
          </p:nvSpPr>
          <p:spPr bwMode="auto">
            <a:xfrm flipV="1">
              <a:off x="1169326" y="3505189"/>
              <a:ext cx="0" cy="187325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sp>
          <p:nvSpPr>
            <p:cNvPr id="91" name="Line 58"/>
            <p:cNvSpPr>
              <a:spLocks noChangeShapeType="1"/>
            </p:cNvSpPr>
            <p:nvPr/>
          </p:nvSpPr>
          <p:spPr bwMode="auto">
            <a:xfrm flipH="1">
              <a:off x="1090215" y="4465627"/>
              <a:ext cx="79110" cy="0"/>
            </a:xfrm>
            <a:prstGeom prst="line">
              <a:avLst/>
            </a:prstGeom>
            <a:noFill/>
            <a:ln w="9525">
              <a:solidFill>
                <a:schemeClr val="accent1"/>
              </a:solidFill>
              <a:round/>
              <a:headEnd/>
              <a:tailEnd/>
            </a:ln>
          </p:spPr>
          <p:txBody>
            <a:bodyPr>
              <a:noAutofit/>
            </a:bodyPr>
            <a:lstStyle/>
            <a:p>
              <a:endParaRPr lang="fr-FR" sz="1569" dirty="0">
                <a:solidFill>
                  <a:srgbClr val="FFFFFF"/>
                </a:solidFill>
              </a:endParaRPr>
            </a:p>
          </p:txBody>
        </p:sp>
      </p:grpSp>
      <p:sp>
        <p:nvSpPr>
          <p:cNvPr id="92" name="Text Box 59"/>
          <p:cNvSpPr txBox="1">
            <a:spLocks noChangeArrowheads="1"/>
          </p:cNvSpPr>
          <p:nvPr/>
        </p:nvSpPr>
        <p:spPr bwMode="auto">
          <a:xfrm rot="10800000">
            <a:off x="554804" y="2985990"/>
            <a:ext cx="342187" cy="2376914"/>
          </a:xfrm>
          <a:prstGeom prst="rect">
            <a:avLst/>
          </a:prstGeom>
          <a:noFill/>
          <a:ln w="9525">
            <a:noFill/>
            <a:miter lim="800000"/>
            <a:headEnd/>
            <a:tailEnd/>
          </a:ln>
        </p:spPr>
        <p:txBody>
          <a:bodyPr vert="eaVert" lIns="77527" tIns="38764" rIns="77527" bIns="38764">
            <a:noAutofit/>
          </a:bodyPr>
          <a:lstStyle/>
          <a:p>
            <a:pPr algn="ctr">
              <a:spcBef>
                <a:spcPct val="50000"/>
              </a:spcBef>
            </a:pPr>
            <a:r>
              <a:rPr lang="fr-FR" sz="1200" b="1" dirty="0">
                <a:solidFill>
                  <a:schemeClr val="accent4"/>
                </a:solidFill>
              </a:rPr>
              <a:t>Value </a:t>
            </a:r>
            <a:r>
              <a:rPr lang="fr-FR" sz="1200" b="1" dirty="0" err="1">
                <a:solidFill>
                  <a:schemeClr val="accent4"/>
                </a:solidFill>
              </a:rPr>
              <a:t>Streams</a:t>
            </a:r>
            <a:endParaRPr lang="fr-FR" sz="1200" b="1" dirty="0">
              <a:solidFill>
                <a:schemeClr val="accent4"/>
              </a:solidFill>
            </a:endParaRPr>
          </a:p>
        </p:txBody>
      </p:sp>
      <p:sp>
        <p:nvSpPr>
          <p:cNvPr id="93" name="Rectangle 60"/>
          <p:cNvSpPr>
            <a:spLocks noChangeArrowheads="1"/>
          </p:cNvSpPr>
          <p:nvPr/>
        </p:nvSpPr>
        <p:spPr bwMode="auto">
          <a:xfrm>
            <a:off x="1100064" y="3166785"/>
            <a:ext cx="2868108" cy="482562"/>
          </a:xfrm>
          <a:prstGeom prst="rect">
            <a:avLst/>
          </a:prstGeom>
          <a:solidFill>
            <a:srgbClr val="99CC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94" name="Rectangle 61"/>
          <p:cNvSpPr>
            <a:spLocks noChangeArrowheads="1"/>
          </p:cNvSpPr>
          <p:nvPr/>
        </p:nvSpPr>
        <p:spPr bwMode="auto">
          <a:xfrm>
            <a:off x="1100064" y="3678594"/>
            <a:ext cx="2868108" cy="482562"/>
          </a:xfrm>
          <a:prstGeom prst="rect">
            <a:avLst/>
          </a:prstGeom>
          <a:solidFill>
            <a:srgbClr val="99CC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95" name="Rectangle 62"/>
          <p:cNvSpPr>
            <a:spLocks noChangeArrowheads="1"/>
          </p:cNvSpPr>
          <p:nvPr/>
        </p:nvSpPr>
        <p:spPr bwMode="auto">
          <a:xfrm>
            <a:off x="1100064" y="4191730"/>
            <a:ext cx="2868108" cy="482562"/>
          </a:xfrm>
          <a:prstGeom prst="rect">
            <a:avLst/>
          </a:prstGeom>
          <a:solidFill>
            <a:srgbClr val="99CC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96" name="Rectangle 63"/>
          <p:cNvSpPr>
            <a:spLocks noChangeArrowheads="1"/>
          </p:cNvSpPr>
          <p:nvPr/>
        </p:nvSpPr>
        <p:spPr bwMode="auto">
          <a:xfrm>
            <a:off x="1100064" y="4716300"/>
            <a:ext cx="2868108" cy="482562"/>
          </a:xfrm>
          <a:prstGeom prst="rect">
            <a:avLst/>
          </a:prstGeom>
          <a:solidFill>
            <a:srgbClr val="99CCFF">
              <a:alpha val="50195"/>
            </a:srgbClr>
          </a:solidFill>
          <a:ln w="9525">
            <a:solidFill>
              <a:schemeClr val="tx1"/>
            </a:solidFill>
            <a:miter lim="800000"/>
            <a:headEnd/>
            <a:tailEnd/>
          </a:ln>
        </p:spPr>
        <p:txBody>
          <a:bodyPr wrap="none" lIns="77527" tIns="38764" rIns="77527" bIns="38764" anchor="ctr">
            <a:noAutofit/>
          </a:bodyPr>
          <a:lstStyle/>
          <a:p>
            <a:endParaRPr lang="fr-FR" sz="1569" dirty="0">
              <a:solidFill>
                <a:srgbClr val="FFFFFF"/>
              </a:solidFill>
            </a:endParaRPr>
          </a:p>
        </p:txBody>
      </p:sp>
      <p:sp>
        <p:nvSpPr>
          <p:cNvPr id="97" name="Rectangle 68"/>
          <p:cNvSpPr>
            <a:spLocks noChangeArrowheads="1"/>
          </p:cNvSpPr>
          <p:nvPr/>
        </p:nvSpPr>
        <p:spPr bwMode="auto">
          <a:xfrm>
            <a:off x="1100061" y="5337646"/>
            <a:ext cx="2868107" cy="451986"/>
          </a:xfrm>
          <a:prstGeom prst="rect">
            <a:avLst/>
          </a:prstGeom>
          <a:solidFill>
            <a:srgbClr val="000080"/>
          </a:solidFill>
          <a:ln w="9525">
            <a:solidFill>
              <a:schemeClr val="tx1"/>
            </a:solidFill>
            <a:miter lim="800000"/>
            <a:headEnd/>
            <a:tailEnd/>
          </a:ln>
        </p:spPr>
        <p:txBody>
          <a:bodyPr wrap="none" lIns="77527" tIns="38764" rIns="77527" bIns="38764" anchor="ctr">
            <a:noAutofit/>
          </a:bodyPr>
          <a:lstStyle/>
          <a:p>
            <a:pPr algn="ctr"/>
            <a:r>
              <a:rPr lang="fr-FR" sz="1200" b="1" dirty="0">
                <a:solidFill>
                  <a:srgbClr val="FFFFFF"/>
                </a:solidFill>
              </a:rPr>
              <a:t>Fonctions Support</a:t>
            </a:r>
          </a:p>
        </p:txBody>
      </p:sp>
      <p:sp>
        <p:nvSpPr>
          <p:cNvPr id="98" name="Text Box 74"/>
          <p:cNvSpPr txBox="1">
            <a:spLocks noChangeArrowheads="1"/>
          </p:cNvSpPr>
          <p:nvPr/>
        </p:nvSpPr>
        <p:spPr bwMode="auto">
          <a:xfrm>
            <a:off x="725897" y="2146095"/>
            <a:ext cx="1227455" cy="257732"/>
          </a:xfrm>
          <a:prstGeom prst="rect">
            <a:avLst/>
          </a:prstGeom>
          <a:noFill/>
          <a:ln w="9525">
            <a:noFill/>
            <a:miter lim="800000"/>
            <a:headEnd/>
            <a:tailEnd/>
          </a:ln>
        </p:spPr>
        <p:txBody>
          <a:bodyPr wrap="square" lIns="77527" tIns="38764" rIns="77527" bIns="38764">
            <a:noAutofit/>
          </a:bodyPr>
          <a:lstStyle/>
          <a:p>
            <a:pPr>
              <a:spcBef>
                <a:spcPct val="50000"/>
              </a:spcBef>
            </a:pPr>
            <a:r>
              <a:rPr lang="fr-FR" sz="1200" b="1" dirty="0">
                <a:solidFill>
                  <a:schemeClr val="accent4"/>
                </a:solidFill>
              </a:rPr>
              <a:t>Organisation</a:t>
            </a:r>
          </a:p>
        </p:txBody>
      </p:sp>
      <p:sp>
        <p:nvSpPr>
          <p:cNvPr id="99" name="Oval 98"/>
          <p:cNvSpPr/>
          <p:nvPr/>
        </p:nvSpPr>
        <p:spPr>
          <a:xfrm>
            <a:off x="2076104" y="4340525"/>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5</a:t>
            </a:r>
          </a:p>
        </p:txBody>
      </p:sp>
      <p:sp>
        <p:nvSpPr>
          <p:cNvPr id="100" name="Oval 99"/>
          <p:cNvSpPr/>
          <p:nvPr/>
        </p:nvSpPr>
        <p:spPr>
          <a:xfrm>
            <a:off x="476101" y="2154489"/>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1</a:t>
            </a:r>
          </a:p>
        </p:txBody>
      </p:sp>
      <p:sp>
        <p:nvSpPr>
          <p:cNvPr id="101" name="Oval 100"/>
          <p:cNvSpPr/>
          <p:nvPr/>
        </p:nvSpPr>
        <p:spPr>
          <a:xfrm>
            <a:off x="1510069" y="5442838"/>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4</a:t>
            </a:r>
          </a:p>
        </p:txBody>
      </p:sp>
      <p:sp>
        <p:nvSpPr>
          <p:cNvPr id="102" name="Oval 101"/>
          <p:cNvSpPr/>
          <p:nvPr/>
        </p:nvSpPr>
        <p:spPr>
          <a:xfrm>
            <a:off x="602521" y="4831191"/>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2</a:t>
            </a:r>
          </a:p>
        </p:txBody>
      </p:sp>
      <p:sp>
        <p:nvSpPr>
          <p:cNvPr id="103" name="Oval 102"/>
          <p:cNvSpPr/>
          <p:nvPr/>
        </p:nvSpPr>
        <p:spPr>
          <a:xfrm>
            <a:off x="1796938" y="2562116"/>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3</a:t>
            </a:r>
          </a:p>
        </p:txBody>
      </p:sp>
      <p:sp>
        <p:nvSpPr>
          <p:cNvPr id="107" name="Oval 106"/>
          <p:cNvSpPr/>
          <p:nvPr/>
        </p:nvSpPr>
        <p:spPr>
          <a:xfrm>
            <a:off x="4706438" y="2905198"/>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2</a:t>
            </a:r>
          </a:p>
        </p:txBody>
      </p:sp>
      <p:sp>
        <p:nvSpPr>
          <p:cNvPr id="108" name="Oval 107"/>
          <p:cNvSpPr/>
          <p:nvPr/>
        </p:nvSpPr>
        <p:spPr>
          <a:xfrm>
            <a:off x="4706438" y="3851751"/>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3</a:t>
            </a:r>
          </a:p>
        </p:txBody>
      </p:sp>
      <p:sp>
        <p:nvSpPr>
          <p:cNvPr id="109" name="Oval 108"/>
          <p:cNvSpPr/>
          <p:nvPr/>
        </p:nvSpPr>
        <p:spPr>
          <a:xfrm>
            <a:off x="4706438" y="4742129"/>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4</a:t>
            </a:r>
          </a:p>
        </p:txBody>
      </p:sp>
      <p:sp>
        <p:nvSpPr>
          <p:cNvPr id="110" name="Oval 109"/>
          <p:cNvSpPr/>
          <p:nvPr/>
        </p:nvSpPr>
        <p:spPr>
          <a:xfrm>
            <a:off x="4706438" y="5557695"/>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5</a:t>
            </a:r>
          </a:p>
        </p:txBody>
      </p:sp>
      <p:sp>
        <p:nvSpPr>
          <p:cNvPr id="111" name="Oval 110"/>
          <p:cNvSpPr/>
          <p:nvPr/>
        </p:nvSpPr>
        <p:spPr>
          <a:xfrm>
            <a:off x="4706438" y="1970036"/>
            <a:ext cx="246750" cy="241603"/>
          </a:xfrm>
          <a:prstGeom prst="ellipse">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7527" tIns="38764" rIns="77527" bIns="38764" rtlCol="0" anchor="ctr">
            <a:noAutofit/>
          </a:bodyPr>
          <a:lstStyle/>
          <a:p>
            <a:pPr algn="ctr"/>
            <a:r>
              <a:rPr lang="fr-FR" sz="1200" b="1" dirty="0"/>
              <a:t>1</a:t>
            </a:r>
          </a:p>
        </p:txBody>
      </p:sp>
      <p:sp>
        <p:nvSpPr>
          <p:cNvPr id="113" name="Rectangle 112"/>
          <p:cNvSpPr/>
          <p:nvPr/>
        </p:nvSpPr>
        <p:spPr>
          <a:xfrm>
            <a:off x="5055596" y="2206491"/>
            <a:ext cx="1567938" cy="515464"/>
          </a:xfrm>
          <a:prstGeom prst="rect">
            <a:avLst/>
          </a:prstGeom>
        </p:spPr>
        <p:txBody>
          <a:bodyPr wrap="square" lIns="0" tIns="0" rIns="0" bIns="0">
            <a:noAutofit/>
          </a:bodyPr>
          <a:lstStyle/>
          <a:p>
            <a:pPr>
              <a:spcAft>
                <a:spcPts val="509"/>
              </a:spcAft>
            </a:pPr>
            <a:r>
              <a:rPr lang="fr-FR" sz="1015" dirty="0">
                <a:solidFill>
                  <a:schemeClr val="bg1">
                    <a:lumMod val="50000"/>
                  </a:schemeClr>
                </a:solidFill>
              </a:rPr>
              <a:t>Déploiement du Lean management à grande échelle (ex: UK RB)</a:t>
            </a:r>
          </a:p>
        </p:txBody>
      </p:sp>
      <p:sp>
        <p:nvSpPr>
          <p:cNvPr id="114" name="Rectangle 113"/>
          <p:cNvSpPr/>
          <p:nvPr/>
        </p:nvSpPr>
        <p:spPr>
          <a:xfrm>
            <a:off x="5055596" y="3172170"/>
            <a:ext cx="1567938" cy="515464"/>
          </a:xfrm>
          <a:prstGeom prst="rect">
            <a:avLst/>
          </a:prstGeom>
        </p:spPr>
        <p:txBody>
          <a:bodyPr wrap="square" lIns="0" tIns="0" rIns="0" bIns="0">
            <a:noAutofit/>
          </a:bodyPr>
          <a:lstStyle/>
          <a:p>
            <a:r>
              <a:rPr lang="fr-FR" sz="1015" dirty="0">
                <a:solidFill>
                  <a:schemeClr val="bg1">
                    <a:lumMod val="50000"/>
                  </a:schemeClr>
                </a:solidFill>
              </a:rPr>
              <a:t>Amélioration du processus de bout en bout. </a:t>
            </a:r>
          </a:p>
          <a:p>
            <a:r>
              <a:rPr lang="fr-FR" sz="1015" dirty="0">
                <a:solidFill>
                  <a:schemeClr val="bg1">
                    <a:lumMod val="50000"/>
                  </a:schemeClr>
                </a:solidFill>
              </a:rPr>
              <a:t>Ex : vente d’un prêt</a:t>
            </a:r>
          </a:p>
        </p:txBody>
      </p:sp>
      <p:sp>
        <p:nvSpPr>
          <p:cNvPr id="115" name="Rectangle 114"/>
          <p:cNvSpPr/>
          <p:nvPr/>
        </p:nvSpPr>
        <p:spPr>
          <a:xfrm>
            <a:off x="5055596" y="4092189"/>
            <a:ext cx="1567938" cy="515464"/>
          </a:xfrm>
          <a:prstGeom prst="rect">
            <a:avLst/>
          </a:prstGeom>
        </p:spPr>
        <p:txBody>
          <a:bodyPr wrap="square" lIns="0" tIns="0" rIns="0" bIns="0">
            <a:noAutofit/>
          </a:bodyPr>
          <a:lstStyle/>
          <a:p>
            <a:r>
              <a:rPr lang="fr-FR" sz="1015" dirty="0">
                <a:solidFill>
                  <a:schemeClr val="bg1">
                    <a:lumMod val="50000"/>
                  </a:schemeClr>
                </a:solidFill>
              </a:rPr>
              <a:t>Amélioration d’une entité métier.</a:t>
            </a:r>
          </a:p>
          <a:p>
            <a:r>
              <a:rPr lang="fr-FR" sz="1015" dirty="0">
                <a:solidFill>
                  <a:schemeClr val="bg1">
                    <a:lumMod val="50000"/>
                  </a:schemeClr>
                </a:solidFill>
              </a:rPr>
              <a:t>Ex: Agence bancaire; BO</a:t>
            </a:r>
          </a:p>
        </p:txBody>
      </p:sp>
      <p:sp>
        <p:nvSpPr>
          <p:cNvPr id="116" name="Rectangle 115"/>
          <p:cNvSpPr/>
          <p:nvPr/>
        </p:nvSpPr>
        <p:spPr>
          <a:xfrm>
            <a:off x="5055596" y="4963914"/>
            <a:ext cx="1567938" cy="515464"/>
          </a:xfrm>
          <a:prstGeom prst="rect">
            <a:avLst/>
          </a:prstGeom>
        </p:spPr>
        <p:txBody>
          <a:bodyPr wrap="square" lIns="0" tIns="0" rIns="0" bIns="0">
            <a:noAutofit/>
          </a:bodyPr>
          <a:lstStyle/>
          <a:p>
            <a:r>
              <a:rPr lang="fr-FR" sz="1015" dirty="0">
                <a:solidFill>
                  <a:schemeClr val="bg1">
                    <a:lumMod val="50000"/>
                  </a:schemeClr>
                </a:solidFill>
              </a:rPr>
              <a:t>Amélioration d’un département support</a:t>
            </a:r>
          </a:p>
          <a:p>
            <a:r>
              <a:rPr lang="fr-FR" sz="1015" dirty="0">
                <a:solidFill>
                  <a:schemeClr val="bg1">
                    <a:lumMod val="50000"/>
                  </a:schemeClr>
                </a:solidFill>
              </a:rPr>
              <a:t>Ex: RH, Finance</a:t>
            </a:r>
          </a:p>
        </p:txBody>
      </p:sp>
      <p:sp>
        <p:nvSpPr>
          <p:cNvPr id="117" name="Rectangle 116"/>
          <p:cNvSpPr/>
          <p:nvPr/>
        </p:nvSpPr>
        <p:spPr>
          <a:xfrm>
            <a:off x="5055596" y="5786452"/>
            <a:ext cx="1567938" cy="515464"/>
          </a:xfrm>
          <a:prstGeom prst="rect">
            <a:avLst/>
          </a:prstGeom>
        </p:spPr>
        <p:txBody>
          <a:bodyPr wrap="square" lIns="0" tIns="0" rIns="0" bIns="0">
            <a:noAutofit/>
          </a:bodyPr>
          <a:lstStyle/>
          <a:p>
            <a:r>
              <a:rPr lang="fr-FR" sz="1015" dirty="0">
                <a:solidFill>
                  <a:schemeClr val="bg1">
                    <a:lumMod val="50000"/>
                  </a:schemeClr>
                </a:solidFill>
              </a:rPr>
              <a:t>Résolution d’un problème endémique et spécifique</a:t>
            </a:r>
          </a:p>
          <a:p>
            <a:r>
              <a:rPr lang="fr-FR" sz="1015" dirty="0">
                <a:solidFill>
                  <a:schemeClr val="bg1">
                    <a:lumMod val="50000"/>
                  </a:schemeClr>
                </a:solidFill>
              </a:rPr>
              <a:t>Ex: Réconciliation des paiements clients</a:t>
            </a:r>
          </a:p>
        </p:txBody>
      </p:sp>
      <p:pic>
        <p:nvPicPr>
          <p:cNvPr id="123"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267" y="2129188"/>
            <a:ext cx="787457"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2" descr="http://www.souriresanssouffrir.com/media/barclays-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6535" y="2034526"/>
            <a:ext cx="1672831" cy="55367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descr="https://encrypted-tbn1.gstatic.com/images?q=tbn:ANd9GcR-2CB2z7ZTNlvR6qmvLSwKp5_TRWX0BauNl03rKYJCYlFfhHH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076" y="5658258"/>
            <a:ext cx="1994977" cy="30157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1532" y="3988122"/>
            <a:ext cx="1010117" cy="46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7125" y="2436307"/>
            <a:ext cx="1179162"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 name="Picture 2"/>
          <p:cNvPicPr>
            <a:picLocks noChangeAspect="1" noChangeArrowheads="1"/>
          </p:cNvPicPr>
          <p:nvPr/>
        </p:nvPicPr>
        <p:blipFill>
          <a:blip r:embed="rId7" cstate="print"/>
          <a:srcRect l="1459" t="11501" r="85313" b="82402"/>
          <a:stretch>
            <a:fillRect/>
          </a:stretch>
        </p:blipFill>
        <p:spPr bwMode="auto">
          <a:xfrm>
            <a:off x="6693251" y="1768142"/>
            <a:ext cx="1396904" cy="361046"/>
          </a:xfrm>
          <a:prstGeom prst="rect">
            <a:avLst/>
          </a:prstGeom>
          <a:noFill/>
          <a:ln w="9525">
            <a:noFill/>
            <a:miter lim="800000"/>
            <a:headEnd/>
            <a:tailEnd/>
          </a:ln>
        </p:spPr>
      </p:pic>
      <p:pic>
        <p:nvPicPr>
          <p:cNvPr id="129" name="Picture 29" descr="NHS.jpg"/>
          <p:cNvPicPr>
            <a:picLocks noChangeAspect="1"/>
          </p:cNvPicPr>
          <p:nvPr/>
        </p:nvPicPr>
        <p:blipFill>
          <a:blip r:embed="rId8" cstate="print"/>
          <a:srcRect/>
          <a:stretch>
            <a:fillRect/>
          </a:stretch>
        </p:blipFill>
        <p:spPr bwMode="auto">
          <a:xfrm>
            <a:off x="6951552" y="5959832"/>
            <a:ext cx="758909" cy="284660"/>
          </a:xfrm>
          <a:prstGeom prst="rect">
            <a:avLst/>
          </a:prstGeom>
          <a:noFill/>
          <a:ln w="9525">
            <a:noFill/>
            <a:miter lim="800000"/>
            <a:headEnd/>
            <a:tailEnd/>
          </a:ln>
        </p:spPr>
      </p:pic>
      <p:pic>
        <p:nvPicPr>
          <p:cNvPr id="13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1152" y="4778120"/>
            <a:ext cx="1361167" cy="398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 name="Picture 65" descr="BT_mark_4col_pos"/>
          <p:cNvPicPr>
            <a:picLocks noChangeAspect="1" noChangeArrowheads="1"/>
          </p:cNvPicPr>
          <p:nvPr/>
        </p:nvPicPr>
        <p:blipFill>
          <a:blip r:embed="rId10" cstate="print"/>
          <a:srcRect/>
          <a:stretch>
            <a:fillRect/>
          </a:stretch>
        </p:blipFill>
        <p:spPr bwMode="auto">
          <a:xfrm>
            <a:off x="7070895" y="2978911"/>
            <a:ext cx="812800" cy="562708"/>
          </a:xfrm>
          <a:prstGeom prst="rect">
            <a:avLst/>
          </a:prstGeom>
          <a:noFill/>
          <a:ln w="9525">
            <a:noFill/>
            <a:miter lim="800000"/>
            <a:headEnd/>
            <a:tailEnd/>
          </a:ln>
        </p:spPr>
      </p:pic>
      <p:sp>
        <p:nvSpPr>
          <p:cNvPr id="104" name="Slide Number Placeholder 3"/>
          <p:cNvSpPr txBox="1">
            <a:spLocks/>
          </p:cNvSpPr>
          <p:nvPr/>
        </p:nvSpPr>
        <p:spPr>
          <a:xfrm>
            <a:off x="358775" y="6548438"/>
            <a:ext cx="355600" cy="122237"/>
          </a:xfrm>
          <a:prstGeom prst="rect">
            <a:avLst/>
          </a:prstGeom>
        </p:spPr>
        <p:txBody>
          <a:bodyPr/>
          <a:ls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GB" altLang="en-GB" sz="800" dirty="0" smtClean="0">
                <a:solidFill>
                  <a:schemeClr val="accent1"/>
                </a:solidFill>
              </a:rPr>
              <a:t>18</a:t>
            </a:r>
            <a:endParaRPr lang="en-GB" altLang="en-GB" sz="800" dirty="0">
              <a:solidFill>
                <a:schemeClr val="accent1"/>
              </a:solidFill>
            </a:endParaRPr>
          </a:p>
        </p:txBody>
      </p:sp>
      <p:sp>
        <p:nvSpPr>
          <p:cNvPr id="105" name="Rectangle 29"/>
          <p:cNvSpPr txBox="1">
            <a:spLocks noChangeArrowheads="1"/>
          </p:cNvSpPr>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eaLnBrk="0" hangingPunct="0">
              <a:lnSpc>
                <a:spcPts val="2600"/>
              </a:lnSpc>
            </a:pPr>
            <a:r>
              <a:rPr kumimoji="0" lang="en-GB" sz="2400" b="0" i="0" u="none" strike="noStrike" kern="0" cap="none" spc="0" normalizeH="0" baseline="0" noProof="0" dirty="0" smtClean="0">
                <a:ln>
                  <a:noFill/>
                </a:ln>
                <a:solidFill>
                  <a:srgbClr val="000066"/>
                </a:solidFill>
                <a:effectLst/>
                <a:uLnTx/>
                <a:uFillTx/>
                <a:latin typeface="+mj-lt"/>
                <a:ea typeface="+mj-ea"/>
                <a:cs typeface="+mj-cs"/>
              </a:rPr>
              <a:t>Fundamentals of LSS </a:t>
            </a:r>
            <a:br>
              <a:rPr kumimoji="0" lang="en-GB" sz="2400" b="0" i="0" u="none" strike="noStrike" kern="0" cap="none" spc="0" normalizeH="0" baseline="0" noProof="0" dirty="0" smtClean="0">
                <a:ln>
                  <a:noFill/>
                </a:ln>
                <a:solidFill>
                  <a:srgbClr val="000066"/>
                </a:solidFill>
                <a:effectLst/>
                <a:uLnTx/>
                <a:uFillTx/>
                <a:latin typeface="+mj-lt"/>
                <a:ea typeface="+mj-ea"/>
                <a:cs typeface="+mj-cs"/>
              </a:rPr>
            </a:br>
            <a:r>
              <a:rPr lang="en-US" b="1" dirty="0" smtClean="0">
                <a:solidFill>
                  <a:srgbClr val="99CC33"/>
                </a:solidFill>
              </a:rPr>
              <a:t>Helping our clients to resolve their challenges</a:t>
            </a:r>
            <a:endParaRPr kumimoji="0" lang="en-GB" sz="1800" b="1" i="0" u="none" strike="noStrike" kern="0" cap="none" spc="0" normalizeH="0" baseline="0" noProof="0" dirty="0" smtClean="0">
              <a:ln>
                <a:noFill/>
              </a:ln>
              <a:solidFill>
                <a:srgbClr val="92D050"/>
              </a:solidFill>
              <a:effectLst/>
              <a:uLnTx/>
              <a:uFillTx/>
              <a:latin typeface="+mj-lt"/>
              <a:ea typeface="+mj-ea"/>
              <a:cs typeface="+mj-cs"/>
            </a:endParaRPr>
          </a:p>
        </p:txBody>
      </p:sp>
    </p:spTree>
    <p:extLst>
      <p:ext uri="{BB962C8B-B14F-4D97-AF65-F5344CB8AC3E}">
        <p14:creationId xmlns:p14="http://schemas.microsoft.com/office/powerpoint/2010/main" val="892586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622925" y="1281113"/>
            <a:ext cx="3168650" cy="4956175"/>
          </a:xfrm>
          <a:prstGeom prst="rect">
            <a:avLst/>
          </a:prstGeom>
          <a:no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sp>
        <p:nvSpPr>
          <p:cNvPr id="168963" name="Rectangle 29"/>
          <p:cNvSpPr>
            <a:spLocks noGrp="1" noChangeArrowheads="1"/>
          </p:cNvSpPr>
          <p:nvPr>
            <p:ph type="title"/>
          </p:nvPr>
        </p:nvSpPr>
        <p:spPr/>
        <p:txBody>
          <a:bodyPr/>
          <a:lstStyle/>
          <a:p>
            <a:r>
              <a:rPr lang="en-GB" dirty="0" smtClean="0"/>
              <a:t>Fundamentals of LSS </a:t>
            </a:r>
            <a:br>
              <a:rPr lang="en-GB" dirty="0" smtClean="0"/>
            </a:br>
            <a:r>
              <a:rPr lang="en-GB" sz="1800" b="1" dirty="0" smtClean="0">
                <a:solidFill>
                  <a:srgbClr val="92D050"/>
                </a:solidFill>
              </a:rPr>
              <a:t>Lean originated with 5 core principles used to drive continuous improvement</a:t>
            </a:r>
          </a:p>
        </p:txBody>
      </p:sp>
      <p:sp>
        <p:nvSpPr>
          <p:cNvPr id="168965" name="Slide Number Placeholder 3"/>
          <p:cNvSpPr>
            <a:spLocks noGrp="1"/>
          </p:cNvSpPr>
          <p:nvPr>
            <p:ph type="sldNum" sz="quarter" idx="11"/>
          </p:nvPr>
        </p:nvSpPr>
        <p:spPr>
          <a:noFill/>
          <a:effectLst/>
        </p:spPr>
        <p:txBody>
          <a:bodyPr/>
          <a:lstStyle/>
          <a:p>
            <a:fld id="{03F5E9C0-C97F-4FC3-8360-6832EE1EB79F}" type="slidenum">
              <a:rPr lang="en-GB" altLang="en-GB"/>
              <a:pPr/>
              <a:t>19</a:t>
            </a:fld>
            <a:endParaRPr lang="en-GB" altLang="en-GB"/>
          </a:p>
        </p:txBody>
      </p:sp>
      <p:sp>
        <p:nvSpPr>
          <p:cNvPr id="126980" name="Rectangle 4"/>
          <p:cNvSpPr>
            <a:spLocks noChangeArrowheads="1"/>
          </p:cNvSpPr>
          <p:nvPr/>
        </p:nvSpPr>
        <p:spPr bwMode="auto">
          <a:xfrm>
            <a:off x="1763260" y="1277938"/>
            <a:ext cx="2757487" cy="882650"/>
          </a:xfrm>
          <a:prstGeom prst="rect">
            <a:avLst/>
          </a:prstGeom>
          <a:solidFill>
            <a:schemeClr val="tx1"/>
          </a:solidFill>
          <a:ln w="6350" algn="ctr">
            <a:solidFill>
              <a:srgbClr val="00A1DE"/>
            </a:solidFill>
            <a:miter lim="800000"/>
            <a:headEnd type="none" w="sm" len="sm"/>
            <a:tailEnd/>
          </a:ln>
          <a:effectLst/>
        </p:spPr>
        <p:txBody>
          <a:bodyPr tIns="91440" bIns="91440" anchor="ctr"/>
          <a:lstStyle/>
          <a:p>
            <a:pPr algn="ctr">
              <a:defRPr/>
            </a:pPr>
            <a:r>
              <a:rPr lang="en-GB" sz="1600" dirty="0">
                <a:solidFill>
                  <a:srgbClr val="000066"/>
                </a:solidFill>
              </a:rPr>
              <a:t>Precisely specify </a:t>
            </a:r>
            <a:r>
              <a:rPr lang="en-GB" sz="1600" b="1" dirty="0">
                <a:solidFill>
                  <a:srgbClr val="000066"/>
                </a:solidFill>
              </a:rPr>
              <a:t>value</a:t>
            </a:r>
            <a:r>
              <a:rPr lang="en-GB" sz="1600" dirty="0">
                <a:solidFill>
                  <a:srgbClr val="000066"/>
                </a:solidFill>
              </a:rPr>
              <a:t> from the customer’s perspective</a:t>
            </a:r>
            <a:endParaRPr lang="nl-NL" sz="1600" dirty="0">
              <a:solidFill>
                <a:srgbClr val="000066"/>
              </a:solidFill>
            </a:endParaRPr>
          </a:p>
        </p:txBody>
      </p:sp>
      <p:sp>
        <p:nvSpPr>
          <p:cNvPr id="126981" name="Rectangle 5"/>
          <p:cNvSpPr>
            <a:spLocks noChangeArrowheads="1"/>
          </p:cNvSpPr>
          <p:nvPr/>
        </p:nvSpPr>
        <p:spPr bwMode="auto">
          <a:xfrm>
            <a:off x="353560" y="1277938"/>
            <a:ext cx="1295400" cy="882650"/>
          </a:xfrm>
          <a:prstGeom prst="rect">
            <a:avLst/>
          </a:prstGeom>
          <a:solidFill>
            <a:srgbClr val="00A1DE"/>
          </a:solidFill>
          <a:ln w="6350" algn="ctr">
            <a:noFill/>
            <a:miter lim="800000"/>
            <a:headEnd type="none" w="sm" len="sm"/>
            <a:tailEnd/>
          </a:ln>
          <a:effectLst/>
        </p:spPr>
        <p:txBody>
          <a:bodyPr tIns="91440" bIns="91440" anchor="ctr"/>
          <a:lstStyle/>
          <a:p>
            <a:pPr algn="ctr" eaLnBrk="0" hangingPunct="0">
              <a:defRPr/>
            </a:pPr>
            <a:r>
              <a:rPr lang="nl-NL" sz="1600" b="1" dirty="0">
                <a:solidFill>
                  <a:srgbClr val="FFFFFF"/>
                </a:solidFill>
                <a:latin typeface="Arial" pitchFamily="34" charset="0"/>
                <a:cs typeface="+mn-cs"/>
              </a:rPr>
              <a:t>Value</a:t>
            </a:r>
          </a:p>
        </p:txBody>
      </p:sp>
      <p:sp>
        <p:nvSpPr>
          <p:cNvPr id="126982" name="Rectangle 6"/>
          <p:cNvSpPr>
            <a:spLocks noChangeArrowheads="1"/>
          </p:cNvSpPr>
          <p:nvPr/>
        </p:nvSpPr>
        <p:spPr bwMode="auto">
          <a:xfrm>
            <a:off x="1763260" y="2312988"/>
            <a:ext cx="2757487" cy="882650"/>
          </a:xfrm>
          <a:prstGeom prst="rect">
            <a:avLst/>
          </a:prstGeom>
          <a:solidFill>
            <a:schemeClr val="tx1"/>
          </a:solidFill>
          <a:ln w="6350" algn="ctr">
            <a:solidFill>
              <a:srgbClr val="00A1DE"/>
            </a:solidFill>
            <a:miter lim="800000"/>
            <a:headEnd type="none" w="sm" len="sm"/>
            <a:tailEnd/>
          </a:ln>
          <a:effectLst/>
        </p:spPr>
        <p:txBody>
          <a:bodyPr tIns="91440" bIns="91440" anchor="ctr" anchorCtr="1"/>
          <a:lstStyle/>
          <a:p>
            <a:pPr algn="ctr">
              <a:defRPr/>
            </a:pPr>
            <a:endParaRPr lang="en-GB" sz="1600" dirty="0">
              <a:solidFill>
                <a:srgbClr val="000066"/>
              </a:solidFill>
            </a:endParaRPr>
          </a:p>
          <a:p>
            <a:pPr algn="ctr">
              <a:defRPr/>
            </a:pPr>
            <a:r>
              <a:rPr lang="en-GB" sz="1600" dirty="0">
                <a:solidFill>
                  <a:srgbClr val="000066"/>
                </a:solidFill>
              </a:rPr>
              <a:t>Identify the </a:t>
            </a:r>
            <a:r>
              <a:rPr lang="en-GB" sz="1600" b="1" dirty="0">
                <a:solidFill>
                  <a:srgbClr val="000066"/>
                </a:solidFill>
              </a:rPr>
              <a:t>value stream </a:t>
            </a:r>
            <a:r>
              <a:rPr lang="en-GB" sz="1600" dirty="0">
                <a:solidFill>
                  <a:srgbClr val="000066"/>
                </a:solidFill>
              </a:rPr>
              <a:t>for each product or service</a:t>
            </a:r>
          </a:p>
          <a:p>
            <a:pPr algn="ctr">
              <a:defRPr/>
            </a:pPr>
            <a:endParaRPr lang="nl-NL" sz="1600" dirty="0">
              <a:solidFill>
                <a:srgbClr val="000066"/>
              </a:solidFill>
            </a:endParaRPr>
          </a:p>
        </p:txBody>
      </p:sp>
      <p:sp>
        <p:nvSpPr>
          <p:cNvPr id="126983" name="Rectangle 7"/>
          <p:cNvSpPr>
            <a:spLocks noChangeArrowheads="1"/>
          </p:cNvSpPr>
          <p:nvPr/>
        </p:nvSpPr>
        <p:spPr bwMode="auto">
          <a:xfrm>
            <a:off x="353560" y="2312988"/>
            <a:ext cx="1295400" cy="882650"/>
          </a:xfrm>
          <a:prstGeom prst="rect">
            <a:avLst/>
          </a:prstGeom>
          <a:solidFill>
            <a:srgbClr val="00A1DE"/>
          </a:solidFill>
          <a:ln w="6350" algn="ctr">
            <a:noFill/>
            <a:miter lim="800000"/>
            <a:headEnd type="none" w="sm" len="sm"/>
            <a:tailEnd/>
          </a:ln>
          <a:effectLst/>
        </p:spPr>
        <p:txBody>
          <a:bodyPr tIns="91440" bIns="91440" anchor="ctr"/>
          <a:lstStyle/>
          <a:p>
            <a:pPr algn="ctr" eaLnBrk="0" hangingPunct="0">
              <a:defRPr/>
            </a:pPr>
            <a:r>
              <a:rPr lang="nl-NL" sz="1600" b="1">
                <a:solidFill>
                  <a:srgbClr val="FFFFFF"/>
                </a:solidFill>
                <a:latin typeface="Arial" pitchFamily="34" charset="0"/>
                <a:cs typeface="+mn-cs"/>
              </a:rPr>
              <a:t>Value Stream</a:t>
            </a:r>
          </a:p>
        </p:txBody>
      </p:sp>
      <p:sp>
        <p:nvSpPr>
          <p:cNvPr id="126984" name="Rectangle 8"/>
          <p:cNvSpPr>
            <a:spLocks noChangeArrowheads="1"/>
          </p:cNvSpPr>
          <p:nvPr/>
        </p:nvSpPr>
        <p:spPr bwMode="auto">
          <a:xfrm>
            <a:off x="1763260" y="4383088"/>
            <a:ext cx="2757487" cy="882650"/>
          </a:xfrm>
          <a:prstGeom prst="rect">
            <a:avLst/>
          </a:prstGeom>
          <a:solidFill>
            <a:schemeClr val="tx1"/>
          </a:solidFill>
          <a:ln w="6350" algn="ctr">
            <a:solidFill>
              <a:srgbClr val="00A1DE"/>
            </a:solidFill>
            <a:miter lim="800000"/>
            <a:headEnd type="none" w="sm" len="sm"/>
            <a:tailEnd/>
          </a:ln>
          <a:effectLst/>
        </p:spPr>
        <p:txBody>
          <a:bodyPr tIns="91440" bIns="91440" anchor="ctr"/>
          <a:lstStyle/>
          <a:p>
            <a:pPr algn="ctr">
              <a:lnSpc>
                <a:spcPct val="102000"/>
              </a:lnSpc>
              <a:spcAft>
                <a:spcPct val="37000"/>
              </a:spcAft>
              <a:defRPr/>
            </a:pPr>
            <a:r>
              <a:rPr lang="en-GB" sz="1600" dirty="0">
                <a:solidFill>
                  <a:srgbClr val="000066"/>
                </a:solidFill>
              </a:rPr>
              <a:t>Let the customer </a:t>
            </a:r>
            <a:r>
              <a:rPr lang="en-GB" sz="1600" b="1" dirty="0">
                <a:solidFill>
                  <a:srgbClr val="000066"/>
                </a:solidFill>
              </a:rPr>
              <a:t>pull value </a:t>
            </a:r>
            <a:r>
              <a:rPr lang="en-GB" sz="1600" dirty="0">
                <a:solidFill>
                  <a:srgbClr val="000066"/>
                </a:solidFill>
              </a:rPr>
              <a:t>from the producer</a:t>
            </a:r>
            <a:endParaRPr lang="nl-NL" sz="1600" dirty="0">
              <a:solidFill>
                <a:srgbClr val="000066"/>
              </a:solidFill>
            </a:endParaRPr>
          </a:p>
        </p:txBody>
      </p:sp>
      <p:sp>
        <p:nvSpPr>
          <p:cNvPr id="126985" name="Rectangle 9"/>
          <p:cNvSpPr>
            <a:spLocks noChangeArrowheads="1"/>
          </p:cNvSpPr>
          <p:nvPr/>
        </p:nvSpPr>
        <p:spPr bwMode="auto">
          <a:xfrm>
            <a:off x="353560" y="4383088"/>
            <a:ext cx="1295400" cy="882650"/>
          </a:xfrm>
          <a:prstGeom prst="rect">
            <a:avLst/>
          </a:prstGeom>
          <a:solidFill>
            <a:srgbClr val="00A1DE"/>
          </a:solidFill>
          <a:ln w="6350" algn="ctr">
            <a:noFill/>
            <a:miter lim="800000"/>
            <a:headEnd type="none" w="sm" len="sm"/>
            <a:tailEnd/>
          </a:ln>
          <a:effectLst/>
        </p:spPr>
        <p:txBody>
          <a:bodyPr tIns="91440" bIns="91440" anchor="ctr"/>
          <a:lstStyle/>
          <a:p>
            <a:pPr algn="ctr" eaLnBrk="0" hangingPunct="0">
              <a:defRPr/>
            </a:pPr>
            <a:r>
              <a:rPr lang="nl-NL" sz="1600" b="1">
                <a:solidFill>
                  <a:srgbClr val="FFFFFF"/>
                </a:solidFill>
                <a:latin typeface="Arial" pitchFamily="34" charset="0"/>
                <a:cs typeface="+mn-cs"/>
              </a:rPr>
              <a:t>Pull</a:t>
            </a:r>
          </a:p>
        </p:txBody>
      </p:sp>
      <p:sp>
        <p:nvSpPr>
          <p:cNvPr id="126986" name="Rectangle 10"/>
          <p:cNvSpPr>
            <a:spLocks noChangeArrowheads="1"/>
          </p:cNvSpPr>
          <p:nvPr/>
        </p:nvSpPr>
        <p:spPr bwMode="auto">
          <a:xfrm>
            <a:off x="1763260" y="3348038"/>
            <a:ext cx="2757487" cy="882650"/>
          </a:xfrm>
          <a:prstGeom prst="rect">
            <a:avLst/>
          </a:prstGeom>
          <a:solidFill>
            <a:schemeClr val="tx1"/>
          </a:solidFill>
          <a:ln w="6350" algn="ctr">
            <a:solidFill>
              <a:srgbClr val="00A1DE"/>
            </a:solidFill>
            <a:miter lim="800000"/>
            <a:headEnd type="none" w="sm" len="sm"/>
            <a:tailEnd/>
          </a:ln>
          <a:effectLst/>
        </p:spPr>
        <p:txBody>
          <a:bodyPr tIns="91440" bIns="91440" anchor="ctr"/>
          <a:lstStyle/>
          <a:p>
            <a:pPr algn="ctr">
              <a:defRPr/>
            </a:pPr>
            <a:r>
              <a:rPr lang="en-GB" sz="1600" b="1" dirty="0" smtClean="0">
                <a:solidFill>
                  <a:srgbClr val="000066"/>
                </a:solidFill>
              </a:rPr>
              <a:t>Create</a:t>
            </a:r>
            <a:r>
              <a:rPr lang="en-GB" sz="1600" dirty="0" smtClean="0">
                <a:solidFill>
                  <a:srgbClr val="000066"/>
                </a:solidFill>
              </a:rPr>
              <a:t> flow </a:t>
            </a:r>
            <a:r>
              <a:rPr lang="en-GB" sz="1600" dirty="0">
                <a:solidFill>
                  <a:srgbClr val="000066"/>
                </a:solidFill>
              </a:rPr>
              <a:t>without interruptions</a:t>
            </a:r>
            <a:endParaRPr lang="nl-NL" sz="1600" dirty="0">
              <a:solidFill>
                <a:srgbClr val="000066"/>
              </a:solidFill>
            </a:endParaRPr>
          </a:p>
        </p:txBody>
      </p:sp>
      <p:sp>
        <p:nvSpPr>
          <p:cNvPr id="126987" name="Rectangle 11"/>
          <p:cNvSpPr>
            <a:spLocks noChangeArrowheads="1"/>
          </p:cNvSpPr>
          <p:nvPr/>
        </p:nvSpPr>
        <p:spPr bwMode="auto">
          <a:xfrm>
            <a:off x="353560" y="3348038"/>
            <a:ext cx="1295400" cy="882650"/>
          </a:xfrm>
          <a:prstGeom prst="rect">
            <a:avLst/>
          </a:prstGeom>
          <a:solidFill>
            <a:srgbClr val="00A1DE"/>
          </a:solidFill>
          <a:ln w="6350" algn="ctr">
            <a:noFill/>
            <a:miter lim="800000"/>
            <a:headEnd type="none" w="sm" len="sm"/>
            <a:tailEnd/>
          </a:ln>
          <a:effectLst/>
        </p:spPr>
        <p:txBody>
          <a:bodyPr tIns="91440" bIns="91440" anchor="ctr"/>
          <a:lstStyle/>
          <a:p>
            <a:pPr algn="ctr" eaLnBrk="0" hangingPunct="0">
              <a:defRPr/>
            </a:pPr>
            <a:r>
              <a:rPr lang="nl-NL" sz="1600" b="1">
                <a:solidFill>
                  <a:srgbClr val="FFFFFF"/>
                </a:solidFill>
                <a:latin typeface="Arial" pitchFamily="34" charset="0"/>
                <a:cs typeface="+mn-cs"/>
              </a:rPr>
              <a:t>Flow</a:t>
            </a:r>
          </a:p>
        </p:txBody>
      </p:sp>
      <p:sp>
        <p:nvSpPr>
          <p:cNvPr id="126988" name="Rectangle 12"/>
          <p:cNvSpPr>
            <a:spLocks noChangeArrowheads="1"/>
          </p:cNvSpPr>
          <p:nvPr/>
        </p:nvSpPr>
        <p:spPr bwMode="auto">
          <a:xfrm>
            <a:off x="1763260" y="5418138"/>
            <a:ext cx="2757487" cy="882650"/>
          </a:xfrm>
          <a:prstGeom prst="rect">
            <a:avLst/>
          </a:prstGeom>
          <a:solidFill>
            <a:schemeClr val="tx1"/>
          </a:solidFill>
          <a:ln w="6350" algn="ctr">
            <a:solidFill>
              <a:srgbClr val="00A1DE"/>
            </a:solidFill>
            <a:miter lim="800000"/>
            <a:headEnd type="none" w="sm" len="sm"/>
            <a:tailEnd/>
          </a:ln>
          <a:effectLst/>
        </p:spPr>
        <p:txBody>
          <a:bodyPr tIns="91440" bIns="91440" anchor="ctr"/>
          <a:lstStyle/>
          <a:p>
            <a:pPr algn="ctr">
              <a:defRPr/>
            </a:pPr>
            <a:r>
              <a:rPr lang="en-GB" sz="1600" dirty="0">
                <a:solidFill>
                  <a:srgbClr val="000066"/>
                </a:solidFill>
              </a:rPr>
              <a:t>Pursue </a:t>
            </a:r>
            <a:r>
              <a:rPr lang="en-GB" sz="1600" dirty="0" smtClean="0">
                <a:solidFill>
                  <a:srgbClr val="000066"/>
                </a:solidFill>
              </a:rPr>
              <a:t>perfection through </a:t>
            </a:r>
            <a:r>
              <a:rPr lang="en-GB" sz="1600" b="1" dirty="0" smtClean="0">
                <a:solidFill>
                  <a:srgbClr val="000066"/>
                </a:solidFill>
              </a:rPr>
              <a:t>continuous improvement</a:t>
            </a:r>
            <a:endParaRPr lang="nl-NL" sz="1600" b="1" dirty="0">
              <a:solidFill>
                <a:srgbClr val="000066"/>
              </a:solidFill>
            </a:endParaRPr>
          </a:p>
        </p:txBody>
      </p:sp>
      <p:sp>
        <p:nvSpPr>
          <p:cNvPr id="126989" name="Rectangle 13"/>
          <p:cNvSpPr>
            <a:spLocks noChangeArrowheads="1"/>
          </p:cNvSpPr>
          <p:nvPr/>
        </p:nvSpPr>
        <p:spPr bwMode="auto">
          <a:xfrm>
            <a:off x="353560" y="5418138"/>
            <a:ext cx="1295400" cy="882650"/>
          </a:xfrm>
          <a:prstGeom prst="rect">
            <a:avLst/>
          </a:prstGeom>
          <a:solidFill>
            <a:srgbClr val="00A1DE"/>
          </a:solidFill>
          <a:ln w="6350" algn="ctr">
            <a:noFill/>
            <a:miter lim="800000"/>
            <a:headEnd type="none" w="sm" len="sm"/>
            <a:tailEnd/>
          </a:ln>
          <a:effectLst/>
        </p:spPr>
        <p:txBody>
          <a:bodyPr tIns="91440" bIns="91440" anchor="ctr"/>
          <a:lstStyle/>
          <a:p>
            <a:pPr algn="ctr" eaLnBrk="0" hangingPunct="0">
              <a:defRPr/>
            </a:pPr>
            <a:r>
              <a:rPr lang="nl-NL" sz="1600" b="1">
                <a:solidFill>
                  <a:srgbClr val="FFFFFF"/>
                </a:solidFill>
                <a:latin typeface="Arial" pitchFamily="34" charset="0"/>
                <a:cs typeface="+mn-cs"/>
              </a:rPr>
              <a:t>Perfection</a:t>
            </a:r>
          </a:p>
        </p:txBody>
      </p:sp>
      <p:sp>
        <p:nvSpPr>
          <p:cNvPr id="127006" name="AutoShape 30"/>
          <p:cNvSpPr>
            <a:spLocks noChangeAspect="1" noChangeArrowheads="1"/>
          </p:cNvSpPr>
          <p:nvPr/>
        </p:nvSpPr>
        <p:spPr bwMode="auto">
          <a:xfrm rot="5400000">
            <a:off x="2447925" y="3662363"/>
            <a:ext cx="4824413" cy="287337"/>
          </a:xfrm>
          <a:prstGeom prst="triangle">
            <a:avLst>
              <a:gd name="adj" fmla="val 50000"/>
            </a:avLst>
          </a:prstGeom>
          <a:solidFill>
            <a:srgbClr val="002776"/>
          </a:solidFill>
          <a:ln w="6350" algn="ctr">
            <a:solidFill>
              <a:schemeClr val="tx2"/>
            </a:solidFill>
            <a:miter lim="800000"/>
            <a:headEnd type="none" w="sm" len="sm"/>
            <a:tailEnd type="none" w="med" len="lg"/>
          </a:ln>
          <a:effectLst/>
        </p:spPr>
        <p:txBody>
          <a:bodyPr tIns="91440" bIns="91440" anchor="ctr"/>
          <a:lstStyle/>
          <a:p>
            <a:pPr algn="ctr">
              <a:buFont typeface="Wingdings" pitchFamily="2" charset="2"/>
              <a:buNone/>
              <a:defRPr/>
            </a:pPr>
            <a:endParaRPr lang="en-US">
              <a:solidFill>
                <a:srgbClr val="000066"/>
              </a:solidFill>
            </a:endParaRPr>
          </a:p>
        </p:txBody>
      </p:sp>
      <p:sp>
        <p:nvSpPr>
          <p:cNvPr id="127009" name="Rectangle 33"/>
          <p:cNvSpPr>
            <a:spLocks noChangeArrowheads="1"/>
          </p:cNvSpPr>
          <p:nvPr/>
        </p:nvSpPr>
        <p:spPr bwMode="auto">
          <a:xfrm>
            <a:off x="5622925" y="5497513"/>
            <a:ext cx="3168650" cy="803275"/>
          </a:xfrm>
          <a:prstGeom prst="rect">
            <a:avLst/>
          </a:prstGeom>
          <a:solidFill>
            <a:schemeClr val="accent1"/>
          </a:solidFill>
          <a:ln w="6350" algn="ctr">
            <a:noFill/>
            <a:miter lim="800000"/>
            <a:headEnd/>
            <a:tailEnd/>
          </a:ln>
          <a:effectLst/>
        </p:spPr>
        <p:txBody>
          <a:bodyPr tIns="91440" bIns="91440" anchor="ctr"/>
          <a:lstStyle/>
          <a:p>
            <a:pPr algn="ctr" eaLnBrk="0" hangingPunct="0">
              <a:defRPr/>
            </a:pPr>
            <a:r>
              <a:rPr lang="nl-NL" sz="1600" b="1" dirty="0">
                <a:solidFill>
                  <a:srgbClr val="FFFFFF"/>
                </a:solidFill>
                <a:latin typeface="Arial" pitchFamily="34" charset="0"/>
                <a:cs typeface="+mn-cs"/>
              </a:rPr>
              <a:t>Reducing waste</a:t>
            </a:r>
          </a:p>
          <a:p>
            <a:pPr algn="ctr" eaLnBrk="0" hangingPunct="0">
              <a:defRPr/>
            </a:pPr>
            <a:r>
              <a:rPr lang="nl-NL" sz="1600" b="1" dirty="0">
                <a:solidFill>
                  <a:srgbClr val="FFFFFF"/>
                </a:solidFill>
                <a:latin typeface="Arial" pitchFamily="34" charset="0"/>
                <a:cs typeface="+mn-cs"/>
              </a:rPr>
              <a:t>Increasing speed &amp; efficency</a:t>
            </a:r>
          </a:p>
        </p:txBody>
      </p:sp>
      <p:grpSp>
        <p:nvGrpSpPr>
          <p:cNvPr id="36" name="Group 35"/>
          <p:cNvGrpSpPr/>
          <p:nvPr/>
        </p:nvGrpSpPr>
        <p:grpSpPr>
          <a:xfrm>
            <a:off x="5689534" y="1996971"/>
            <a:ext cx="3052578" cy="3059217"/>
            <a:chOff x="-579258" y="1152661"/>
            <a:chExt cx="3228002" cy="3235022"/>
          </a:xfrm>
        </p:grpSpPr>
        <p:grpSp>
          <p:nvGrpSpPr>
            <p:cNvPr id="37" name="Group 36"/>
            <p:cNvGrpSpPr/>
            <p:nvPr/>
          </p:nvGrpSpPr>
          <p:grpSpPr>
            <a:xfrm>
              <a:off x="-579258" y="1162883"/>
              <a:ext cx="3224800" cy="3224800"/>
              <a:chOff x="-579258" y="1162883"/>
              <a:chExt cx="3224800" cy="3224800"/>
            </a:xfrm>
          </p:grpSpPr>
          <p:sp>
            <p:nvSpPr>
              <p:cNvPr id="47" name="Pie 46"/>
              <p:cNvSpPr/>
              <p:nvPr/>
            </p:nvSpPr>
            <p:spPr bwMode="auto">
              <a:xfrm>
                <a:off x="-375592" y="1412776"/>
                <a:ext cx="2617002" cy="2617002"/>
              </a:xfrm>
              <a:prstGeom prst="pie">
                <a:avLst>
                  <a:gd name="adj1" fmla="val 8999574"/>
                  <a:gd name="adj2" fmla="val 16200000"/>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fr-FR" sz="1100" b="1" dirty="0">
                  <a:solidFill>
                    <a:srgbClr val="FFFFFF"/>
                  </a:solidFill>
                  <a:latin typeface="Arial" pitchFamily="34" charset="0"/>
                  <a:cs typeface="Arial" pitchFamily="34" charset="0"/>
                </a:endParaRPr>
              </a:p>
            </p:txBody>
          </p:sp>
          <p:sp>
            <p:nvSpPr>
              <p:cNvPr id="48" name="Circular Arrow 47"/>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chemeClr val="accent1"/>
              </a:solidFill>
              <a:ln w="6350" algn="ctr">
                <a:no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fr-FR" sz="1100" b="1" dirty="0">
                  <a:solidFill>
                    <a:srgbClr val="FFFFFF"/>
                  </a:solidFill>
                  <a:latin typeface="Arial" pitchFamily="34" charset="0"/>
                  <a:cs typeface="Arial" pitchFamily="34" charset="0"/>
                </a:endParaRPr>
              </a:p>
            </p:txBody>
          </p:sp>
        </p:grpSp>
        <p:sp>
          <p:nvSpPr>
            <p:cNvPr id="38" name="TextBox 37"/>
            <p:cNvSpPr txBox="1"/>
            <p:nvPr/>
          </p:nvSpPr>
          <p:spPr>
            <a:xfrm>
              <a:off x="-87560" y="2060848"/>
              <a:ext cx="1019831" cy="553288"/>
            </a:xfrm>
            <a:prstGeom prst="rect">
              <a:avLst/>
            </a:prstGeom>
            <a:noFill/>
          </p:spPr>
          <p:txBody>
            <a:bodyPr wrap="square" rtlCol="0">
              <a:spAutoFit/>
            </a:bodyPr>
            <a:lstStyle/>
            <a:p>
              <a:r>
                <a:rPr lang="en-US" sz="1400" b="1" dirty="0" smtClean="0"/>
                <a:t>Sustain and CI</a:t>
              </a:r>
              <a:endParaRPr lang="en-US" sz="1400" b="1" dirty="0"/>
            </a:p>
          </p:txBody>
        </p:sp>
        <p:grpSp>
          <p:nvGrpSpPr>
            <p:cNvPr id="39" name="Group 38"/>
            <p:cNvGrpSpPr/>
            <p:nvPr/>
          </p:nvGrpSpPr>
          <p:grpSpPr>
            <a:xfrm rot="7200000">
              <a:off x="-576056" y="1162883"/>
              <a:ext cx="3224800" cy="3224800"/>
              <a:chOff x="-579258" y="1162883"/>
              <a:chExt cx="3224800" cy="3224800"/>
            </a:xfrm>
          </p:grpSpPr>
          <p:sp>
            <p:nvSpPr>
              <p:cNvPr id="45" name="Pie 44"/>
              <p:cNvSpPr/>
              <p:nvPr/>
            </p:nvSpPr>
            <p:spPr bwMode="auto">
              <a:xfrm>
                <a:off x="-375592" y="1412776"/>
                <a:ext cx="2617002" cy="2617002"/>
              </a:xfrm>
              <a:prstGeom prst="pie">
                <a:avLst>
                  <a:gd name="adj1" fmla="val 8999574"/>
                  <a:gd name="adj2" fmla="val 16200000"/>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fr-FR" sz="1100" b="1" dirty="0">
                  <a:solidFill>
                    <a:srgbClr val="FFFFFF"/>
                  </a:solidFill>
                  <a:latin typeface="Arial" pitchFamily="34" charset="0"/>
                  <a:cs typeface="Arial" pitchFamily="34" charset="0"/>
                </a:endParaRPr>
              </a:p>
            </p:txBody>
          </p:sp>
          <p:sp>
            <p:nvSpPr>
              <p:cNvPr id="46" name="Circular Arrow 45"/>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chemeClr val="accent1"/>
              </a:solidFill>
              <a:ln w="6350" algn="ctr">
                <a:no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fr-FR" sz="1100" b="1" dirty="0">
                  <a:solidFill>
                    <a:srgbClr val="FFFFFF"/>
                  </a:solidFill>
                  <a:latin typeface="Arial" pitchFamily="34" charset="0"/>
                  <a:cs typeface="Arial" pitchFamily="34" charset="0"/>
                </a:endParaRPr>
              </a:p>
            </p:txBody>
          </p:sp>
        </p:grpSp>
        <p:grpSp>
          <p:nvGrpSpPr>
            <p:cNvPr id="40" name="Group 39"/>
            <p:cNvGrpSpPr/>
            <p:nvPr/>
          </p:nvGrpSpPr>
          <p:grpSpPr>
            <a:xfrm rot="14400000">
              <a:off x="-576056" y="1152661"/>
              <a:ext cx="3224800" cy="3224800"/>
              <a:chOff x="-579258" y="1162883"/>
              <a:chExt cx="3224800" cy="3224800"/>
            </a:xfrm>
          </p:grpSpPr>
          <p:sp>
            <p:nvSpPr>
              <p:cNvPr id="43" name="Pie 42"/>
              <p:cNvSpPr/>
              <p:nvPr/>
            </p:nvSpPr>
            <p:spPr bwMode="auto">
              <a:xfrm>
                <a:off x="-375592" y="1412776"/>
                <a:ext cx="2617002" cy="2617002"/>
              </a:xfrm>
              <a:prstGeom prst="pie">
                <a:avLst>
                  <a:gd name="adj1" fmla="val 8999574"/>
                  <a:gd name="adj2" fmla="val 16200000"/>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fr-FR" sz="1100" b="1" dirty="0">
                  <a:solidFill>
                    <a:srgbClr val="FFFFFF"/>
                  </a:solidFill>
                  <a:latin typeface="Arial" pitchFamily="34" charset="0"/>
                  <a:cs typeface="Arial" pitchFamily="34" charset="0"/>
                </a:endParaRPr>
              </a:p>
            </p:txBody>
          </p:sp>
          <p:sp>
            <p:nvSpPr>
              <p:cNvPr id="44" name="Circular Arrow 43"/>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chemeClr val="accent1"/>
              </a:solidFill>
              <a:ln w="6350" algn="ctr">
                <a:no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fr-FR" sz="1100" b="1" dirty="0">
                  <a:solidFill>
                    <a:srgbClr val="FFFFFF"/>
                  </a:solidFill>
                  <a:latin typeface="Arial" pitchFamily="34" charset="0"/>
                  <a:cs typeface="Arial" pitchFamily="34" charset="0"/>
                </a:endParaRPr>
              </a:p>
            </p:txBody>
          </p:sp>
        </p:grpSp>
        <p:sp>
          <p:nvSpPr>
            <p:cNvPr id="41" name="TextBox 40"/>
            <p:cNvSpPr txBox="1"/>
            <p:nvPr/>
          </p:nvSpPr>
          <p:spPr>
            <a:xfrm>
              <a:off x="1170006" y="1831394"/>
              <a:ext cx="1151651" cy="1008937"/>
            </a:xfrm>
            <a:prstGeom prst="rect">
              <a:avLst/>
            </a:prstGeom>
            <a:noFill/>
          </p:spPr>
          <p:txBody>
            <a:bodyPr wrap="square" rtlCol="0">
              <a:spAutoFit/>
            </a:bodyPr>
            <a:lstStyle/>
            <a:p>
              <a:r>
                <a:rPr lang="en-US" sz="1400" b="1" dirty="0" smtClean="0"/>
                <a:t>Identify value and the value stream</a:t>
              </a:r>
              <a:endParaRPr lang="en-US" sz="1400" b="1" dirty="0"/>
            </a:p>
          </p:txBody>
        </p:sp>
        <p:sp>
          <p:nvSpPr>
            <p:cNvPr id="42" name="TextBox 41"/>
            <p:cNvSpPr txBox="1"/>
            <p:nvPr/>
          </p:nvSpPr>
          <p:spPr>
            <a:xfrm>
              <a:off x="457931" y="3247913"/>
              <a:ext cx="1157987" cy="781113"/>
            </a:xfrm>
            <a:prstGeom prst="rect">
              <a:avLst/>
            </a:prstGeom>
            <a:noFill/>
          </p:spPr>
          <p:txBody>
            <a:bodyPr wrap="square" rtlCol="0">
              <a:spAutoFit/>
            </a:bodyPr>
            <a:lstStyle/>
            <a:p>
              <a:pPr algn="ctr"/>
              <a:r>
                <a:rPr lang="en-US" sz="1400" b="1" dirty="0" smtClean="0"/>
                <a:t>Establish Flow &amp; Pull</a:t>
              </a:r>
              <a:endParaRPr lang="en-US" sz="1400" b="1"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GB" dirty="0" smtClean="0"/>
              <a:t>Introductions and Welcome</a:t>
            </a:r>
            <a:br>
              <a:rPr lang="en-GB" dirty="0" smtClean="0"/>
            </a:br>
            <a:r>
              <a:rPr lang="en-GB" sz="1800" b="1" dirty="0" smtClean="0">
                <a:solidFill>
                  <a:srgbClr val="99CC33"/>
                </a:solidFill>
              </a:rPr>
              <a:t> About us</a:t>
            </a:r>
            <a:endParaRPr lang="en-GB" sz="1800" dirty="0" smtClean="0"/>
          </a:p>
        </p:txBody>
      </p:sp>
      <p:sp>
        <p:nvSpPr>
          <p:cNvPr id="155651" name="Slide Number Placeholder 4"/>
          <p:cNvSpPr>
            <a:spLocks noGrp="1"/>
          </p:cNvSpPr>
          <p:nvPr>
            <p:ph type="sldNum" sz="quarter" idx="11"/>
          </p:nvPr>
        </p:nvSpPr>
        <p:spPr>
          <a:noFill/>
        </p:spPr>
        <p:txBody>
          <a:bodyPr/>
          <a:lstStyle/>
          <a:p>
            <a:fld id="{E9AEEF8F-A7F0-48AC-8430-ED4863CF2EF0}" type="slidenum">
              <a:rPr lang="en-GB" altLang="en-GB"/>
              <a:pPr/>
              <a:t>2</a:t>
            </a:fld>
            <a:endParaRPr lang="en-GB" altLang="en-GB"/>
          </a:p>
        </p:txBody>
      </p:sp>
      <p:pic>
        <p:nvPicPr>
          <p:cNvPr id="6" name="Picture 4" descr="ORG004_wso_obj"/>
          <p:cNvPicPr>
            <a:picLocks noChangeArrowheads="1"/>
          </p:cNvPicPr>
          <p:nvPr/>
        </p:nvPicPr>
        <p:blipFill>
          <a:blip r:embed="rId3" cstate="print"/>
          <a:srcRect/>
          <a:stretch>
            <a:fillRect/>
          </a:stretch>
        </p:blipFill>
        <p:spPr bwMode="auto">
          <a:xfrm>
            <a:off x="423923" y="1628774"/>
            <a:ext cx="1855657" cy="4862401"/>
          </a:xfrm>
          <a:prstGeom prst="rect">
            <a:avLst/>
          </a:prstGeom>
          <a:noFill/>
          <a:ln w="9525">
            <a:noFill/>
            <a:miter lim="800000"/>
            <a:headEnd/>
            <a:tailEnd/>
          </a:ln>
        </p:spPr>
      </p:pic>
      <p:sp>
        <p:nvSpPr>
          <p:cNvPr id="2" name="Rectangle 1"/>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Fundamentals of LSS </a:t>
            </a:r>
            <a:br>
              <a:rPr lang="en-GB" dirty="0"/>
            </a:br>
            <a:r>
              <a:rPr lang="en-GB" sz="1800" b="1" dirty="0" smtClean="0">
                <a:solidFill>
                  <a:srgbClr val="92D050"/>
                </a:solidFill>
              </a:rPr>
              <a:t>Applying the 5 principles</a:t>
            </a:r>
            <a:endParaRPr lang="fr-FR" dirty="0"/>
          </a:p>
        </p:txBody>
      </p:sp>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20</a:t>
            </a:fld>
            <a:endParaRPr lang="en-GB" altLang="en-GB"/>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11" y="1151112"/>
            <a:ext cx="7632402" cy="5230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bwMode="auto">
          <a:xfrm>
            <a:off x="3017744" y="1120181"/>
            <a:ext cx="3240360" cy="3296261"/>
          </a:xfrm>
          <a:prstGeom prst="rect">
            <a:avLst/>
          </a:prstGeom>
          <a:solidFill>
            <a:sysClr val="window" lastClr="FFFFFF"/>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grpSp>
        <p:nvGrpSpPr>
          <p:cNvPr id="22" name="Group 21"/>
          <p:cNvGrpSpPr/>
          <p:nvPr/>
        </p:nvGrpSpPr>
        <p:grpSpPr>
          <a:xfrm>
            <a:off x="2915911" y="1181420"/>
            <a:ext cx="3228002" cy="3235022"/>
            <a:chOff x="-579258" y="1152661"/>
            <a:chExt cx="3228002" cy="3235022"/>
          </a:xfrm>
        </p:grpSpPr>
        <p:grpSp>
          <p:nvGrpSpPr>
            <p:cNvPr id="23" name="Group 22"/>
            <p:cNvGrpSpPr/>
            <p:nvPr/>
          </p:nvGrpSpPr>
          <p:grpSpPr>
            <a:xfrm>
              <a:off x="-579258" y="1162883"/>
              <a:ext cx="3224800" cy="3224800"/>
              <a:chOff x="-579258" y="1162883"/>
              <a:chExt cx="3224800" cy="3224800"/>
            </a:xfrm>
          </p:grpSpPr>
          <p:sp>
            <p:nvSpPr>
              <p:cNvPr id="33" name="Pie 32"/>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57575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sp>
            <p:nvSpPr>
              <p:cNvPr id="34" name="Circular Arrow 33"/>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grpSp>
        <p:sp>
          <p:nvSpPr>
            <p:cNvPr id="24" name="TextBox 23"/>
            <p:cNvSpPr txBox="1"/>
            <p:nvPr/>
          </p:nvSpPr>
          <p:spPr>
            <a:xfrm>
              <a:off x="-87560" y="2060848"/>
              <a:ext cx="101983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Arial"/>
                  <a:cs typeface="+mn-cs"/>
                </a:rPr>
                <a:t>Sustain and CI</a:t>
              </a:r>
            </a:p>
          </p:txBody>
        </p:sp>
        <p:grpSp>
          <p:nvGrpSpPr>
            <p:cNvPr id="25" name="Group 24"/>
            <p:cNvGrpSpPr/>
            <p:nvPr/>
          </p:nvGrpSpPr>
          <p:grpSpPr>
            <a:xfrm rot="7200000">
              <a:off x="-576056" y="1162883"/>
              <a:ext cx="3224800" cy="3224800"/>
              <a:chOff x="-579258" y="1162883"/>
              <a:chExt cx="3224800" cy="3224800"/>
            </a:xfrm>
          </p:grpSpPr>
          <p:sp>
            <p:nvSpPr>
              <p:cNvPr id="31" name="Pie 30"/>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57575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sp>
            <p:nvSpPr>
              <p:cNvPr id="32" name="Circular Arrow 31"/>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grpSp>
        <p:grpSp>
          <p:nvGrpSpPr>
            <p:cNvPr id="26" name="Group 25"/>
            <p:cNvGrpSpPr/>
            <p:nvPr/>
          </p:nvGrpSpPr>
          <p:grpSpPr>
            <a:xfrm rot="14400000">
              <a:off x="-576056" y="1152661"/>
              <a:ext cx="3224800" cy="3224800"/>
              <a:chOff x="-579258" y="1162883"/>
              <a:chExt cx="3224800" cy="3224800"/>
            </a:xfrm>
          </p:grpSpPr>
          <p:sp>
            <p:nvSpPr>
              <p:cNvPr id="29" name="Pie 28"/>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57575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sp>
            <p:nvSpPr>
              <p:cNvPr id="30" name="Circular Arrow 29"/>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1" i="0" u="none" strike="noStrike" kern="0" cap="none" spc="0" normalizeH="0" baseline="0" noProof="0" dirty="0" smtClean="0">
                  <a:ln>
                    <a:noFill/>
                  </a:ln>
                  <a:solidFill>
                    <a:srgbClr val="FFFFFF"/>
                  </a:solidFill>
                  <a:effectLst/>
                  <a:uLnTx/>
                  <a:uFillTx/>
                  <a:latin typeface="Arial" pitchFamily="34" charset="0"/>
                  <a:cs typeface="Arial" pitchFamily="34" charset="0"/>
                </a:endParaRPr>
              </a:p>
            </p:txBody>
          </p:sp>
        </p:grpSp>
        <p:sp>
          <p:nvSpPr>
            <p:cNvPr id="27" name="TextBox 26"/>
            <p:cNvSpPr txBox="1"/>
            <p:nvPr/>
          </p:nvSpPr>
          <p:spPr>
            <a:xfrm>
              <a:off x="1196865" y="1844824"/>
              <a:ext cx="101983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Arial"/>
                  <a:cs typeface="+mn-cs"/>
                </a:rPr>
                <a:t>Identify value and the value stream</a:t>
              </a:r>
            </a:p>
          </p:txBody>
        </p:sp>
        <p:sp>
          <p:nvSpPr>
            <p:cNvPr id="28" name="TextBox 27"/>
            <p:cNvSpPr txBox="1"/>
            <p:nvPr/>
          </p:nvSpPr>
          <p:spPr>
            <a:xfrm>
              <a:off x="457931" y="3247913"/>
              <a:ext cx="1157987"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Arial"/>
                  <a:cs typeface="+mn-cs"/>
                </a:rPr>
                <a:t>Establish Flow &amp; Pull</a:t>
              </a:r>
            </a:p>
          </p:txBody>
        </p:sp>
      </p:grpSp>
    </p:spTree>
    <p:extLst>
      <p:ext uri="{BB962C8B-B14F-4D97-AF65-F5344CB8AC3E}">
        <p14:creationId xmlns:p14="http://schemas.microsoft.com/office/powerpoint/2010/main" val="4205788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GB" dirty="0" smtClean="0"/>
              <a:t>Fundamentals of LSS</a:t>
            </a:r>
            <a:br>
              <a:rPr lang="en-GB" dirty="0" smtClean="0"/>
            </a:br>
            <a:r>
              <a:rPr lang="en-GB" sz="1800" b="1" dirty="0" smtClean="0">
                <a:solidFill>
                  <a:srgbClr val="92D050"/>
                </a:solidFill>
              </a:rPr>
              <a:t>Focus on the customer – the customer determines process purpose</a:t>
            </a:r>
          </a:p>
        </p:txBody>
      </p:sp>
      <p:sp>
        <p:nvSpPr>
          <p:cNvPr id="169988" name="Slide Number Placeholder 4"/>
          <p:cNvSpPr>
            <a:spLocks noGrp="1"/>
          </p:cNvSpPr>
          <p:nvPr>
            <p:ph type="sldNum" sz="quarter" idx="11"/>
          </p:nvPr>
        </p:nvSpPr>
        <p:spPr>
          <a:noFill/>
        </p:spPr>
        <p:txBody>
          <a:bodyPr/>
          <a:lstStyle/>
          <a:p>
            <a:fld id="{4EC13102-0A58-49BA-878B-DBA9DAA84D92}" type="slidenum">
              <a:rPr lang="en-GB" altLang="en-GB"/>
              <a:pPr/>
              <a:t>21</a:t>
            </a:fld>
            <a:endParaRPr lang="en-GB" altLang="en-GB"/>
          </a:p>
        </p:txBody>
      </p:sp>
      <p:sp>
        <p:nvSpPr>
          <p:cNvPr id="169989" name="Rectangle 3"/>
          <p:cNvSpPr txBox="1">
            <a:spLocks noChangeArrowheads="1"/>
          </p:cNvSpPr>
          <p:nvPr/>
        </p:nvSpPr>
        <p:spPr bwMode="auto">
          <a:xfrm>
            <a:off x="358775" y="1281113"/>
            <a:ext cx="5563054" cy="4422774"/>
          </a:xfrm>
          <a:prstGeom prst="rect">
            <a:avLst/>
          </a:prstGeom>
          <a:noFill/>
          <a:ln w="9525">
            <a:noFill/>
            <a:miter lim="800000"/>
            <a:headEnd/>
            <a:tailEnd/>
          </a:ln>
        </p:spPr>
        <p:txBody>
          <a:bodyPr lIns="0" tIns="0" rIns="0" bIns="0"/>
          <a:lstStyle/>
          <a:p>
            <a:pPr>
              <a:lnSpc>
                <a:spcPct val="102000"/>
              </a:lnSpc>
              <a:spcAft>
                <a:spcPct val="37000"/>
              </a:spcAft>
              <a:tabLst>
                <a:tab pos="5715000" algn="l"/>
              </a:tabLst>
            </a:pPr>
            <a:r>
              <a:rPr lang="en-GB" b="1" i="1" dirty="0">
                <a:solidFill>
                  <a:srgbClr val="000066"/>
                </a:solidFill>
              </a:rPr>
              <a:t>Why </a:t>
            </a:r>
            <a:r>
              <a:rPr lang="en-GB" b="1" i="1" dirty="0" smtClean="0">
                <a:solidFill>
                  <a:srgbClr val="000066"/>
                </a:solidFill>
              </a:rPr>
              <a:t>are we here</a:t>
            </a:r>
            <a:r>
              <a:rPr lang="en-GB" b="1" i="1" dirty="0">
                <a:solidFill>
                  <a:srgbClr val="000066"/>
                </a:solidFill>
              </a:rPr>
              <a:t>?</a:t>
            </a:r>
          </a:p>
          <a:p>
            <a:pPr marL="557213" lvl="1" indent="-285750">
              <a:lnSpc>
                <a:spcPct val="94000"/>
              </a:lnSpc>
              <a:spcAft>
                <a:spcPct val="36000"/>
              </a:spcAft>
              <a:buFont typeface="Wingdings" panose="05000000000000000000" pitchFamily="2" charset="2"/>
              <a:buChar char="§"/>
              <a:tabLst>
                <a:tab pos="5715000" algn="l"/>
              </a:tabLst>
            </a:pPr>
            <a:r>
              <a:rPr lang="en-GB" sz="1600" dirty="0">
                <a:solidFill>
                  <a:srgbClr val="000066"/>
                </a:solidFill>
              </a:rPr>
              <a:t>Every action has a purpose within a task</a:t>
            </a:r>
          </a:p>
          <a:p>
            <a:pPr marL="557213" lvl="1" indent="-285750">
              <a:lnSpc>
                <a:spcPct val="94000"/>
              </a:lnSpc>
              <a:spcAft>
                <a:spcPct val="36000"/>
              </a:spcAft>
              <a:buFont typeface="Wingdings" panose="05000000000000000000" pitchFamily="2" charset="2"/>
              <a:buChar char="§"/>
              <a:tabLst>
                <a:tab pos="5715000" algn="l"/>
              </a:tabLst>
            </a:pPr>
            <a:r>
              <a:rPr lang="en-GB" sz="1600" dirty="0">
                <a:solidFill>
                  <a:srgbClr val="000066"/>
                </a:solidFill>
              </a:rPr>
              <a:t>Every task has a purpose within a process</a:t>
            </a:r>
          </a:p>
          <a:p>
            <a:pPr marL="557213" lvl="1" indent="-285750">
              <a:lnSpc>
                <a:spcPct val="94000"/>
              </a:lnSpc>
              <a:spcAft>
                <a:spcPct val="36000"/>
              </a:spcAft>
              <a:buFont typeface="Wingdings" panose="05000000000000000000" pitchFamily="2" charset="2"/>
              <a:buChar char="§"/>
              <a:tabLst>
                <a:tab pos="5715000" algn="l"/>
              </a:tabLst>
            </a:pPr>
            <a:r>
              <a:rPr lang="en-GB" sz="1600" dirty="0">
                <a:solidFill>
                  <a:srgbClr val="000066"/>
                </a:solidFill>
              </a:rPr>
              <a:t>Every process has a purpose within a business</a:t>
            </a:r>
            <a:endParaRPr lang="en-GB" sz="1600" b="1" dirty="0">
              <a:solidFill>
                <a:srgbClr val="000066"/>
              </a:solidFill>
            </a:endParaRPr>
          </a:p>
          <a:p>
            <a:pPr marL="557213" lvl="1" indent="-285750">
              <a:lnSpc>
                <a:spcPct val="94000"/>
              </a:lnSpc>
              <a:spcAft>
                <a:spcPct val="36000"/>
              </a:spcAft>
              <a:buFont typeface="Wingdings" panose="05000000000000000000" pitchFamily="2" charset="2"/>
              <a:buChar char="§"/>
              <a:tabLst>
                <a:tab pos="5715000" algn="l"/>
              </a:tabLst>
            </a:pPr>
            <a:r>
              <a:rPr lang="en-GB" sz="1600" dirty="0">
                <a:solidFill>
                  <a:srgbClr val="000066"/>
                </a:solidFill>
              </a:rPr>
              <a:t>But </a:t>
            </a:r>
            <a:r>
              <a:rPr lang="en-GB" sz="1600" b="1" dirty="0">
                <a:solidFill>
                  <a:srgbClr val="000066"/>
                </a:solidFill>
              </a:rPr>
              <a:t>not</a:t>
            </a:r>
            <a:r>
              <a:rPr lang="en-GB" sz="1600" dirty="0">
                <a:solidFill>
                  <a:srgbClr val="000066"/>
                </a:solidFill>
              </a:rPr>
              <a:t> every action, task or process have a purpose in the eyes of your customer</a:t>
            </a:r>
          </a:p>
          <a:p>
            <a:pPr>
              <a:lnSpc>
                <a:spcPct val="102000"/>
              </a:lnSpc>
              <a:spcAft>
                <a:spcPct val="37000"/>
              </a:spcAft>
              <a:tabLst>
                <a:tab pos="5715000" algn="l"/>
              </a:tabLst>
            </a:pPr>
            <a:endParaRPr lang="en-GB" b="1" i="1" dirty="0">
              <a:solidFill>
                <a:srgbClr val="000066"/>
              </a:solidFill>
            </a:endParaRPr>
          </a:p>
          <a:p>
            <a:pPr>
              <a:lnSpc>
                <a:spcPct val="102000"/>
              </a:lnSpc>
              <a:spcAft>
                <a:spcPct val="37000"/>
              </a:spcAft>
              <a:tabLst>
                <a:tab pos="5715000" algn="l"/>
              </a:tabLst>
            </a:pPr>
            <a:r>
              <a:rPr lang="en-US" b="1" dirty="0">
                <a:solidFill>
                  <a:srgbClr val="000066"/>
                </a:solidFill>
              </a:rPr>
              <a:t>Value </a:t>
            </a:r>
            <a:r>
              <a:rPr lang="en-US" dirty="0">
                <a:solidFill>
                  <a:srgbClr val="000066"/>
                </a:solidFill>
              </a:rPr>
              <a:t>can be defined as any activity </a:t>
            </a:r>
            <a:r>
              <a:rPr lang="en-US" i="1" dirty="0">
                <a:solidFill>
                  <a:srgbClr val="000066"/>
                </a:solidFill>
              </a:rPr>
              <a:t>essential</a:t>
            </a:r>
            <a:r>
              <a:rPr lang="en-US" dirty="0">
                <a:solidFill>
                  <a:srgbClr val="000066"/>
                </a:solidFill>
              </a:rPr>
              <a:t> to delivering the service or product, and can only be determined by your customer</a:t>
            </a:r>
          </a:p>
          <a:p>
            <a:pPr>
              <a:lnSpc>
                <a:spcPct val="102000"/>
              </a:lnSpc>
              <a:spcAft>
                <a:spcPct val="37000"/>
              </a:spcAft>
              <a:tabLst>
                <a:tab pos="5715000" algn="l"/>
              </a:tabLst>
            </a:pPr>
            <a:endParaRPr lang="en-US" dirty="0">
              <a:solidFill>
                <a:srgbClr val="000066"/>
              </a:solidFill>
            </a:endParaRPr>
          </a:p>
          <a:p>
            <a:pPr>
              <a:lnSpc>
                <a:spcPct val="102000"/>
              </a:lnSpc>
              <a:spcAft>
                <a:spcPct val="37000"/>
              </a:spcAft>
              <a:tabLst>
                <a:tab pos="5715000" algn="l"/>
              </a:tabLst>
            </a:pPr>
            <a:r>
              <a:rPr lang="en-US" b="1" dirty="0">
                <a:solidFill>
                  <a:srgbClr val="000066"/>
                </a:solidFill>
              </a:rPr>
              <a:t>Value Streams</a:t>
            </a:r>
            <a:r>
              <a:rPr lang="en-US" dirty="0">
                <a:solidFill>
                  <a:srgbClr val="000066"/>
                </a:solidFill>
              </a:rPr>
              <a:t> align actions, tasks &amp; processes into end to end processes whose </a:t>
            </a:r>
            <a:r>
              <a:rPr lang="en-US" i="1" dirty="0">
                <a:solidFill>
                  <a:srgbClr val="000066"/>
                </a:solidFill>
              </a:rPr>
              <a:t>purpose</a:t>
            </a:r>
            <a:r>
              <a:rPr lang="en-US" dirty="0">
                <a:solidFill>
                  <a:srgbClr val="000066"/>
                </a:solidFill>
              </a:rPr>
              <a:t> is to deliver only your</a:t>
            </a:r>
            <a:r>
              <a:rPr lang="en-US" b="1" dirty="0">
                <a:solidFill>
                  <a:srgbClr val="000066"/>
                </a:solidFill>
              </a:rPr>
              <a:t> customer </a:t>
            </a:r>
            <a:r>
              <a:rPr lang="en-US" dirty="0">
                <a:solidFill>
                  <a:srgbClr val="000066"/>
                </a:solidFill>
              </a:rPr>
              <a:t>and </a:t>
            </a:r>
            <a:r>
              <a:rPr lang="en-US" b="1" dirty="0">
                <a:solidFill>
                  <a:srgbClr val="000066"/>
                </a:solidFill>
              </a:rPr>
              <a:t>regulatory </a:t>
            </a:r>
            <a:r>
              <a:rPr lang="en-US" dirty="0">
                <a:solidFill>
                  <a:srgbClr val="000066"/>
                </a:solidFill>
              </a:rPr>
              <a:t>requirements </a:t>
            </a:r>
            <a:endParaRPr lang="en-GB" dirty="0">
              <a:solidFill>
                <a:srgbClr val="000066"/>
              </a:solidFill>
            </a:endParaRPr>
          </a:p>
        </p:txBody>
      </p:sp>
      <p:pic>
        <p:nvPicPr>
          <p:cNvPr id="6"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10936" y="2056265"/>
            <a:ext cx="2858634" cy="285863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GB" smtClean="0"/>
              <a:t>Make Value Flow &amp; Reduce Failure</a:t>
            </a:r>
            <a:br>
              <a:rPr lang="en-GB" smtClean="0"/>
            </a:br>
            <a:r>
              <a:rPr lang="en-GB" sz="1800" b="1" smtClean="0">
                <a:solidFill>
                  <a:srgbClr val="92D050"/>
                </a:solidFill>
              </a:rPr>
              <a:t>Lean systems focus around flow and “right first time”</a:t>
            </a:r>
            <a:endParaRPr lang="en-GB" smtClean="0"/>
          </a:p>
        </p:txBody>
      </p:sp>
      <p:sp>
        <p:nvSpPr>
          <p:cNvPr id="171012" name="Slide Number Placeholder 4"/>
          <p:cNvSpPr>
            <a:spLocks noGrp="1"/>
          </p:cNvSpPr>
          <p:nvPr>
            <p:ph type="sldNum" sz="quarter" idx="11"/>
          </p:nvPr>
        </p:nvSpPr>
        <p:spPr>
          <a:noFill/>
        </p:spPr>
        <p:txBody>
          <a:bodyPr/>
          <a:lstStyle/>
          <a:p>
            <a:fld id="{EE97A230-4AB6-4392-8885-606B40E97271}" type="slidenum">
              <a:rPr lang="en-GB" altLang="en-GB"/>
              <a:pPr/>
              <a:t>22</a:t>
            </a:fld>
            <a:endParaRPr lang="en-GB" altLang="en-GB"/>
          </a:p>
        </p:txBody>
      </p:sp>
      <p:sp>
        <p:nvSpPr>
          <p:cNvPr id="171013" name="Rectangle 15"/>
          <p:cNvSpPr>
            <a:spLocks noChangeArrowheads="1"/>
          </p:cNvSpPr>
          <p:nvPr/>
        </p:nvSpPr>
        <p:spPr bwMode="auto">
          <a:xfrm>
            <a:off x="358775" y="1281112"/>
            <a:ext cx="4677250" cy="4895849"/>
          </a:xfrm>
          <a:prstGeom prst="rect">
            <a:avLst/>
          </a:prstGeom>
          <a:noFill/>
          <a:ln w="9525">
            <a:noFill/>
            <a:miter lim="800000"/>
            <a:headEnd/>
            <a:tailEnd/>
          </a:ln>
        </p:spPr>
        <p:txBody>
          <a:bodyPr lIns="0" tIns="0" rIns="0" bIns="0"/>
          <a:lstStyle/>
          <a:p>
            <a:pPr>
              <a:lnSpc>
                <a:spcPct val="90000"/>
              </a:lnSpc>
              <a:spcAft>
                <a:spcPct val="37000"/>
              </a:spcAft>
              <a:tabLst>
                <a:tab pos="5715000" algn="l"/>
              </a:tabLst>
            </a:pPr>
            <a:r>
              <a:rPr lang="en-GB" dirty="0">
                <a:solidFill>
                  <a:srgbClr val="000066"/>
                </a:solidFill>
              </a:rPr>
              <a:t>Make the </a:t>
            </a:r>
            <a:r>
              <a:rPr lang="en-GB" b="1" dirty="0">
                <a:solidFill>
                  <a:srgbClr val="000066"/>
                </a:solidFill>
              </a:rPr>
              <a:t>value</a:t>
            </a:r>
            <a:r>
              <a:rPr lang="en-GB" dirty="0">
                <a:solidFill>
                  <a:srgbClr val="000066"/>
                </a:solidFill>
              </a:rPr>
              <a:t> creating activities </a:t>
            </a:r>
            <a:r>
              <a:rPr lang="en-GB" b="1" dirty="0">
                <a:solidFill>
                  <a:srgbClr val="000066"/>
                </a:solidFill>
              </a:rPr>
              <a:t>flow</a:t>
            </a:r>
            <a:endParaRPr lang="en-GB" dirty="0">
              <a:solidFill>
                <a:srgbClr val="000066"/>
              </a:solidFill>
            </a:endParaRPr>
          </a:p>
          <a:p>
            <a:pPr marL="557213" lvl="1" indent="-285750">
              <a:lnSpc>
                <a:spcPct val="90000"/>
              </a:lnSpc>
              <a:spcAft>
                <a:spcPct val="36000"/>
              </a:spcAft>
              <a:buFont typeface="Wingdings" panose="05000000000000000000" pitchFamily="2" charset="2"/>
              <a:buChar char="§"/>
              <a:tabLst>
                <a:tab pos="5715000" algn="l"/>
              </a:tabLst>
            </a:pPr>
            <a:r>
              <a:rPr lang="en-GB" sz="1600" dirty="0">
                <a:solidFill>
                  <a:srgbClr val="000066"/>
                </a:solidFill>
              </a:rPr>
              <a:t>Line up the essential steps needed to get the job done</a:t>
            </a:r>
          </a:p>
          <a:p>
            <a:pPr marL="557213" lvl="1" indent="-285750">
              <a:lnSpc>
                <a:spcPct val="90000"/>
              </a:lnSpc>
              <a:spcAft>
                <a:spcPct val="36000"/>
              </a:spcAft>
              <a:buFont typeface="Wingdings" panose="05000000000000000000" pitchFamily="2" charset="2"/>
              <a:buChar char="§"/>
              <a:tabLst>
                <a:tab pos="5715000" algn="l"/>
              </a:tabLst>
            </a:pPr>
            <a:r>
              <a:rPr lang="en-GB" sz="1600" dirty="0">
                <a:solidFill>
                  <a:srgbClr val="000066"/>
                </a:solidFill>
              </a:rPr>
              <a:t>Movement should be steady and continuous</a:t>
            </a:r>
          </a:p>
          <a:p>
            <a:pPr marL="557213" lvl="1" indent="-285750">
              <a:lnSpc>
                <a:spcPct val="90000"/>
              </a:lnSpc>
              <a:spcAft>
                <a:spcPct val="36000"/>
              </a:spcAft>
              <a:buFont typeface="Wingdings" panose="05000000000000000000" pitchFamily="2" charset="2"/>
              <a:buChar char="§"/>
              <a:tabLst>
                <a:tab pos="5715000" algn="l"/>
              </a:tabLst>
            </a:pPr>
            <a:r>
              <a:rPr lang="en-GB" sz="1600" dirty="0">
                <a:solidFill>
                  <a:srgbClr val="000066"/>
                </a:solidFill>
              </a:rPr>
              <a:t>Solutions should be developed to remove/minimise the failure demand and </a:t>
            </a:r>
            <a:r>
              <a:rPr lang="en-GB" sz="1600" dirty="0" smtClean="0">
                <a:solidFill>
                  <a:srgbClr val="000066"/>
                </a:solidFill>
              </a:rPr>
              <a:t> </a:t>
            </a:r>
            <a:r>
              <a:rPr lang="en-GB" sz="1600" dirty="0">
                <a:solidFill>
                  <a:srgbClr val="000066"/>
                </a:solidFill>
              </a:rPr>
              <a:t>wastes </a:t>
            </a:r>
          </a:p>
          <a:p>
            <a:pPr marL="557213" lvl="1" indent="-285750">
              <a:lnSpc>
                <a:spcPct val="90000"/>
              </a:lnSpc>
              <a:spcAft>
                <a:spcPct val="36000"/>
              </a:spcAft>
              <a:buFont typeface="Wingdings" panose="05000000000000000000" pitchFamily="2" charset="2"/>
              <a:buChar char="§"/>
              <a:tabLst>
                <a:tab pos="5715000" algn="l"/>
              </a:tabLst>
            </a:pPr>
            <a:r>
              <a:rPr lang="en-GB" sz="1600" dirty="0">
                <a:solidFill>
                  <a:srgbClr val="000066"/>
                </a:solidFill>
              </a:rPr>
              <a:t>Physically rearrange to support continuous flow and best serve the customer</a:t>
            </a:r>
          </a:p>
          <a:p>
            <a:pPr marL="557213" lvl="1" indent="-285750">
              <a:lnSpc>
                <a:spcPct val="90000"/>
              </a:lnSpc>
              <a:spcAft>
                <a:spcPct val="36000"/>
              </a:spcAft>
              <a:buFont typeface="Wingdings" panose="05000000000000000000" pitchFamily="2" charset="2"/>
              <a:buChar char="§"/>
              <a:tabLst>
                <a:tab pos="5715000" algn="l"/>
              </a:tabLst>
            </a:pPr>
            <a:r>
              <a:rPr lang="en-GB" sz="1600" dirty="0">
                <a:solidFill>
                  <a:srgbClr val="000066"/>
                </a:solidFill>
              </a:rPr>
              <a:t>Make only what the customer needs</a:t>
            </a:r>
          </a:p>
          <a:p>
            <a:pPr marL="557213" lvl="1" indent="-285750">
              <a:lnSpc>
                <a:spcPct val="90000"/>
              </a:lnSpc>
              <a:spcAft>
                <a:spcPct val="36000"/>
              </a:spcAft>
              <a:buFont typeface="Wingdings" panose="05000000000000000000" pitchFamily="2" charset="2"/>
              <a:buChar char="§"/>
              <a:tabLst>
                <a:tab pos="5715000" algn="l"/>
              </a:tabLst>
            </a:pPr>
            <a:r>
              <a:rPr lang="en-GB" sz="1600" dirty="0">
                <a:solidFill>
                  <a:srgbClr val="000066"/>
                </a:solidFill>
              </a:rPr>
              <a:t>Think end to end</a:t>
            </a:r>
            <a:r>
              <a:rPr lang="en-GB" dirty="0">
                <a:solidFill>
                  <a:srgbClr val="000066"/>
                </a:solidFill>
              </a:rPr>
              <a:t/>
            </a:r>
            <a:br>
              <a:rPr lang="en-GB" dirty="0">
                <a:solidFill>
                  <a:srgbClr val="000066"/>
                </a:solidFill>
              </a:rPr>
            </a:br>
            <a:endParaRPr lang="en-GB" dirty="0">
              <a:solidFill>
                <a:srgbClr val="000066"/>
              </a:solidFill>
            </a:endParaRPr>
          </a:p>
          <a:p>
            <a:pPr>
              <a:lnSpc>
                <a:spcPct val="110000"/>
              </a:lnSpc>
              <a:spcAft>
                <a:spcPct val="37000"/>
              </a:spcAft>
              <a:tabLst>
                <a:tab pos="5715000" algn="l"/>
              </a:tabLst>
            </a:pPr>
            <a:r>
              <a:rPr lang="en-GB" dirty="0">
                <a:solidFill>
                  <a:srgbClr val="000066"/>
                </a:solidFill>
              </a:rPr>
              <a:t>Departments and functions should be rethought in the context of a </a:t>
            </a:r>
            <a:r>
              <a:rPr lang="en-GB" b="1" dirty="0">
                <a:solidFill>
                  <a:srgbClr val="000066"/>
                </a:solidFill>
              </a:rPr>
              <a:t>specific single service</a:t>
            </a:r>
            <a:r>
              <a:rPr lang="en-GB" dirty="0">
                <a:solidFill>
                  <a:srgbClr val="000066"/>
                </a:solidFill>
              </a:rPr>
              <a:t> provision</a:t>
            </a:r>
          </a:p>
        </p:txBody>
      </p:sp>
      <p:pic>
        <p:nvPicPr>
          <p:cNvPr id="6" name="Picture 3" descr="C:\Users\XaMuller\AppData\Local\Microsoft\Windows\Temporary Internet Files\Content.Outlook\K7191KPL\FullSizeRen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378" y="2182725"/>
            <a:ext cx="3330310" cy="2515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GB" smtClean="0"/>
              <a:t>Value &amp; Failure demand</a:t>
            </a:r>
            <a:br>
              <a:rPr lang="en-GB" smtClean="0"/>
            </a:br>
            <a:r>
              <a:rPr lang="en-GB" sz="1800" b="1" smtClean="0">
                <a:solidFill>
                  <a:srgbClr val="92D050"/>
                </a:solidFill>
              </a:rPr>
              <a:t>Lean identifies two types of demand placed upon an organisation</a:t>
            </a:r>
            <a:endParaRPr lang="en-GB" smtClean="0"/>
          </a:p>
        </p:txBody>
      </p:sp>
      <p:sp>
        <p:nvSpPr>
          <p:cNvPr id="172036" name="Slide Number Placeholder 4"/>
          <p:cNvSpPr>
            <a:spLocks noGrp="1"/>
          </p:cNvSpPr>
          <p:nvPr>
            <p:ph type="sldNum" sz="quarter" idx="11"/>
          </p:nvPr>
        </p:nvSpPr>
        <p:spPr>
          <a:noFill/>
        </p:spPr>
        <p:txBody>
          <a:bodyPr/>
          <a:lstStyle/>
          <a:p>
            <a:fld id="{6E951E72-E681-44FD-92FA-97BDADA82058}" type="slidenum">
              <a:rPr lang="en-GB" altLang="en-GB"/>
              <a:pPr/>
              <a:t>23</a:t>
            </a:fld>
            <a:endParaRPr lang="en-GB" altLang="en-GB"/>
          </a:p>
        </p:txBody>
      </p:sp>
      <p:sp>
        <p:nvSpPr>
          <p:cNvPr id="131078" name="Rectangle 6"/>
          <p:cNvSpPr>
            <a:spLocks noChangeArrowheads="1"/>
          </p:cNvSpPr>
          <p:nvPr/>
        </p:nvSpPr>
        <p:spPr bwMode="auto">
          <a:xfrm>
            <a:off x="358775" y="5805488"/>
            <a:ext cx="8424862" cy="504825"/>
          </a:xfrm>
          <a:prstGeom prst="rect">
            <a:avLst/>
          </a:prstGeom>
          <a:solidFill>
            <a:schemeClr val="accent3"/>
          </a:solidFill>
          <a:ln w="6350" algn="ctr">
            <a:noFill/>
            <a:miter lim="800000"/>
            <a:headEnd/>
            <a:tailEnd/>
          </a:ln>
          <a:effectLst/>
        </p:spPr>
        <p:txBody>
          <a:bodyPr tIns="91440" bIns="91440" anchor="ctr"/>
          <a:lstStyle/>
          <a:p>
            <a:pPr eaLnBrk="0" hangingPunct="0">
              <a:defRPr/>
            </a:pPr>
            <a:r>
              <a:rPr lang="nl-NL" sz="1600" b="1" dirty="0">
                <a:solidFill>
                  <a:srgbClr val="FFFFFF"/>
                </a:solidFill>
                <a:latin typeface="Arial" pitchFamily="34" charset="0"/>
                <a:cs typeface="+mn-cs"/>
              </a:rPr>
              <a:t>The bottom line: Failure demand increases resources &amp; costs, while adding no value</a:t>
            </a:r>
          </a:p>
        </p:txBody>
      </p:sp>
      <p:sp>
        <p:nvSpPr>
          <p:cNvPr id="172038" name="Rectangle 3"/>
          <p:cNvSpPr txBox="1">
            <a:spLocks noChangeArrowheads="1"/>
          </p:cNvSpPr>
          <p:nvPr/>
        </p:nvSpPr>
        <p:spPr bwMode="auto">
          <a:xfrm>
            <a:off x="358774" y="1281113"/>
            <a:ext cx="4808311" cy="4308476"/>
          </a:xfrm>
          <a:prstGeom prst="rect">
            <a:avLst/>
          </a:prstGeom>
          <a:noFill/>
          <a:ln w="9525">
            <a:noFill/>
            <a:miter lim="800000"/>
            <a:headEnd/>
            <a:tailEnd/>
          </a:ln>
        </p:spPr>
        <p:txBody>
          <a:bodyPr lIns="0" tIns="0" rIns="0" bIns="0"/>
          <a:lstStyle/>
          <a:p>
            <a:pPr>
              <a:lnSpc>
                <a:spcPct val="102000"/>
              </a:lnSpc>
              <a:spcAft>
                <a:spcPct val="37000"/>
              </a:spcAft>
              <a:tabLst>
                <a:tab pos="5715000" algn="l"/>
              </a:tabLst>
            </a:pPr>
            <a:r>
              <a:rPr lang="en-GB" dirty="0">
                <a:solidFill>
                  <a:srgbClr val="000066"/>
                </a:solidFill>
              </a:rPr>
              <a:t>Resources in an organisation all have demands on their time when conducting their day to day activities:</a:t>
            </a:r>
            <a:br>
              <a:rPr lang="en-GB" dirty="0">
                <a:solidFill>
                  <a:srgbClr val="000066"/>
                </a:solidFill>
              </a:rPr>
            </a:br>
            <a:endParaRPr lang="en-GB" dirty="0">
              <a:solidFill>
                <a:srgbClr val="000066"/>
              </a:solidFill>
            </a:endParaRPr>
          </a:p>
          <a:p>
            <a:pPr marL="561975" lvl="1" indent="-285750">
              <a:lnSpc>
                <a:spcPct val="94000"/>
              </a:lnSpc>
              <a:spcAft>
                <a:spcPct val="36000"/>
              </a:spcAft>
              <a:buFont typeface="Wingdings" panose="05000000000000000000" pitchFamily="2" charset="2"/>
              <a:buChar char="§"/>
              <a:tabLst>
                <a:tab pos="5715000" algn="l"/>
              </a:tabLst>
            </a:pPr>
            <a:r>
              <a:rPr lang="en-GB" sz="1600" b="1" dirty="0">
                <a:solidFill>
                  <a:srgbClr val="000066"/>
                </a:solidFill>
              </a:rPr>
              <a:t>Value demand: </a:t>
            </a:r>
            <a:r>
              <a:rPr lang="en-GB" sz="1600" dirty="0">
                <a:solidFill>
                  <a:srgbClr val="000066"/>
                </a:solidFill>
              </a:rPr>
              <a:t>the demand placed on an organisation as a result of a request that adds additional value to the business </a:t>
            </a:r>
            <a:r>
              <a:rPr lang="en-GB" sz="1600" i="1" dirty="0">
                <a:solidFill>
                  <a:srgbClr val="000066"/>
                </a:solidFill>
              </a:rPr>
              <a:t>e.g. new customers, cross-selling, policy renewal</a:t>
            </a:r>
            <a:r>
              <a:rPr lang="en-GB" sz="1600" dirty="0">
                <a:solidFill>
                  <a:srgbClr val="000066"/>
                </a:solidFill>
              </a:rPr>
              <a:t/>
            </a:r>
            <a:br>
              <a:rPr lang="en-GB" sz="1600" dirty="0">
                <a:solidFill>
                  <a:srgbClr val="000066"/>
                </a:solidFill>
              </a:rPr>
            </a:br>
            <a:endParaRPr lang="en-GB" sz="1600" b="1" dirty="0">
              <a:solidFill>
                <a:srgbClr val="000066"/>
              </a:solidFill>
            </a:endParaRPr>
          </a:p>
          <a:p>
            <a:pPr marL="561975" lvl="1" indent="-285750">
              <a:lnSpc>
                <a:spcPct val="94000"/>
              </a:lnSpc>
              <a:spcAft>
                <a:spcPct val="36000"/>
              </a:spcAft>
              <a:buFont typeface="Wingdings" panose="05000000000000000000" pitchFamily="2" charset="2"/>
              <a:buChar char="§"/>
              <a:tabLst>
                <a:tab pos="5715000" algn="l"/>
              </a:tabLst>
            </a:pPr>
            <a:r>
              <a:rPr lang="en-GB" sz="1600" b="1" dirty="0">
                <a:solidFill>
                  <a:srgbClr val="000066"/>
                </a:solidFill>
              </a:rPr>
              <a:t>Failure demand:</a:t>
            </a:r>
            <a:r>
              <a:rPr lang="en-GB" sz="1600" dirty="0">
                <a:solidFill>
                  <a:srgbClr val="000066"/>
                </a:solidFill>
              </a:rPr>
              <a:t> can be defined as the demand placed on an organisation as a result of their failures </a:t>
            </a:r>
            <a:r>
              <a:rPr lang="en-GB" sz="1600" i="1" dirty="0">
                <a:solidFill>
                  <a:srgbClr val="000066"/>
                </a:solidFill>
              </a:rPr>
              <a:t>e.g. time lost to order status enquiries, time lost to resolve a complaint, time lost to request missing information</a:t>
            </a:r>
            <a:endParaRPr lang="en-GB" sz="1600" b="1" dirty="0">
              <a:solidFill>
                <a:srgbClr val="000066"/>
              </a:solidFill>
            </a:endParaRPr>
          </a:p>
        </p:txBody>
      </p:sp>
      <p:pic>
        <p:nvPicPr>
          <p:cNvPr id="172041" name="Picture 9"/>
          <p:cNvPicPr>
            <a:picLocks noChangeAspect="1" noChangeArrowheads="1"/>
          </p:cNvPicPr>
          <p:nvPr/>
        </p:nvPicPr>
        <p:blipFill>
          <a:blip r:embed="rId3" cstate="print"/>
          <a:srcRect/>
          <a:stretch>
            <a:fillRect/>
          </a:stretch>
        </p:blipFill>
        <p:spPr bwMode="auto">
          <a:xfrm>
            <a:off x="5372796" y="2285580"/>
            <a:ext cx="3413713" cy="2304256"/>
          </a:xfrm>
          <a:prstGeom prst="rect">
            <a:avLst/>
          </a:prstGeom>
          <a:noFill/>
          <a:scene3d>
            <a:camera prst="orthographicFront">
              <a:rot lat="0" lon="10800000" rev="0"/>
            </a:camera>
            <a:lightRig rig="threePt" dir="t"/>
          </a:scene3d>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61"/>
          <p:cNvSpPr>
            <a:spLocks noChangeArrowheads="1"/>
          </p:cNvSpPr>
          <p:nvPr/>
        </p:nvSpPr>
        <p:spPr bwMode="auto">
          <a:xfrm>
            <a:off x="358775" y="1363663"/>
            <a:ext cx="8443913" cy="4940300"/>
          </a:xfrm>
          <a:prstGeom prst="rect">
            <a:avLst/>
          </a:prstGeom>
          <a:solidFill>
            <a:schemeClr val="tx1"/>
          </a:solidFill>
          <a:ln w="9525" algn="ctr">
            <a:solidFill>
              <a:schemeClr val="tx2"/>
            </a:solid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88114" name="Text Box 50"/>
          <p:cNvSpPr txBox="1">
            <a:spLocks noChangeArrowheads="1"/>
          </p:cNvSpPr>
          <p:nvPr/>
        </p:nvSpPr>
        <p:spPr bwMode="auto">
          <a:xfrm>
            <a:off x="358776" y="5792192"/>
            <a:ext cx="8443912" cy="504000"/>
          </a:xfrm>
          <a:prstGeom prst="rect">
            <a:avLst/>
          </a:prstGeom>
          <a:solidFill>
            <a:schemeClr val="accent3"/>
          </a:solidFill>
          <a:ln w="6350" algn="ctr">
            <a:noFill/>
            <a:miter lim="800000"/>
            <a:headEnd/>
            <a:tailEnd/>
          </a:ln>
          <a:effectLst>
            <a:outerShdw dist="17961" dir="2700000" algn="ctr" rotWithShape="0">
              <a:srgbClr val="808080"/>
            </a:outerShdw>
          </a:effectLst>
        </p:spPr>
        <p:txBody>
          <a:bodyPr tIns="91440" bIns="91440" anchor="ctr"/>
          <a:lstStyle/>
          <a:p>
            <a:pPr algn="ctr" eaLnBrk="0" fontAlgn="base" hangingPunct="0">
              <a:spcBef>
                <a:spcPct val="0"/>
              </a:spcBef>
              <a:spcAft>
                <a:spcPct val="0"/>
              </a:spcAft>
              <a:defRPr/>
            </a:pPr>
            <a:r>
              <a:rPr lang="en-GB" sz="1600" b="1" dirty="0">
                <a:solidFill>
                  <a:srgbClr val="FFFFFF"/>
                </a:solidFill>
                <a:cs typeface="Arial" charset="0"/>
              </a:rPr>
              <a:t>The bottom line: better customer service costs less not more! </a:t>
            </a:r>
            <a:endParaRPr lang="en-US" sz="1600" b="1" dirty="0">
              <a:solidFill>
                <a:srgbClr val="FFFFFF"/>
              </a:solidFill>
              <a:cs typeface="Arial" charset="0"/>
            </a:endParaRPr>
          </a:p>
        </p:txBody>
      </p:sp>
      <p:sp>
        <p:nvSpPr>
          <p:cNvPr id="173061" name="Rectangle 2"/>
          <p:cNvSpPr>
            <a:spLocks noChangeArrowheads="1"/>
          </p:cNvSpPr>
          <p:nvPr/>
        </p:nvSpPr>
        <p:spPr bwMode="auto">
          <a:xfrm>
            <a:off x="2051050" y="1847850"/>
            <a:ext cx="6434138" cy="328613"/>
          </a:xfrm>
          <a:prstGeom prst="rect">
            <a:avLst/>
          </a:prstGeom>
          <a:solidFill>
            <a:srgbClr val="FFFFFF"/>
          </a:solidFill>
          <a:ln w="6350">
            <a:solidFill>
              <a:schemeClr val="tx1"/>
            </a:solidFill>
            <a:miter lim="800000"/>
            <a:headEnd/>
            <a:tailEnd/>
          </a:ln>
        </p:spPr>
        <p:txBody>
          <a:bodyPr wrap="none" lIns="91430" tIns="45716" rIns="91430" bIns="45716" anchor="ctr"/>
          <a:lstStyle/>
          <a:p>
            <a:pPr defTabSz="912813" fontAlgn="base">
              <a:spcBef>
                <a:spcPct val="0"/>
              </a:spcBef>
              <a:spcAft>
                <a:spcPct val="0"/>
              </a:spcAft>
            </a:pPr>
            <a:r>
              <a:rPr lang="en-GB" sz="1600" dirty="0">
                <a:solidFill>
                  <a:srgbClr val="000066"/>
                </a:solidFill>
                <a:cs typeface="Arial" charset="0"/>
              </a:rPr>
              <a:t>A service value stream: e.g. processing an application</a:t>
            </a:r>
            <a:endParaRPr lang="en-US" sz="1600" dirty="0">
              <a:solidFill>
                <a:srgbClr val="000066"/>
              </a:solidFill>
              <a:cs typeface="Arial" charset="0"/>
            </a:endParaRPr>
          </a:p>
        </p:txBody>
      </p:sp>
      <p:sp>
        <p:nvSpPr>
          <p:cNvPr id="173062" name="Rectangle 3"/>
          <p:cNvSpPr>
            <a:spLocks noChangeArrowheads="1"/>
          </p:cNvSpPr>
          <p:nvPr/>
        </p:nvSpPr>
        <p:spPr bwMode="auto">
          <a:xfrm>
            <a:off x="2303463" y="1643063"/>
            <a:ext cx="1052512"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3" name="Rectangle 4"/>
          <p:cNvSpPr>
            <a:spLocks noChangeArrowheads="1"/>
          </p:cNvSpPr>
          <p:nvPr/>
        </p:nvSpPr>
        <p:spPr bwMode="auto">
          <a:xfrm>
            <a:off x="2051050" y="1643063"/>
            <a:ext cx="252413"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4" name="Rectangle 5"/>
          <p:cNvSpPr>
            <a:spLocks noChangeArrowheads="1"/>
          </p:cNvSpPr>
          <p:nvPr/>
        </p:nvSpPr>
        <p:spPr bwMode="auto">
          <a:xfrm>
            <a:off x="3355975" y="1643063"/>
            <a:ext cx="250825" cy="204787"/>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5" name="Rectangle 6"/>
          <p:cNvSpPr>
            <a:spLocks noChangeArrowheads="1"/>
          </p:cNvSpPr>
          <p:nvPr/>
        </p:nvSpPr>
        <p:spPr bwMode="auto">
          <a:xfrm>
            <a:off x="3606800" y="1643063"/>
            <a:ext cx="127000"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6" name="Rectangle 7"/>
          <p:cNvSpPr>
            <a:spLocks noChangeArrowheads="1"/>
          </p:cNvSpPr>
          <p:nvPr/>
        </p:nvSpPr>
        <p:spPr bwMode="auto">
          <a:xfrm>
            <a:off x="3733800" y="1643063"/>
            <a:ext cx="1050925"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7" name="Rectangle 8"/>
          <p:cNvSpPr>
            <a:spLocks noChangeArrowheads="1"/>
          </p:cNvSpPr>
          <p:nvPr/>
        </p:nvSpPr>
        <p:spPr bwMode="auto">
          <a:xfrm>
            <a:off x="4784725" y="1643063"/>
            <a:ext cx="252413" cy="204787"/>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8" name="Rectangle 9"/>
          <p:cNvSpPr>
            <a:spLocks noChangeArrowheads="1"/>
          </p:cNvSpPr>
          <p:nvPr/>
        </p:nvSpPr>
        <p:spPr bwMode="auto">
          <a:xfrm>
            <a:off x="5037138" y="1643063"/>
            <a:ext cx="1052512"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69" name="Rectangle 10"/>
          <p:cNvSpPr>
            <a:spLocks noChangeArrowheads="1"/>
          </p:cNvSpPr>
          <p:nvPr/>
        </p:nvSpPr>
        <p:spPr bwMode="auto">
          <a:xfrm>
            <a:off x="6089650" y="1643063"/>
            <a:ext cx="125413"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70" name="Rectangle 11"/>
          <p:cNvSpPr>
            <a:spLocks noChangeArrowheads="1"/>
          </p:cNvSpPr>
          <p:nvPr/>
        </p:nvSpPr>
        <p:spPr bwMode="auto">
          <a:xfrm>
            <a:off x="6215063" y="1643063"/>
            <a:ext cx="631825"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71" name="Rectangle 12"/>
          <p:cNvSpPr>
            <a:spLocks noChangeArrowheads="1"/>
          </p:cNvSpPr>
          <p:nvPr/>
        </p:nvSpPr>
        <p:spPr bwMode="auto">
          <a:xfrm>
            <a:off x="6846888" y="1643063"/>
            <a:ext cx="252412"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72" name="Rectangle 13"/>
          <p:cNvSpPr>
            <a:spLocks noChangeArrowheads="1"/>
          </p:cNvSpPr>
          <p:nvPr/>
        </p:nvSpPr>
        <p:spPr bwMode="auto">
          <a:xfrm>
            <a:off x="7099300" y="1643063"/>
            <a:ext cx="250825" cy="204787"/>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73" name="Rectangle 14"/>
          <p:cNvSpPr>
            <a:spLocks noChangeArrowheads="1"/>
          </p:cNvSpPr>
          <p:nvPr/>
        </p:nvSpPr>
        <p:spPr bwMode="auto">
          <a:xfrm>
            <a:off x="7350125" y="1643063"/>
            <a:ext cx="882650"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74" name="Rectangle 15"/>
          <p:cNvSpPr>
            <a:spLocks noChangeArrowheads="1"/>
          </p:cNvSpPr>
          <p:nvPr/>
        </p:nvSpPr>
        <p:spPr bwMode="auto">
          <a:xfrm>
            <a:off x="8232775" y="1643063"/>
            <a:ext cx="252413"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75" name="Text Box 16"/>
          <p:cNvSpPr txBox="1">
            <a:spLocks noChangeArrowheads="1"/>
          </p:cNvSpPr>
          <p:nvPr/>
        </p:nvSpPr>
        <p:spPr bwMode="auto">
          <a:xfrm>
            <a:off x="1903413" y="2225675"/>
            <a:ext cx="619125" cy="30480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400">
                <a:solidFill>
                  <a:srgbClr val="000066"/>
                </a:solidFill>
                <a:cs typeface="Arial" charset="0"/>
              </a:rPr>
              <a:t>day 1</a:t>
            </a:r>
            <a:endParaRPr lang="en-US" sz="1400">
              <a:solidFill>
                <a:srgbClr val="000066"/>
              </a:solidFill>
              <a:cs typeface="Arial" charset="0"/>
            </a:endParaRPr>
          </a:p>
        </p:txBody>
      </p:sp>
      <p:sp>
        <p:nvSpPr>
          <p:cNvPr id="173076" name="Text Box 17"/>
          <p:cNvSpPr txBox="1">
            <a:spLocks noChangeArrowheads="1"/>
          </p:cNvSpPr>
          <p:nvPr/>
        </p:nvSpPr>
        <p:spPr bwMode="auto">
          <a:xfrm>
            <a:off x="7891463" y="2225675"/>
            <a:ext cx="715962" cy="30480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400">
                <a:solidFill>
                  <a:srgbClr val="000066"/>
                </a:solidFill>
                <a:cs typeface="Arial" charset="0"/>
              </a:rPr>
              <a:t>day 30</a:t>
            </a:r>
            <a:endParaRPr lang="en-US" sz="1400">
              <a:solidFill>
                <a:srgbClr val="000066"/>
              </a:solidFill>
              <a:cs typeface="Arial" charset="0"/>
            </a:endParaRPr>
          </a:p>
        </p:txBody>
      </p:sp>
      <p:sp>
        <p:nvSpPr>
          <p:cNvPr id="173077" name="Line 18"/>
          <p:cNvSpPr>
            <a:spLocks noChangeShapeType="1"/>
          </p:cNvSpPr>
          <p:nvPr/>
        </p:nvSpPr>
        <p:spPr bwMode="auto">
          <a:xfrm>
            <a:off x="5835650" y="2349500"/>
            <a:ext cx="1889125" cy="0"/>
          </a:xfrm>
          <a:prstGeom prst="line">
            <a:avLst/>
          </a:prstGeom>
          <a:noFill/>
          <a:ln w="6350">
            <a:solidFill>
              <a:schemeClr val="accent1"/>
            </a:solidFill>
            <a:miter lim="800000"/>
            <a:headEnd/>
            <a:tailEnd type="triangle" w="med" len="med"/>
          </a:ln>
        </p:spPr>
        <p:txBody>
          <a:bodyPr anchor="ctr"/>
          <a:lstStyle/>
          <a:p>
            <a:pPr fontAlgn="base">
              <a:spcBef>
                <a:spcPct val="0"/>
              </a:spcBef>
              <a:spcAft>
                <a:spcPct val="0"/>
              </a:spcAft>
            </a:pPr>
            <a:endParaRPr lang="en-GB">
              <a:solidFill>
                <a:srgbClr val="FFFFFF"/>
              </a:solidFill>
              <a:cs typeface="Arial" charset="0"/>
            </a:endParaRPr>
          </a:p>
        </p:txBody>
      </p:sp>
      <p:sp>
        <p:nvSpPr>
          <p:cNvPr id="173078" name="Text Box 19"/>
          <p:cNvSpPr txBox="1">
            <a:spLocks noChangeArrowheads="1"/>
          </p:cNvSpPr>
          <p:nvPr/>
        </p:nvSpPr>
        <p:spPr bwMode="auto">
          <a:xfrm>
            <a:off x="4232275" y="2193925"/>
            <a:ext cx="1276350" cy="30480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400">
                <a:solidFill>
                  <a:srgbClr val="000066"/>
                </a:solidFill>
                <a:cs typeface="Arial" charset="0"/>
              </a:rPr>
              <a:t>lead time (LT)</a:t>
            </a:r>
            <a:endParaRPr lang="en-US" sz="1400">
              <a:solidFill>
                <a:srgbClr val="000066"/>
              </a:solidFill>
              <a:cs typeface="Arial" charset="0"/>
            </a:endParaRPr>
          </a:p>
        </p:txBody>
      </p:sp>
      <p:sp>
        <p:nvSpPr>
          <p:cNvPr id="173079" name="Line 20"/>
          <p:cNvSpPr>
            <a:spLocks noChangeShapeType="1"/>
          </p:cNvSpPr>
          <p:nvPr/>
        </p:nvSpPr>
        <p:spPr bwMode="auto">
          <a:xfrm flipH="1">
            <a:off x="2671763" y="2349500"/>
            <a:ext cx="1482725" cy="0"/>
          </a:xfrm>
          <a:prstGeom prst="line">
            <a:avLst/>
          </a:prstGeom>
          <a:noFill/>
          <a:ln w="6350">
            <a:solidFill>
              <a:schemeClr val="accent1"/>
            </a:solidFill>
            <a:miter lim="800000"/>
            <a:headEnd/>
            <a:tailEnd type="triangle" w="med" len="med"/>
          </a:ln>
        </p:spPr>
        <p:txBody>
          <a:bodyPr anchor="ctr"/>
          <a:lstStyle/>
          <a:p>
            <a:pPr fontAlgn="base">
              <a:spcBef>
                <a:spcPct val="0"/>
              </a:spcBef>
              <a:spcAft>
                <a:spcPct val="0"/>
              </a:spcAft>
            </a:pPr>
            <a:endParaRPr lang="en-GB">
              <a:solidFill>
                <a:srgbClr val="FFFFFF"/>
              </a:solidFill>
              <a:cs typeface="Arial" charset="0"/>
            </a:endParaRPr>
          </a:p>
        </p:txBody>
      </p:sp>
      <p:sp>
        <p:nvSpPr>
          <p:cNvPr id="173081" name="Text Box 22"/>
          <p:cNvSpPr txBox="1">
            <a:spLocks noChangeArrowheads="1"/>
          </p:cNvSpPr>
          <p:nvPr/>
        </p:nvSpPr>
        <p:spPr bwMode="auto">
          <a:xfrm>
            <a:off x="1908175" y="3446884"/>
            <a:ext cx="617538" cy="30480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400">
                <a:solidFill>
                  <a:srgbClr val="000066"/>
                </a:solidFill>
                <a:cs typeface="Arial" charset="0"/>
              </a:rPr>
              <a:t>day 1</a:t>
            </a:r>
            <a:endParaRPr lang="en-US" sz="1400">
              <a:solidFill>
                <a:srgbClr val="000066"/>
              </a:solidFill>
              <a:cs typeface="Arial" charset="0"/>
            </a:endParaRPr>
          </a:p>
        </p:txBody>
      </p:sp>
      <p:sp>
        <p:nvSpPr>
          <p:cNvPr id="173082" name="Text Box 23"/>
          <p:cNvSpPr txBox="1">
            <a:spLocks noChangeArrowheads="1"/>
          </p:cNvSpPr>
          <p:nvPr/>
        </p:nvSpPr>
        <p:spPr bwMode="auto">
          <a:xfrm>
            <a:off x="5103813" y="3446884"/>
            <a:ext cx="617537" cy="30480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400">
                <a:solidFill>
                  <a:srgbClr val="000066"/>
                </a:solidFill>
                <a:cs typeface="Arial" charset="0"/>
              </a:rPr>
              <a:t>day 8</a:t>
            </a:r>
            <a:endParaRPr lang="en-US" sz="1400">
              <a:solidFill>
                <a:srgbClr val="000066"/>
              </a:solidFill>
              <a:cs typeface="Arial" charset="0"/>
            </a:endParaRPr>
          </a:p>
        </p:txBody>
      </p:sp>
      <p:sp>
        <p:nvSpPr>
          <p:cNvPr id="173083" name="Rectangle 24"/>
          <p:cNvSpPr>
            <a:spLocks noChangeArrowheads="1"/>
          </p:cNvSpPr>
          <p:nvPr/>
        </p:nvSpPr>
        <p:spPr bwMode="auto">
          <a:xfrm>
            <a:off x="2306638" y="3186113"/>
            <a:ext cx="504825"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84" name="Rectangle 25"/>
          <p:cNvSpPr>
            <a:spLocks noChangeArrowheads="1"/>
          </p:cNvSpPr>
          <p:nvPr/>
        </p:nvSpPr>
        <p:spPr bwMode="auto">
          <a:xfrm>
            <a:off x="2054225" y="3186113"/>
            <a:ext cx="252413"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85" name="Rectangle 26"/>
          <p:cNvSpPr>
            <a:spLocks noChangeArrowheads="1"/>
          </p:cNvSpPr>
          <p:nvPr/>
        </p:nvSpPr>
        <p:spPr bwMode="auto">
          <a:xfrm>
            <a:off x="2811463" y="3186113"/>
            <a:ext cx="250825" cy="204787"/>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86" name="Rectangle 27"/>
          <p:cNvSpPr>
            <a:spLocks noChangeArrowheads="1"/>
          </p:cNvSpPr>
          <p:nvPr/>
        </p:nvSpPr>
        <p:spPr bwMode="auto">
          <a:xfrm>
            <a:off x="3062288" y="3186113"/>
            <a:ext cx="127000"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87" name="Rectangle 28"/>
          <p:cNvSpPr>
            <a:spLocks noChangeArrowheads="1"/>
          </p:cNvSpPr>
          <p:nvPr/>
        </p:nvSpPr>
        <p:spPr bwMode="auto">
          <a:xfrm>
            <a:off x="3189288" y="3186113"/>
            <a:ext cx="252412" cy="204787"/>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88" name="Rectangle 29"/>
          <p:cNvSpPr>
            <a:spLocks noChangeArrowheads="1"/>
          </p:cNvSpPr>
          <p:nvPr/>
        </p:nvSpPr>
        <p:spPr bwMode="auto">
          <a:xfrm>
            <a:off x="3441700" y="3186113"/>
            <a:ext cx="673100"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89" name="Rectangle 30"/>
          <p:cNvSpPr>
            <a:spLocks noChangeArrowheads="1"/>
          </p:cNvSpPr>
          <p:nvPr/>
        </p:nvSpPr>
        <p:spPr bwMode="auto">
          <a:xfrm>
            <a:off x="4114800" y="3186113"/>
            <a:ext cx="125413"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90" name="Rectangle 31"/>
          <p:cNvSpPr>
            <a:spLocks noChangeArrowheads="1"/>
          </p:cNvSpPr>
          <p:nvPr/>
        </p:nvSpPr>
        <p:spPr bwMode="auto">
          <a:xfrm>
            <a:off x="4492625" y="3186113"/>
            <a:ext cx="252413" cy="20478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91" name="Rectangle 32"/>
          <p:cNvSpPr>
            <a:spLocks noChangeArrowheads="1"/>
          </p:cNvSpPr>
          <p:nvPr/>
        </p:nvSpPr>
        <p:spPr bwMode="auto">
          <a:xfrm>
            <a:off x="4240213" y="3186113"/>
            <a:ext cx="252412" cy="204787"/>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92" name="Rectangle 33"/>
          <p:cNvSpPr>
            <a:spLocks noChangeArrowheads="1"/>
          </p:cNvSpPr>
          <p:nvPr/>
        </p:nvSpPr>
        <p:spPr bwMode="auto">
          <a:xfrm>
            <a:off x="4745038" y="3186113"/>
            <a:ext cx="588962" cy="204787"/>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093" name="Rectangle 34"/>
          <p:cNvSpPr>
            <a:spLocks noChangeArrowheads="1"/>
          </p:cNvSpPr>
          <p:nvPr/>
        </p:nvSpPr>
        <p:spPr bwMode="auto">
          <a:xfrm>
            <a:off x="5334000" y="3186113"/>
            <a:ext cx="252413" cy="204787"/>
          </a:xfrm>
          <a:prstGeom prst="rect">
            <a:avLst/>
          </a:prstGeom>
          <a:solidFill>
            <a:srgbClr val="92D400"/>
          </a:solidFill>
          <a:ln w="9525" algn="ctr">
            <a:noFill/>
            <a:miter lim="800000"/>
            <a:headEnd/>
            <a:tailEnd/>
          </a:ln>
        </p:spPr>
        <p:txBody>
          <a:bodyPr wrap="none" anchor="ctr"/>
          <a:lstStyle/>
          <a:p>
            <a:pPr defTabSz="912813" fontAlgn="base">
              <a:spcBef>
                <a:spcPct val="0"/>
              </a:spcBef>
              <a:spcAft>
                <a:spcPct val="0"/>
              </a:spcAft>
            </a:pPr>
            <a:endParaRPr lang="de-DE" sz="2400" b="1">
              <a:solidFill>
                <a:srgbClr val="00CC00"/>
              </a:solidFill>
              <a:cs typeface="Arial" charset="0"/>
            </a:endParaRPr>
          </a:p>
        </p:txBody>
      </p:sp>
      <p:sp>
        <p:nvSpPr>
          <p:cNvPr id="173094" name="Line 35"/>
          <p:cNvSpPr>
            <a:spLocks noChangeShapeType="1"/>
          </p:cNvSpPr>
          <p:nvPr/>
        </p:nvSpPr>
        <p:spPr bwMode="auto">
          <a:xfrm flipH="1">
            <a:off x="2505075" y="3569121"/>
            <a:ext cx="306388" cy="0"/>
          </a:xfrm>
          <a:prstGeom prst="line">
            <a:avLst/>
          </a:prstGeom>
          <a:noFill/>
          <a:ln w="6350">
            <a:solidFill>
              <a:schemeClr val="accent1"/>
            </a:solidFill>
            <a:miter lim="800000"/>
            <a:headEnd/>
            <a:tailEnd type="triangle" w="med" len="med"/>
          </a:ln>
        </p:spPr>
        <p:txBody>
          <a:bodyPr anchor="ctr"/>
          <a:lstStyle/>
          <a:p>
            <a:pPr fontAlgn="base">
              <a:spcBef>
                <a:spcPct val="0"/>
              </a:spcBef>
              <a:spcAft>
                <a:spcPct val="0"/>
              </a:spcAft>
            </a:pPr>
            <a:endParaRPr lang="en-GB">
              <a:solidFill>
                <a:srgbClr val="FFFFFF"/>
              </a:solidFill>
              <a:cs typeface="Arial" charset="0"/>
            </a:endParaRPr>
          </a:p>
        </p:txBody>
      </p:sp>
      <p:sp>
        <p:nvSpPr>
          <p:cNvPr id="173095" name="Line 36"/>
          <p:cNvSpPr>
            <a:spLocks noChangeShapeType="1"/>
          </p:cNvSpPr>
          <p:nvPr/>
        </p:nvSpPr>
        <p:spPr bwMode="auto">
          <a:xfrm>
            <a:off x="4030663" y="3569121"/>
            <a:ext cx="1009650" cy="0"/>
          </a:xfrm>
          <a:prstGeom prst="line">
            <a:avLst/>
          </a:prstGeom>
          <a:noFill/>
          <a:ln w="6350">
            <a:solidFill>
              <a:schemeClr val="accent1"/>
            </a:solidFill>
            <a:miter lim="800000"/>
            <a:headEnd/>
            <a:tailEnd type="triangle" w="med" len="med"/>
          </a:ln>
        </p:spPr>
        <p:txBody>
          <a:bodyPr anchor="ctr"/>
          <a:lstStyle/>
          <a:p>
            <a:pPr fontAlgn="base">
              <a:spcBef>
                <a:spcPct val="0"/>
              </a:spcBef>
              <a:spcAft>
                <a:spcPct val="0"/>
              </a:spcAft>
            </a:pPr>
            <a:endParaRPr lang="en-GB">
              <a:solidFill>
                <a:srgbClr val="FFFFFF"/>
              </a:solidFill>
              <a:cs typeface="Arial" charset="0"/>
            </a:endParaRPr>
          </a:p>
        </p:txBody>
      </p:sp>
      <p:sp>
        <p:nvSpPr>
          <p:cNvPr id="173096" name="Text Box 37"/>
          <p:cNvSpPr txBox="1">
            <a:spLocks noChangeArrowheads="1"/>
          </p:cNvSpPr>
          <p:nvPr/>
        </p:nvSpPr>
        <p:spPr bwMode="auto">
          <a:xfrm>
            <a:off x="2808905" y="3415134"/>
            <a:ext cx="1276350" cy="30480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400" dirty="0">
                <a:solidFill>
                  <a:srgbClr val="000066"/>
                </a:solidFill>
                <a:cs typeface="Arial" charset="0"/>
              </a:rPr>
              <a:t>lead time (LT)</a:t>
            </a:r>
            <a:endParaRPr lang="en-US" sz="1400" dirty="0">
              <a:solidFill>
                <a:srgbClr val="000066"/>
              </a:solidFill>
              <a:cs typeface="Arial" charset="0"/>
            </a:endParaRPr>
          </a:p>
        </p:txBody>
      </p:sp>
      <p:sp>
        <p:nvSpPr>
          <p:cNvPr id="173097" name="Text Box 38"/>
          <p:cNvSpPr txBox="1">
            <a:spLocks noChangeArrowheads="1"/>
          </p:cNvSpPr>
          <p:nvPr/>
        </p:nvSpPr>
        <p:spPr bwMode="auto">
          <a:xfrm>
            <a:off x="661988" y="4521200"/>
            <a:ext cx="1358900" cy="304800"/>
          </a:xfrm>
          <a:prstGeom prst="rect">
            <a:avLst/>
          </a:prstGeom>
          <a:noFill/>
          <a:ln w="6350">
            <a:noFill/>
            <a:miter lim="800000"/>
            <a:headEnd/>
            <a:tailEnd/>
          </a:ln>
        </p:spPr>
        <p:txBody>
          <a:bodyPr lIns="91430" tIns="45716" rIns="91430" bIns="45716">
            <a:spAutoFit/>
          </a:bodyPr>
          <a:lstStyle/>
          <a:p>
            <a:pPr algn="r" defTabSz="912813" fontAlgn="base">
              <a:spcBef>
                <a:spcPct val="0"/>
              </a:spcBef>
              <a:spcAft>
                <a:spcPct val="0"/>
              </a:spcAft>
            </a:pPr>
            <a:r>
              <a:rPr lang="en-GB" sz="1400">
                <a:solidFill>
                  <a:srgbClr val="000066"/>
                </a:solidFill>
                <a:cs typeface="Arial" charset="0"/>
              </a:rPr>
              <a:t>Small</a:t>
            </a:r>
            <a:endParaRPr lang="en-US" sz="1400">
              <a:solidFill>
                <a:srgbClr val="000066"/>
              </a:solidFill>
              <a:cs typeface="Arial" charset="0"/>
            </a:endParaRPr>
          </a:p>
        </p:txBody>
      </p:sp>
      <p:sp>
        <p:nvSpPr>
          <p:cNvPr id="173098" name="Text Box 39"/>
          <p:cNvSpPr txBox="1">
            <a:spLocks noChangeArrowheads="1"/>
          </p:cNvSpPr>
          <p:nvPr/>
        </p:nvSpPr>
        <p:spPr bwMode="auto">
          <a:xfrm>
            <a:off x="520700" y="4752975"/>
            <a:ext cx="1530350" cy="304800"/>
          </a:xfrm>
          <a:prstGeom prst="rect">
            <a:avLst/>
          </a:prstGeom>
          <a:noFill/>
          <a:ln w="6350">
            <a:noFill/>
            <a:miter lim="800000"/>
            <a:headEnd/>
            <a:tailEnd/>
          </a:ln>
        </p:spPr>
        <p:txBody>
          <a:bodyPr lIns="91430" tIns="45716" rIns="91430" bIns="45716">
            <a:spAutoFit/>
          </a:bodyPr>
          <a:lstStyle/>
          <a:p>
            <a:pPr algn="r" defTabSz="912813" fontAlgn="base">
              <a:spcBef>
                <a:spcPct val="0"/>
              </a:spcBef>
              <a:spcAft>
                <a:spcPct val="0"/>
              </a:spcAft>
            </a:pPr>
            <a:r>
              <a:rPr lang="en-GB" sz="1400">
                <a:solidFill>
                  <a:srgbClr val="000066"/>
                </a:solidFill>
                <a:cs typeface="Arial" charset="0"/>
              </a:rPr>
              <a:t>Small to medium</a:t>
            </a:r>
            <a:endParaRPr lang="en-US" sz="1400">
              <a:solidFill>
                <a:srgbClr val="000066"/>
              </a:solidFill>
              <a:cs typeface="Arial" charset="0"/>
            </a:endParaRPr>
          </a:p>
        </p:txBody>
      </p:sp>
      <p:sp>
        <p:nvSpPr>
          <p:cNvPr id="173099" name="Text Box 40"/>
          <p:cNvSpPr txBox="1">
            <a:spLocks noChangeArrowheads="1"/>
          </p:cNvSpPr>
          <p:nvPr/>
        </p:nvSpPr>
        <p:spPr bwMode="auto">
          <a:xfrm>
            <a:off x="620713" y="4959350"/>
            <a:ext cx="1387475" cy="304800"/>
          </a:xfrm>
          <a:prstGeom prst="rect">
            <a:avLst/>
          </a:prstGeom>
          <a:noFill/>
          <a:ln w="6350">
            <a:noFill/>
            <a:miter lim="800000"/>
            <a:headEnd/>
            <a:tailEnd/>
          </a:ln>
        </p:spPr>
        <p:txBody>
          <a:bodyPr lIns="91430" tIns="45716" rIns="91430" bIns="45716">
            <a:spAutoFit/>
          </a:bodyPr>
          <a:lstStyle/>
          <a:p>
            <a:pPr algn="r" defTabSz="912813" fontAlgn="base">
              <a:spcBef>
                <a:spcPct val="0"/>
              </a:spcBef>
              <a:spcAft>
                <a:spcPct val="0"/>
              </a:spcAft>
            </a:pPr>
            <a:r>
              <a:rPr lang="en-GB" sz="1400">
                <a:solidFill>
                  <a:srgbClr val="000066"/>
                </a:solidFill>
                <a:cs typeface="Arial" charset="0"/>
              </a:rPr>
              <a:t>Large</a:t>
            </a:r>
            <a:endParaRPr lang="en-US" sz="1400">
              <a:solidFill>
                <a:srgbClr val="000066"/>
              </a:solidFill>
              <a:cs typeface="Arial" charset="0"/>
            </a:endParaRPr>
          </a:p>
        </p:txBody>
      </p:sp>
      <p:sp>
        <p:nvSpPr>
          <p:cNvPr id="173100" name="Text Box 41"/>
          <p:cNvSpPr txBox="1">
            <a:spLocks noChangeArrowheads="1"/>
          </p:cNvSpPr>
          <p:nvPr/>
        </p:nvSpPr>
        <p:spPr bwMode="auto">
          <a:xfrm>
            <a:off x="1947863" y="1336675"/>
            <a:ext cx="2149475" cy="33655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600" b="1">
                <a:solidFill>
                  <a:srgbClr val="000066"/>
                </a:solidFill>
                <a:cs typeface="Arial" charset="0"/>
              </a:rPr>
              <a:t>Before Lean project </a:t>
            </a:r>
            <a:endParaRPr lang="en-US" sz="1600" b="1">
              <a:solidFill>
                <a:srgbClr val="000066"/>
              </a:solidFill>
              <a:cs typeface="Arial" charset="0"/>
            </a:endParaRPr>
          </a:p>
        </p:txBody>
      </p:sp>
      <p:sp>
        <p:nvSpPr>
          <p:cNvPr id="173101" name="Text Box 42"/>
          <p:cNvSpPr txBox="1">
            <a:spLocks noChangeArrowheads="1"/>
          </p:cNvSpPr>
          <p:nvPr/>
        </p:nvSpPr>
        <p:spPr bwMode="auto">
          <a:xfrm>
            <a:off x="1985963" y="2855913"/>
            <a:ext cx="1981200" cy="33655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600" b="1">
                <a:solidFill>
                  <a:srgbClr val="000066"/>
                </a:solidFill>
                <a:cs typeface="Arial" charset="0"/>
              </a:rPr>
              <a:t>After Lean project </a:t>
            </a:r>
            <a:endParaRPr lang="en-US" sz="1600" b="1">
              <a:solidFill>
                <a:srgbClr val="000066"/>
              </a:solidFill>
              <a:cs typeface="Arial" charset="0"/>
            </a:endParaRPr>
          </a:p>
        </p:txBody>
      </p:sp>
      <p:sp>
        <p:nvSpPr>
          <p:cNvPr id="173102" name="Rectangle 43"/>
          <p:cNvSpPr>
            <a:spLocks noChangeArrowheads="1"/>
          </p:cNvSpPr>
          <p:nvPr/>
        </p:nvSpPr>
        <p:spPr bwMode="auto">
          <a:xfrm>
            <a:off x="3826878" y="4567238"/>
            <a:ext cx="2628000" cy="216000"/>
          </a:xfrm>
          <a:prstGeom prst="rect">
            <a:avLst/>
          </a:prstGeom>
          <a:solidFill>
            <a:srgbClr val="FFFFFF"/>
          </a:solidFill>
          <a:ln w="6350">
            <a:solidFill>
              <a:schemeClr val="tx1"/>
            </a:solidFill>
            <a:miter lim="800000"/>
            <a:headEnd/>
            <a:tailEnd/>
          </a:ln>
        </p:spPr>
        <p:txBody>
          <a:bodyPr wrap="none" lIns="91430" tIns="45716" rIns="91430" bIns="45716" anchor="ctr"/>
          <a:lstStyle/>
          <a:p>
            <a:pPr defTabSz="912813" fontAlgn="base">
              <a:spcBef>
                <a:spcPct val="0"/>
              </a:spcBef>
              <a:spcAft>
                <a:spcPct val="0"/>
              </a:spcAft>
            </a:pPr>
            <a:r>
              <a:rPr lang="en-GB" sz="1400" dirty="0">
                <a:solidFill>
                  <a:srgbClr val="000066"/>
                </a:solidFill>
                <a:cs typeface="Arial" charset="0"/>
              </a:rPr>
              <a:t>Adds value to the customer</a:t>
            </a:r>
            <a:endParaRPr lang="en-US" sz="1400" dirty="0">
              <a:solidFill>
                <a:srgbClr val="000066"/>
              </a:solidFill>
              <a:cs typeface="Arial" charset="0"/>
            </a:endParaRPr>
          </a:p>
        </p:txBody>
      </p:sp>
      <p:sp>
        <p:nvSpPr>
          <p:cNvPr id="173103" name="Rectangle 44"/>
          <p:cNvSpPr>
            <a:spLocks noChangeArrowheads="1"/>
          </p:cNvSpPr>
          <p:nvPr/>
        </p:nvSpPr>
        <p:spPr bwMode="auto">
          <a:xfrm>
            <a:off x="3826878" y="4781870"/>
            <a:ext cx="2628000" cy="216000"/>
          </a:xfrm>
          <a:prstGeom prst="rect">
            <a:avLst/>
          </a:prstGeom>
          <a:solidFill>
            <a:srgbClr val="FFFFFF"/>
          </a:solidFill>
          <a:ln w="6350">
            <a:solidFill>
              <a:schemeClr val="tx1"/>
            </a:solidFill>
            <a:miter lim="800000"/>
            <a:headEnd/>
            <a:tailEnd/>
          </a:ln>
        </p:spPr>
        <p:txBody>
          <a:bodyPr wrap="none" lIns="91430" tIns="45716" rIns="91430" bIns="45716" anchor="ctr"/>
          <a:lstStyle/>
          <a:p>
            <a:pPr defTabSz="912813" fontAlgn="base">
              <a:spcBef>
                <a:spcPct val="0"/>
              </a:spcBef>
              <a:spcAft>
                <a:spcPct val="0"/>
              </a:spcAft>
            </a:pPr>
            <a:r>
              <a:rPr lang="en-GB" sz="1400" dirty="0">
                <a:solidFill>
                  <a:srgbClr val="000066"/>
                </a:solidFill>
                <a:cs typeface="Arial" charset="0"/>
              </a:rPr>
              <a:t>No value; needs to be done</a:t>
            </a:r>
            <a:endParaRPr lang="en-US" sz="1400" dirty="0">
              <a:solidFill>
                <a:srgbClr val="000066"/>
              </a:solidFill>
              <a:cs typeface="Arial" charset="0"/>
            </a:endParaRPr>
          </a:p>
        </p:txBody>
      </p:sp>
      <p:sp>
        <p:nvSpPr>
          <p:cNvPr id="173104" name="Rectangle 45"/>
          <p:cNvSpPr>
            <a:spLocks noChangeArrowheads="1"/>
          </p:cNvSpPr>
          <p:nvPr/>
        </p:nvSpPr>
        <p:spPr bwMode="auto">
          <a:xfrm>
            <a:off x="2051050" y="4567238"/>
            <a:ext cx="98425" cy="236537"/>
          </a:xfrm>
          <a:prstGeom prst="rect">
            <a:avLst/>
          </a:prstGeom>
          <a:solidFill>
            <a:srgbClr val="92D4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105" name="Rectangle 46"/>
          <p:cNvSpPr>
            <a:spLocks noChangeArrowheads="1"/>
          </p:cNvSpPr>
          <p:nvPr/>
        </p:nvSpPr>
        <p:spPr bwMode="auto">
          <a:xfrm>
            <a:off x="3826878" y="4996502"/>
            <a:ext cx="2628000" cy="216000"/>
          </a:xfrm>
          <a:prstGeom prst="rect">
            <a:avLst/>
          </a:prstGeom>
          <a:solidFill>
            <a:srgbClr val="FFFFFF"/>
          </a:solidFill>
          <a:ln w="6350">
            <a:solidFill>
              <a:schemeClr val="tx1"/>
            </a:solidFill>
            <a:miter lim="800000"/>
            <a:headEnd/>
            <a:tailEnd/>
          </a:ln>
        </p:spPr>
        <p:txBody>
          <a:bodyPr wrap="none" lIns="91430" tIns="45716" rIns="91430" bIns="45716" anchor="ctr"/>
          <a:lstStyle/>
          <a:p>
            <a:pPr defTabSz="912813" fontAlgn="base">
              <a:spcBef>
                <a:spcPct val="0"/>
              </a:spcBef>
              <a:spcAft>
                <a:spcPct val="0"/>
              </a:spcAft>
            </a:pPr>
            <a:r>
              <a:rPr lang="en-GB" sz="1400" dirty="0">
                <a:solidFill>
                  <a:srgbClr val="000066"/>
                </a:solidFill>
                <a:cs typeface="Arial" charset="0"/>
              </a:rPr>
              <a:t>No value; no need to be done</a:t>
            </a:r>
            <a:endParaRPr lang="en-US" sz="1400" b="1" dirty="0">
              <a:solidFill>
                <a:srgbClr val="000066"/>
              </a:solidFill>
              <a:cs typeface="Arial" charset="0"/>
            </a:endParaRPr>
          </a:p>
        </p:txBody>
      </p:sp>
      <p:sp>
        <p:nvSpPr>
          <p:cNvPr id="173106" name="Rectangle 47"/>
          <p:cNvSpPr>
            <a:spLocks noChangeArrowheads="1"/>
          </p:cNvSpPr>
          <p:nvPr/>
        </p:nvSpPr>
        <p:spPr bwMode="auto">
          <a:xfrm>
            <a:off x="2051050" y="5010150"/>
            <a:ext cx="1766888" cy="204788"/>
          </a:xfrm>
          <a:prstGeom prst="rect">
            <a:avLst/>
          </a:prstGeom>
          <a:solidFill>
            <a:srgbClr val="FF0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107" name="Rectangle 48"/>
          <p:cNvSpPr>
            <a:spLocks noChangeArrowheads="1"/>
          </p:cNvSpPr>
          <p:nvPr/>
        </p:nvSpPr>
        <p:spPr bwMode="auto">
          <a:xfrm>
            <a:off x="2051050" y="4802188"/>
            <a:ext cx="280988" cy="206375"/>
          </a:xfrm>
          <a:prstGeom prst="rect">
            <a:avLst/>
          </a:prstGeom>
          <a:solidFill>
            <a:srgbClr val="FFC000"/>
          </a:solidFill>
          <a:ln w="9525" algn="ctr">
            <a:noFill/>
            <a:miter lim="800000"/>
            <a:headEnd/>
            <a:tailEnd/>
          </a:ln>
        </p:spPr>
        <p:txBody>
          <a:bodyPr wrap="none" anchor="ctr"/>
          <a:lstStyle/>
          <a:p>
            <a:pPr fontAlgn="base">
              <a:spcBef>
                <a:spcPct val="0"/>
              </a:spcBef>
              <a:spcAft>
                <a:spcPct val="0"/>
              </a:spcAft>
            </a:pPr>
            <a:endParaRPr lang="en-US">
              <a:solidFill>
                <a:srgbClr val="000066"/>
              </a:solidFill>
              <a:cs typeface="Arial" charset="0"/>
            </a:endParaRPr>
          </a:p>
        </p:txBody>
      </p:sp>
      <p:sp>
        <p:nvSpPr>
          <p:cNvPr id="173108" name="Text Box 49"/>
          <p:cNvSpPr txBox="1">
            <a:spLocks noChangeArrowheads="1"/>
          </p:cNvSpPr>
          <p:nvPr/>
        </p:nvSpPr>
        <p:spPr bwMode="auto">
          <a:xfrm>
            <a:off x="1943100" y="4241800"/>
            <a:ext cx="2851150" cy="336550"/>
          </a:xfrm>
          <a:prstGeom prst="rect">
            <a:avLst/>
          </a:prstGeom>
          <a:noFill/>
          <a:ln w="6350">
            <a:noFill/>
            <a:miter lim="800000"/>
            <a:headEnd/>
            <a:tailEnd/>
          </a:ln>
        </p:spPr>
        <p:txBody>
          <a:bodyPr wrap="none" lIns="91430" tIns="45716" rIns="91430" bIns="45716">
            <a:spAutoFit/>
          </a:bodyPr>
          <a:lstStyle/>
          <a:p>
            <a:pPr defTabSz="912813" fontAlgn="base">
              <a:spcBef>
                <a:spcPct val="0"/>
              </a:spcBef>
              <a:spcAft>
                <a:spcPct val="0"/>
              </a:spcAft>
            </a:pPr>
            <a:r>
              <a:rPr lang="en-GB" sz="1600" b="1">
                <a:solidFill>
                  <a:srgbClr val="000066"/>
                </a:solidFill>
                <a:cs typeface="Arial" charset="0"/>
              </a:rPr>
              <a:t>Where the gains come from</a:t>
            </a:r>
            <a:endParaRPr lang="en-US" sz="1600" b="1">
              <a:solidFill>
                <a:srgbClr val="000066"/>
              </a:solidFill>
              <a:cs typeface="Arial" charset="0"/>
            </a:endParaRPr>
          </a:p>
        </p:txBody>
      </p:sp>
      <p:sp>
        <p:nvSpPr>
          <p:cNvPr id="173109" name="AutoShape 51"/>
          <p:cNvSpPr>
            <a:spLocks noChangeArrowheads="1"/>
          </p:cNvSpPr>
          <p:nvPr/>
        </p:nvSpPr>
        <p:spPr bwMode="auto">
          <a:xfrm>
            <a:off x="395288" y="2286000"/>
            <a:ext cx="1512887" cy="1790700"/>
          </a:xfrm>
          <a:prstGeom prst="wedgeRoundRectCallout">
            <a:avLst>
              <a:gd name="adj1" fmla="val 57296"/>
              <a:gd name="adj2" fmla="val -76602"/>
              <a:gd name="adj3" fmla="val 16667"/>
            </a:avLst>
          </a:prstGeom>
          <a:solidFill>
            <a:schemeClr val="tx1">
              <a:lumMod val="75000"/>
            </a:schemeClr>
          </a:solidFill>
          <a:ln w="12700" algn="ctr">
            <a:solidFill>
              <a:schemeClr val="tx1"/>
            </a:solidFill>
            <a:miter lim="800000"/>
            <a:headEnd/>
            <a:tailEnd/>
          </a:ln>
        </p:spPr>
        <p:txBody>
          <a:bodyPr lIns="72000" rIns="72000" anchor="ctr"/>
          <a:lstStyle/>
          <a:p>
            <a:pPr eaLnBrk="0" fontAlgn="base" hangingPunct="0">
              <a:spcBef>
                <a:spcPct val="0"/>
              </a:spcBef>
              <a:spcAft>
                <a:spcPct val="0"/>
              </a:spcAft>
            </a:pPr>
            <a:r>
              <a:rPr lang="en-GB" sz="1400" dirty="0">
                <a:solidFill>
                  <a:srgbClr val="000066"/>
                </a:solidFill>
                <a:cs typeface="Arial" charset="0"/>
              </a:rPr>
              <a:t>Customer wants widget as fast as possible, with no mistakes and great customer service</a:t>
            </a:r>
            <a:endParaRPr lang="en-US" sz="1400" dirty="0">
              <a:solidFill>
                <a:srgbClr val="000066"/>
              </a:solidFill>
              <a:cs typeface="Arial" charset="0"/>
            </a:endParaRPr>
          </a:p>
        </p:txBody>
      </p:sp>
      <p:sp>
        <p:nvSpPr>
          <p:cNvPr id="173110" name="AutoShape 52"/>
          <p:cNvSpPr>
            <a:spLocks noChangeArrowheads="1"/>
          </p:cNvSpPr>
          <p:nvPr/>
        </p:nvSpPr>
        <p:spPr bwMode="auto">
          <a:xfrm>
            <a:off x="5816600" y="3198813"/>
            <a:ext cx="2836863" cy="517525"/>
          </a:xfrm>
          <a:prstGeom prst="wedgeRoundRectCallout">
            <a:avLst>
              <a:gd name="adj1" fmla="val -60653"/>
              <a:gd name="adj2" fmla="val -39866"/>
              <a:gd name="adj3" fmla="val 16667"/>
            </a:avLst>
          </a:prstGeom>
          <a:solidFill>
            <a:schemeClr val="tx1">
              <a:lumMod val="75000"/>
            </a:schemeClr>
          </a:solidFill>
          <a:ln w="12700" algn="ctr">
            <a:solidFill>
              <a:schemeClr val="tx1"/>
            </a:solidFill>
            <a:miter lim="800000"/>
            <a:headEnd/>
            <a:tailEnd/>
          </a:ln>
        </p:spPr>
        <p:txBody>
          <a:bodyPr anchor="ctr"/>
          <a:lstStyle/>
          <a:p>
            <a:pPr eaLnBrk="0" fontAlgn="base" hangingPunct="0">
              <a:spcBef>
                <a:spcPct val="0"/>
              </a:spcBef>
              <a:spcAft>
                <a:spcPct val="0"/>
              </a:spcAft>
            </a:pPr>
            <a:r>
              <a:rPr lang="en-GB" sz="1400">
                <a:solidFill>
                  <a:srgbClr val="000066"/>
                </a:solidFill>
                <a:cs typeface="Arial" charset="0"/>
              </a:rPr>
              <a:t>Value demand better handled,</a:t>
            </a:r>
          </a:p>
          <a:p>
            <a:pPr eaLnBrk="0" fontAlgn="base" hangingPunct="0">
              <a:spcBef>
                <a:spcPct val="0"/>
              </a:spcBef>
              <a:spcAft>
                <a:spcPct val="0"/>
              </a:spcAft>
            </a:pPr>
            <a:r>
              <a:rPr lang="en-GB" sz="1400">
                <a:solidFill>
                  <a:srgbClr val="000066"/>
                </a:solidFill>
                <a:cs typeface="Arial" charset="0"/>
              </a:rPr>
              <a:t>Failure demand removed</a:t>
            </a:r>
            <a:endParaRPr lang="de-CH" sz="1400">
              <a:solidFill>
                <a:srgbClr val="000066"/>
              </a:solidFill>
              <a:cs typeface="Arial" charset="0"/>
            </a:endParaRPr>
          </a:p>
        </p:txBody>
      </p:sp>
      <p:grpSp>
        <p:nvGrpSpPr>
          <p:cNvPr id="173111" name="Group 54"/>
          <p:cNvGrpSpPr>
            <a:grpSpLocks/>
          </p:cNvGrpSpPr>
          <p:nvPr/>
        </p:nvGrpSpPr>
        <p:grpSpPr bwMode="auto">
          <a:xfrm>
            <a:off x="1139825" y="1485900"/>
            <a:ext cx="319088" cy="590550"/>
            <a:chOff x="1728" y="3918"/>
            <a:chExt cx="163" cy="354"/>
          </a:xfrm>
        </p:grpSpPr>
        <p:sp>
          <p:nvSpPr>
            <p:cNvPr id="173124" name="Freeform 55"/>
            <p:cNvSpPr>
              <a:spLocks/>
            </p:cNvSpPr>
            <p:nvPr/>
          </p:nvSpPr>
          <p:spPr bwMode="auto">
            <a:xfrm>
              <a:off x="1779" y="3918"/>
              <a:ext cx="65" cy="65"/>
            </a:xfrm>
            <a:custGeom>
              <a:avLst/>
              <a:gdLst>
                <a:gd name="T0" fmla="*/ 0 w 440"/>
                <a:gd name="T1" fmla="*/ 0 h 438"/>
                <a:gd name="T2" fmla="*/ 0 w 440"/>
                <a:gd name="T3" fmla="*/ 0 h 438"/>
                <a:gd name="T4" fmla="*/ 0 w 440"/>
                <a:gd name="T5" fmla="*/ 0 h 438"/>
                <a:gd name="T6" fmla="*/ 0 w 440"/>
                <a:gd name="T7" fmla="*/ 0 h 438"/>
                <a:gd name="T8" fmla="*/ 0 w 440"/>
                <a:gd name="T9" fmla="*/ 0 h 438"/>
                <a:gd name="T10" fmla="*/ 0 w 440"/>
                <a:gd name="T11" fmla="*/ 0 h 438"/>
                <a:gd name="T12" fmla="*/ 0 w 440"/>
                <a:gd name="T13" fmla="*/ 0 h 438"/>
                <a:gd name="T14" fmla="*/ 0 w 440"/>
                <a:gd name="T15" fmla="*/ 0 h 438"/>
                <a:gd name="T16" fmla="*/ 0 w 440"/>
                <a:gd name="T17" fmla="*/ 0 h 438"/>
                <a:gd name="T18" fmla="*/ 0 w 440"/>
                <a:gd name="T19" fmla="*/ 0 h 438"/>
                <a:gd name="T20" fmla="*/ 0 w 440"/>
                <a:gd name="T21" fmla="*/ 0 h 438"/>
                <a:gd name="T22" fmla="*/ 0 w 440"/>
                <a:gd name="T23" fmla="*/ 0 h 438"/>
                <a:gd name="T24" fmla="*/ 0 w 440"/>
                <a:gd name="T25" fmla="*/ 0 h 438"/>
                <a:gd name="T26" fmla="*/ 0 w 440"/>
                <a:gd name="T27" fmla="*/ 0 h 438"/>
                <a:gd name="T28" fmla="*/ 0 w 440"/>
                <a:gd name="T29" fmla="*/ 0 h 438"/>
                <a:gd name="T30" fmla="*/ 0 w 440"/>
                <a:gd name="T31" fmla="*/ 0 h 438"/>
                <a:gd name="T32" fmla="*/ 0 w 440"/>
                <a:gd name="T33" fmla="*/ 0 h 438"/>
                <a:gd name="T34" fmla="*/ 0 w 440"/>
                <a:gd name="T35" fmla="*/ 0 h 438"/>
                <a:gd name="T36" fmla="*/ 0 w 440"/>
                <a:gd name="T37" fmla="*/ 0 h 438"/>
                <a:gd name="T38" fmla="*/ 0 w 440"/>
                <a:gd name="T39" fmla="*/ 0 h 438"/>
                <a:gd name="T40" fmla="*/ 0 w 440"/>
                <a:gd name="T41" fmla="*/ 0 h 438"/>
                <a:gd name="T42" fmla="*/ 0 w 440"/>
                <a:gd name="T43" fmla="*/ 0 h 438"/>
                <a:gd name="T44" fmla="*/ 0 w 440"/>
                <a:gd name="T45" fmla="*/ 0 h 438"/>
                <a:gd name="T46" fmla="*/ 0 w 440"/>
                <a:gd name="T47" fmla="*/ 0 h 438"/>
                <a:gd name="T48" fmla="*/ 0 w 440"/>
                <a:gd name="T49" fmla="*/ 0 h 438"/>
                <a:gd name="T50" fmla="*/ 0 w 440"/>
                <a:gd name="T51" fmla="*/ 0 h 438"/>
                <a:gd name="T52" fmla="*/ 0 w 440"/>
                <a:gd name="T53" fmla="*/ 0 h 438"/>
                <a:gd name="T54" fmla="*/ 0 w 440"/>
                <a:gd name="T55" fmla="*/ 0 h 438"/>
                <a:gd name="T56" fmla="*/ 0 w 440"/>
                <a:gd name="T57" fmla="*/ 0 h 438"/>
                <a:gd name="T58" fmla="*/ 0 w 440"/>
                <a:gd name="T59" fmla="*/ 0 h 438"/>
                <a:gd name="T60" fmla="*/ 0 w 440"/>
                <a:gd name="T61" fmla="*/ 0 h 438"/>
                <a:gd name="T62" fmla="*/ 0 w 440"/>
                <a:gd name="T63" fmla="*/ 0 h 438"/>
                <a:gd name="T64" fmla="*/ 0 w 440"/>
                <a:gd name="T65" fmla="*/ 0 h 438"/>
                <a:gd name="T66" fmla="*/ 0 w 440"/>
                <a:gd name="T67" fmla="*/ 0 h 438"/>
                <a:gd name="T68" fmla="*/ 0 w 440"/>
                <a:gd name="T69" fmla="*/ 0 h 438"/>
                <a:gd name="T70" fmla="*/ 0 w 440"/>
                <a:gd name="T71" fmla="*/ 0 h 438"/>
                <a:gd name="T72" fmla="*/ 0 w 440"/>
                <a:gd name="T73" fmla="*/ 0 h 438"/>
                <a:gd name="T74" fmla="*/ 0 w 440"/>
                <a:gd name="T75" fmla="*/ 0 h 438"/>
                <a:gd name="T76" fmla="*/ 0 w 440"/>
                <a:gd name="T77" fmla="*/ 0 h 438"/>
                <a:gd name="T78" fmla="*/ 0 w 440"/>
                <a:gd name="T79" fmla="*/ 0 h 438"/>
                <a:gd name="T80" fmla="*/ 0 w 440"/>
                <a:gd name="T81" fmla="*/ 0 h 438"/>
                <a:gd name="T82" fmla="*/ 0 w 440"/>
                <a:gd name="T83" fmla="*/ 0 h 438"/>
                <a:gd name="T84" fmla="*/ 0 w 440"/>
                <a:gd name="T85" fmla="*/ 0 h 438"/>
                <a:gd name="T86" fmla="*/ 0 w 440"/>
                <a:gd name="T87" fmla="*/ 0 h 438"/>
                <a:gd name="T88" fmla="*/ 0 w 440"/>
                <a:gd name="T89" fmla="*/ 0 h 438"/>
                <a:gd name="T90" fmla="*/ 0 w 440"/>
                <a:gd name="T91" fmla="*/ 0 h 438"/>
                <a:gd name="T92" fmla="*/ 0 w 440"/>
                <a:gd name="T93" fmla="*/ 0 h 43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40"/>
                <a:gd name="T142" fmla="*/ 0 h 438"/>
                <a:gd name="T143" fmla="*/ 440 w 440"/>
                <a:gd name="T144" fmla="*/ 438 h 43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40" h="438">
                  <a:moveTo>
                    <a:pt x="440" y="220"/>
                  </a:moveTo>
                  <a:lnTo>
                    <a:pt x="438" y="190"/>
                  </a:lnTo>
                  <a:lnTo>
                    <a:pt x="432" y="160"/>
                  </a:lnTo>
                  <a:lnTo>
                    <a:pt x="422" y="132"/>
                  </a:lnTo>
                  <a:lnTo>
                    <a:pt x="408" y="106"/>
                  </a:lnTo>
                  <a:lnTo>
                    <a:pt x="390" y="81"/>
                  </a:lnTo>
                  <a:lnTo>
                    <a:pt x="370" y="59"/>
                  </a:lnTo>
                  <a:lnTo>
                    <a:pt x="347" y="40"/>
                  </a:lnTo>
                  <a:lnTo>
                    <a:pt x="321" y="25"/>
                  </a:lnTo>
                  <a:lnTo>
                    <a:pt x="294" y="13"/>
                  </a:lnTo>
                  <a:lnTo>
                    <a:pt x="265" y="5"/>
                  </a:lnTo>
                  <a:lnTo>
                    <a:pt x="235" y="0"/>
                  </a:lnTo>
                  <a:lnTo>
                    <a:pt x="205" y="0"/>
                  </a:lnTo>
                  <a:lnTo>
                    <a:pt x="175" y="5"/>
                  </a:lnTo>
                  <a:lnTo>
                    <a:pt x="146" y="13"/>
                  </a:lnTo>
                  <a:lnTo>
                    <a:pt x="119" y="25"/>
                  </a:lnTo>
                  <a:lnTo>
                    <a:pt x="93" y="40"/>
                  </a:lnTo>
                  <a:lnTo>
                    <a:pt x="70" y="59"/>
                  </a:lnTo>
                  <a:lnTo>
                    <a:pt x="50" y="81"/>
                  </a:lnTo>
                  <a:lnTo>
                    <a:pt x="32" y="106"/>
                  </a:lnTo>
                  <a:lnTo>
                    <a:pt x="18" y="132"/>
                  </a:lnTo>
                  <a:lnTo>
                    <a:pt x="8" y="160"/>
                  </a:lnTo>
                  <a:lnTo>
                    <a:pt x="2" y="190"/>
                  </a:lnTo>
                  <a:lnTo>
                    <a:pt x="0" y="220"/>
                  </a:lnTo>
                  <a:lnTo>
                    <a:pt x="2" y="249"/>
                  </a:lnTo>
                  <a:lnTo>
                    <a:pt x="8" y="279"/>
                  </a:lnTo>
                  <a:lnTo>
                    <a:pt x="18" y="308"/>
                  </a:lnTo>
                  <a:lnTo>
                    <a:pt x="32" y="334"/>
                  </a:lnTo>
                  <a:lnTo>
                    <a:pt x="50" y="358"/>
                  </a:lnTo>
                  <a:lnTo>
                    <a:pt x="70" y="380"/>
                  </a:lnTo>
                  <a:lnTo>
                    <a:pt x="93" y="398"/>
                  </a:lnTo>
                  <a:lnTo>
                    <a:pt x="119" y="414"/>
                  </a:lnTo>
                  <a:lnTo>
                    <a:pt x="146" y="427"/>
                  </a:lnTo>
                  <a:lnTo>
                    <a:pt x="175" y="435"/>
                  </a:lnTo>
                  <a:lnTo>
                    <a:pt x="205" y="438"/>
                  </a:lnTo>
                  <a:lnTo>
                    <a:pt x="235" y="438"/>
                  </a:lnTo>
                  <a:lnTo>
                    <a:pt x="265" y="435"/>
                  </a:lnTo>
                  <a:lnTo>
                    <a:pt x="294" y="427"/>
                  </a:lnTo>
                  <a:lnTo>
                    <a:pt x="321" y="414"/>
                  </a:lnTo>
                  <a:lnTo>
                    <a:pt x="347" y="398"/>
                  </a:lnTo>
                  <a:lnTo>
                    <a:pt x="370" y="380"/>
                  </a:lnTo>
                  <a:lnTo>
                    <a:pt x="390" y="358"/>
                  </a:lnTo>
                  <a:lnTo>
                    <a:pt x="408" y="334"/>
                  </a:lnTo>
                  <a:lnTo>
                    <a:pt x="422" y="308"/>
                  </a:lnTo>
                  <a:lnTo>
                    <a:pt x="432" y="279"/>
                  </a:lnTo>
                  <a:lnTo>
                    <a:pt x="438" y="249"/>
                  </a:lnTo>
                  <a:lnTo>
                    <a:pt x="440" y="220"/>
                  </a:lnTo>
                  <a:close/>
                </a:path>
              </a:pathLst>
            </a:custGeom>
            <a:solidFill>
              <a:schemeClr val="bg2"/>
            </a:solidFill>
            <a:ln w="0">
              <a:solidFill>
                <a:srgbClr val="000000"/>
              </a:solidFill>
              <a:round/>
              <a:headEnd/>
              <a:tailEnd/>
            </a:ln>
          </p:spPr>
          <p:txBody>
            <a:bodyPr/>
            <a:lstStyle/>
            <a:p>
              <a:pPr fontAlgn="base">
                <a:spcBef>
                  <a:spcPct val="0"/>
                </a:spcBef>
                <a:spcAft>
                  <a:spcPct val="0"/>
                </a:spcAft>
              </a:pPr>
              <a:endParaRPr lang="en-GB">
                <a:solidFill>
                  <a:srgbClr val="FFFFFF"/>
                </a:solidFill>
                <a:cs typeface="Arial" charset="0"/>
              </a:endParaRPr>
            </a:p>
          </p:txBody>
        </p:sp>
        <p:sp>
          <p:nvSpPr>
            <p:cNvPr id="173125" name="Freeform 56"/>
            <p:cNvSpPr>
              <a:spLocks/>
            </p:cNvSpPr>
            <p:nvPr/>
          </p:nvSpPr>
          <p:spPr bwMode="auto">
            <a:xfrm>
              <a:off x="1728" y="4012"/>
              <a:ext cx="163" cy="260"/>
            </a:xfrm>
            <a:custGeom>
              <a:avLst/>
              <a:gdLst>
                <a:gd name="T0" fmla="*/ 0 w 1097"/>
                <a:gd name="T1" fmla="*/ 0 h 1755"/>
                <a:gd name="T2" fmla="*/ 0 w 1097"/>
                <a:gd name="T3" fmla="*/ 0 h 1755"/>
                <a:gd name="T4" fmla="*/ 0 w 1097"/>
                <a:gd name="T5" fmla="*/ 0 h 1755"/>
                <a:gd name="T6" fmla="*/ 0 w 1097"/>
                <a:gd name="T7" fmla="*/ 0 h 1755"/>
                <a:gd name="T8" fmla="*/ 0 w 1097"/>
                <a:gd name="T9" fmla="*/ 0 h 1755"/>
                <a:gd name="T10" fmla="*/ 0 w 1097"/>
                <a:gd name="T11" fmla="*/ 0 h 1755"/>
                <a:gd name="T12" fmla="*/ 0 w 1097"/>
                <a:gd name="T13" fmla="*/ 0 h 1755"/>
                <a:gd name="T14" fmla="*/ 0 w 1097"/>
                <a:gd name="T15" fmla="*/ 0 h 1755"/>
                <a:gd name="T16" fmla="*/ 0 w 1097"/>
                <a:gd name="T17" fmla="*/ 0 h 1755"/>
                <a:gd name="T18" fmla="*/ 0 w 1097"/>
                <a:gd name="T19" fmla="*/ 0 h 1755"/>
                <a:gd name="T20" fmla="*/ 0 w 1097"/>
                <a:gd name="T21" fmla="*/ 0 h 1755"/>
                <a:gd name="T22" fmla="*/ 0 w 1097"/>
                <a:gd name="T23" fmla="*/ 0 h 1755"/>
                <a:gd name="T24" fmla="*/ 0 w 1097"/>
                <a:gd name="T25" fmla="*/ 0 h 1755"/>
                <a:gd name="T26" fmla="*/ 0 w 1097"/>
                <a:gd name="T27" fmla="*/ 0 h 1755"/>
                <a:gd name="T28" fmla="*/ 0 w 1097"/>
                <a:gd name="T29" fmla="*/ 0 h 1755"/>
                <a:gd name="T30" fmla="*/ 0 w 1097"/>
                <a:gd name="T31" fmla="*/ 0 h 1755"/>
                <a:gd name="T32" fmla="*/ 0 w 1097"/>
                <a:gd name="T33" fmla="*/ 0 h 17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7"/>
                <a:gd name="T52" fmla="*/ 0 h 1755"/>
                <a:gd name="T53" fmla="*/ 1097 w 1097"/>
                <a:gd name="T54" fmla="*/ 1755 h 17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7" h="1755">
                  <a:moveTo>
                    <a:pt x="561" y="905"/>
                  </a:moveTo>
                  <a:lnTo>
                    <a:pt x="816" y="1755"/>
                  </a:lnTo>
                  <a:lnTo>
                    <a:pt x="1021" y="1755"/>
                  </a:lnTo>
                  <a:lnTo>
                    <a:pt x="816" y="768"/>
                  </a:lnTo>
                  <a:lnTo>
                    <a:pt x="816" y="192"/>
                  </a:lnTo>
                  <a:lnTo>
                    <a:pt x="970" y="658"/>
                  </a:lnTo>
                  <a:lnTo>
                    <a:pt x="1097" y="576"/>
                  </a:lnTo>
                  <a:lnTo>
                    <a:pt x="919" y="0"/>
                  </a:lnTo>
                  <a:lnTo>
                    <a:pt x="561" y="27"/>
                  </a:lnTo>
                  <a:lnTo>
                    <a:pt x="204" y="0"/>
                  </a:lnTo>
                  <a:lnTo>
                    <a:pt x="0" y="603"/>
                  </a:lnTo>
                  <a:lnTo>
                    <a:pt x="153" y="658"/>
                  </a:lnTo>
                  <a:lnTo>
                    <a:pt x="307" y="192"/>
                  </a:lnTo>
                  <a:lnTo>
                    <a:pt x="307" y="768"/>
                  </a:lnTo>
                  <a:lnTo>
                    <a:pt x="103" y="1755"/>
                  </a:lnTo>
                  <a:lnTo>
                    <a:pt x="307" y="1755"/>
                  </a:lnTo>
                  <a:lnTo>
                    <a:pt x="561" y="905"/>
                  </a:lnTo>
                  <a:close/>
                </a:path>
              </a:pathLst>
            </a:custGeom>
            <a:solidFill>
              <a:schemeClr val="bg2"/>
            </a:solidFill>
            <a:ln w="0">
              <a:solidFill>
                <a:srgbClr val="000000"/>
              </a:solidFill>
              <a:round/>
              <a:headEnd/>
              <a:tailEnd/>
            </a:ln>
          </p:spPr>
          <p:txBody>
            <a:bodyPr/>
            <a:lstStyle/>
            <a:p>
              <a:pPr fontAlgn="base">
                <a:spcBef>
                  <a:spcPct val="0"/>
                </a:spcBef>
                <a:spcAft>
                  <a:spcPct val="0"/>
                </a:spcAft>
              </a:pPr>
              <a:endParaRPr lang="en-GB">
                <a:solidFill>
                  <a:srgbClr val="FFFFFF"/>
                </a:solidFill>
                <a:cs typeface="Arial" charset="0"/>
              </a:endParaRPr>
            </a:p>
          </p:txBody>
        </p:sp>
      </p:grpSp>
      <p:sp>
        <p:nvSpPr>
          <p:cNvPr id="173112" name="Line 57"/>
          <p:cNvSpPr>
            <a:spLocks noChangeShapeType="1"/>
          </p:cNvSpPr>
          <p:nvPr/>
        </p:nvSpPr>
        <p:spPr bwMode="auto">
          <a:xfrm>
            <a:off x="1543050" y="1744663"/>
            <a:ext cx="473075" cy="0"/>
          </a:xfrm>
          <a:prstGeom prst="line">
            <a:avLst/>
          </a:prstGeom>
          <a:noFill/>
          <a:ln w="50800">
            <a:solidFill>
              <a:srgbClr val="003366"/>
            </a:solidFill>
            <a:round/>
            <a:headEnd/>
            <a:tailEnd type="triangle" w="med" len="med"/>
          </a:ln>
        </p:spPr>
        <p:txBody>
          <a:bodyPr/>
          <a:lstStyle/>
          <a:p>
            <a:pPr fontAlgn="base">
              <a:spcBef>
                <a:spcPct val="0"/>
              </a:spcBef>
              <a:spcAft>
                <a:spcPct val="0"/>
              </a:spcAft>
            </a:pPr>
            <a:endParaRPr lang="en-GB">
              <a:solidFill>
                <a:srgbClr val="FFFFFF"/>
              </a:solidFill>
              <a:cs typeface="Arial" charset="0"/>
            </a:endParaRPr>
          </a:p>
        </p:txBody>
      </p:sp>
      <p:sp>
        <p:nvSpPr>
          <p:cNvPr id="173113" name="Rectangle 59"/>
          <p:cNvSpPr>
            <a:spLocks noChangeArrowheads="1"/>
          </p:cNvSpPr>
          <p:nvPr/>
        </p:nvSpPr>
        <p:spPr bwMode="auto">
          <a:xfrm>
            <a:off x="360363" y="360363"/>
            <a:ext cx="8605837" cy="619125"/>
          </a:xfrm>
          <a:prstGeom prst="rect">
            <a:avLst/>
          </a:prstGeom>
          <a:noFill/>
          <a:ln w="9525">
            <a:noFill/>
            <a:miter lim="800000"/>
            <a:headEnd/>
            <a:tailEnd/>
          </a:ln>
        </p:spPr>
        <p:txBody>
          <a:bodyPr lIns="0" tIns="0" rIns="0" bIns="0"/>
          <a:lstStyle/>
          <a:p>
            <a:pPr fontAlgn="base">
              <a:lnSpc>
                <a:spcPts val="2400"/>
              </a:lnSpc>
              <a:spcBef>
                <a:spcPct val="0"/>
              </a:spcBef>
              <a:spcAft>
                <a:spcPct val="0"/>
              </a:spcAft>
            </a:pPr>
            <a:r>
              <a:rPr lang="en-GB" sz="2200" dirty="0">
                <a:solidFill>
                  <a:srgbClr val="000066"/>
                </a:solidFill>
                <a:cs typeface="Arial" charset="0"/>
              </a:rPr>
              <a:t>Result of LSS </a:t>
            </a:r>
            <a:r>
              <a:rPr lang="en-GB" sz="2200" dirty="0" smtClean="0">
                <a:solidFill>
                  <a:srgbClr val="000066"/>
                </a:solidFill>
                <a:cs typeface="Arial" charset="0"/>
              </a:rPr>
              <a:t>process improvement </a:t>
            </a:r>
            <a:endParaRPr lang="en-GB" sz="2200" dirty="0">
              <a:solidFill>
                <a:srgbClr val="000066"/>
              </a:solidFill>
              <a:cs typeface="Arial" charset="0"/>
            </a:endParaRPr>
          </a:p>
          <a:p>
            <a:pPr fontAlgn="base">
              <a:lnSpc>
                <a:spcPts val="2400"/>
              </a:lnSpc>
              <a:spcBef>
                <a:spcPct val="0"/>
              </a:spcBef>
              <a:spcAft>
                <a:spcPct val="0"/>
              </a:spcAft>
            </a:pPr>
            <a:r>
              <a:rPr lang="en-GB" b="1" dirty="0">
                <a:solidFill>
                  <a:schemeClr val="accent2"/>
                </a:solidFill>
                <a:cs typeface="Arial" charset="0"/>
              </a:rPr>
              <a:t>The Lean goal is to achieve more customer value using less resource by eliminating waste and reducing end-to-end time</a:t>
            </a:r>
          </a:p>
        </p:txBody>
      </p:sp>
      <p:sp>
        <p:nvSpPr>
          <p:cNvPr id="70" name="Slide Number Placeholder 4"/>
          <p:cNvSpPr>
            <a:spLocks noGrp="1"/>
          </p:cNvSpPr>
          <p:nvPr>
            <p:ph type="sldNum" sz="quarter" idx="11"/>
          </p:nvPr>
        </p:nvSpPr>
        <p:spPr>
          <a:noFill/>
        </p:spPr>
        <p:txBody>
          <a:bodyPr/>
          <a:lstStyle/>
          <a:p>
            <a:fld id="{EE97A230-4AB6-4392-8885-606B40E97271}" type="slidenum">
              <a:rPr lang="en-GB" altLang="en-GB"/>
              <a:pPr/>
              <a:t>24</a:t>
            </a:fld>
            <a:endParaRPr lang="en-GB" altLang="en-GB" dirty="0"/>
          </a:p>
        </p:txBody>
      </p:sp>
      <p:sp>
        <p:nvSpPr>
          <p:cNvPr id="60" name="Rectangle 59"/>
          <p:cNvSpPr/>
          <p:nvPr/>
        </p:nvSpPr>
        <p:spPr>
          <a:xfrm>
            <a:off x="1003300" y="6414869"/>
            <a:ext cx="5283200" cy="276999"/>
          </a:xfrm>
          <a:prstGeom prst="rect">
            <a:avLst/>
          </a:prstGeom>
        </p:spPr>
        <p:txBody>
          <a:bodyPr wrap="square">
            <a:spAutoFit/>
          </a:bodyPr>
          <a:lstStyle/>
          <a:p>
            <a:pPr fontAlgn="base">
              <a:spcBef>
                <a:spcPct val="0"/>
              </a:spcBef>
              <a:spcAft>
                <a:spcPct val="0"/>
              </a:spcAft>
            </a:pPr>
            <a:r>
              <a:rPr lang="en-GB" sz="1200" b="1" i="1" dirty="0">
                <a:solidFill>
                  <a:srgbClr val="000066"/>
                </a:solidFill>
                <a:cs typeface="Arial" charset="0"/>
              </a:rPr>
              <a:t>Video: Visa and Lean </a:t>
            </a:r>
            <a:r>
              <a:rPr lang="en-GB" sz="1200" i="1" dirty="0">
                <a:solidFill>
                  <a:srgbClr val="000066"/>
                </a:solidFill>
                <a:cs typeface="Arial" charset="0"/>
              </a:rPr>
              <a:t>- </a:t>
            </a:r>
            <a:r>
              <a:rPr lang="en-GB" sz="1200" i="1" dirty="0">
                <a:solidFill>
                  <a:srgbClr val="000066"/>
                </a:solidFill>
                <a:cs typeface="Arial" charset="0"/>
                <a:hlinkClick r:id="rId3"/>
              </a:rPr>
              <a:t>www.youtube.com/watch?v=U86bTrsdShg</a:t>
            </a:r>
            <a:endParaRPr lang="en-GB" sz="1200" i="1" dirty="0">
              <a:solidFill>
                <a:srgbClr val="000066"/>
              </a:solidFill>
              <a:cs typeface="Arial" charset="0"/>
            </a:endParaRPr>
          </a:p>
        </p:txBody>
      </p:sp>
    </p:spTree>
    <p:extLst>
      <p:ext uri="{BB962C8B-B14F-4D97-AF65-F5344CB8AC3E}">
        <p14:creationId xmlns:p14="http://schemas.microsoft.com/office/powerpoint/2010/main" val="283652299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p:txBody>
          <a:bodyPr/>
          <a:lstStyle/>
          <a:p>
            <a:r>
              <a:rPr lang="en-GB" dirty="0">
                <a:cs typeface="Arial" charset="0"/>
              </a:rPr>
              <a:t>Result of LSS process improvement</a:t>
            </a:r>
            <a:r>
              <a:rPr lang="en-GB" dirty="0" smtClean="0"/>
              <a:t/>
            </a:r>
            <a:br>
              <a:rPr lang="en-GB" dirty="0" smtClean="0"/>
            </a:br>
            <a:r>
              <a:rPr lang="en-GB" sz="1800" b="1" dirty="0" smtClean="0">
                <a:solidFill>
                  <a:srgbClr val="99CC33"/>
                </a:solidFill>
              </a:rPr>
              <a:t>A Lean Six Sigma project impacts four performance dimensions</a:t>
            </a:r>
            <a:endParaRPr lang="en-GB" sz="1300" b="1" dirty="0" smtClean="0">
              <a:solidFill>
                <a:srgbClr val="99CC33"/>
              </a:solidFill>
            </a:endParaRPr>
          </a:p>
        </p:txBody>
      </p:sp>
      <p:sp>
        <p:nvSpPr>
          <p:cNvPr id="7" name="Rectangle 3"/>
          <p:cNvSpPr>
            <a:spLocks noChangeArrowheads="1"/>
          </p:cNvSpPr>
          <p:nvPr/>
        </p:nvSpPr>
        <p:spPr bwMode="gray">
          <a:xfrm>
            <a:off x="4879204" y="3592810"/>
            <a:ext cx="1839058" cy="1077218"/>
          </a:xfrm>
          <a:prstGeom prst="rect">
            <a:avLst/>
          </a:prstGeom>
          <a:noFill/>
          <a:ln w="9525">
            <a:noFill/>
            <a:miter lim="800000"/>
            <a:headEnd/>
            <a:tailEnd/>
          </a:ln>
          <a:effectLst/>
        </p:spPr>
        <p:txBody>
          <a:bodyPr lIns="0" tIns="0" rIns="0" bIns="0">
            <a:spAutoFit/>
          </a:bodyPr>
          <a:lstStyle/>
          <a:p>
            <a:pPr marL="133350" lvl="1" indent="-131763" algn="l" defTabSz="895350">
              <a:spcBef>
                <a:spcPct val="35000"/>
              </a:spcBef>
              <a:spcAft>
                <a:spcPct val="25000"/>
              </a:spcAft>
              <a:buClr>
                <a:schemeClr val="accent1"/>
              </a:buClr>
              <a:buFont typeface="Wingdings" pitchFamily="2" charset="2"/>
              <a:buChar char="§"/>
              <a:tabLst>
                <a:tab pos="800100" algn="dec"/>
              </a:tabLst>
            </a:pPr>
            <a:r>
              <a:rPr lang="en-GB" sz="1400" dirty="0">
                <a:solidFill>
                  <a:srgbClr val="002060"/>
                </a:solidFill>
              </a:rPr>
              <a:t>Pressure on margins and </a:t>
            </a:r>
            <a:r>
              <a:rPr lang="en-GB" sz="1400" dirty="0" smtClean="0">
                <a:solidFill>
                  <a:srgbClr val="002060"/>
                </a:solidFill>
              </a:rPr>
              <a:t>costs require </a:t>
            </a:r>
            <a:r>
              <a:rPr lang="en-GB" sz="1400" b="1" dirty="0">
                <a:solidFill>
                  <a:srgbClr val="002060"/>
                </a:solidFill>
              </a:rPr>
              <a:t>continuous productivity improvements</a:t>
            </a:r>
            <a:endParaRPr lang="en-GB" sz="1400" dirty="0">
              <a:solidFill>
                <a:srgbClr val="002060"/>
              </a:solidFill>
            </a:endParaRPr>
          </a:p>
        </p:txBody>
      </p:sp>
      <p:grpSp>
        <p:nvGrpSpPr>
          <p:cNvPr id="8" name="Group 4"/>
          <p:cNvGrpSpPr>
            <a:grpSpLocks/>
          </p:cNvGrpSpPr>
          <p:nvPr/>
        </p:nvGrpSpPr>
        <p:grpSpPr bwMode="auto">
          <a:xfrm>
            <a:off x="4879204" y="1593851"/>
            <a:ext cx="1836000" cy="296863"/>
            <a:chOff x="67" y="1067"/>
            <a:chExt cx="1744" cy="184"/>
          </a:xfrm>
        </p:grpSpPr>
        <p:sp>
          <p:nvSpPr>
            <p:cNvPr id="9" name="Line 5"/>
            <p:cNvSpPr>
              <a:spLocks noChangeShapeType="1"/>
            </p:cNvSpPr>
            <p:nvPr/>
          </p:nvSpPr>
          <p:spPr bwMode="gray">
            <a:xfrm>
              <a:off x="67" y="1251"/>
              <a:ext cx="1744" cy="0"/>
            </a:xfrm>
            <a:prstGeom prst="line">
              <a:avLst/>
            </a:prstGeom>
            <a:noFill/>
            <a:ln w="9525">
              <a:noFill/>
              <a:round/>
              <a:headEnd/>
              <a:tailEnd/>
            </a:ln>
            <a:effectLst/>
          </p:spPr>
          <p:txBody>
            <a:bodyPr wrap="none" anchor="ctr"/>
            <a:lstStyle/>
            <a:p>
              <a:endParaRPr lang="en-GB" dirty="0">
                <a:solidFill>
                  <a:srgbClr val="00A1DE"/>
                </a:solidFill>
              </a:endParaRPr>
            </a:p>
          </p:txBody>
        </p:sp>
        <p:sp>
          <p:nvSpPr>
            <p:cNvPr id="10" name="Rectangle 6"/>
            <p:cNvSpPr>
              <a:spLocks noChangeArrowheads="1"/>
            </p:cNvSpPr>
            <p:nvPr/>
          </p:nvSpPr>
          <p:spPr bwMode="gray">
            <a:xfrm>
              <a:off x="67" y="1067"/>
              <a:ext cx="1744" cy="152"/>
            </a:xfrm>
            <a:prstGeom prst="rect">
              <a:avLst/>
            </a:prstGeom>
            <a:noFill/>
            <a:ln w="9525">
              <a:noFill/>
              <a:miter lim="800000"/>
              <a:headEnd/>
              <a:tailEnd/>
            </a:ln>
            <a:effectLst/>
          </p:spPr>
          <p:txBody>
            <a:bodyPr lIns="0" tIns="0" rIns="0" bIns="0" anchor="b">
              <a:spAutoFit/>
            </a:bodyPr>
            <a:lstStyle/>
            <a:p>
              <a:pPr algn="l" defTabSz="895350">
                <a:buClr>
                  <a:schemeClr val="tx2"/>
                </a:buClr>
                <a:tabLst>
                  <a:tab pos="800100" algn="dec"/>
                </a:tabLst>
              </a:pPr>
              <a:r>
                <a:rPr lang="en-GB" sz="1600" b="1" dirty="0">
                  <a:solidFill>
                    <a:srgbClr val="00A1DE"/>
                  </a:solidFill>
                </a:rPr>
                <a:t>Efficiency</a:t>
              </a:r>
            </a:p>
          </p:txBody>
        </p:sp>
      </p:grpSp>
      <p:sp>
        <p:nvSpPr>
          <p:cNvPr id="11" name="Rectangle 318"/>
          <p:cNvSpPr>
            <a:spLocks noChangeArrowheads="1"/>
          </p:cNvSpPr>
          <p:nvPr/>
        </p:nvSpPr>
        <p:spPr bwMode="gray">
          <a:xfrm>
            <a:off x="2651331" y="3592810"/>
            <a:ext cx="1839057" cy="1292662"/>
          </a:xfrm>
          <a:prstGeom prst="rect">
            <a:avLst/>
          </a:prstGeom>
          <a:noFill/>
          <a:ln w="9525">
            <a:noFill/>
            <a:miter lim="800000"/>
            <a:headEnd/>
            <a:tailEnd/>
          </a:ln>
          <a:effectLst/>
        </p:spPr>
        <p:txBody>
          <a:bodyPr lIns="0" tIns="0" rIns="0" bIns="0">
            <a:spAutoFit/>
          </a:bodyPr>
          <a:lstStyle/>
          <a:p>
            <a:pPr marL="133350" lvl="1" indent="-131763" algn="l" defTabSz="895350">
              <a:spcBef>
                <a:spcPct val="35000"/>
              </a:spcBef>
              <a:spcAft>
                <a:spcPct val="25000"/>
              </a:spcAft>
              <a:buClr>
                <a:schemeClr val="accent1"/>
              </a:buClr>
              <a:buFont typeface="Wingdings" pitchFamily="2" charset="2"/>
              <a:buChar char="§"/>
              <a:tabLst>
                <a:tab pos="800100" algn="dec"/>
              </a:tabLst>
            </a:pPr>
            <a:r>
              <a:rPr lang="en-GB" sz="1400" dirty="0">
                <a:solidFill>
                  <a:srgbClr val="002060"/>
                </a:solidFill>
              </a:rPr>
              <a:t>For specific products and services, </a:t>
            </a:r>
            <a:r>
              <a:rPr lang="en-GB" sz="1400" b="1" dirty="0">
                <a:solidFill>
                  <a:srgbClr val="002060"/>
                </a:solidFill>
              </a:rPr>
              <a:t>guaranteed lead-time </a:t>
            </a:r>
            <a:r>
              <a:rPr lang="en-GB" sz="1400" dirty="0">
                <a:solidFill>
                  <a:srgbClr val="002060"/>
                </a:solidFill>
              </a:rPr>
              <a:t>to delivery </a:t>
            </a:r>
            <a:r>
              <a:rPr lang="en-GB" sz="1400" dirty="0" smtClean="0">
                <a:solidFill>
                  <a:srgbClr val="002060"/>
                </a:solidFill>
              </a:rPr>
              <a:t>is a </a:t>
            </a:r>
            <a:r>
              <a:rPr lang="en-GB" sz="1400" dirty="0">
                <a:solidFill>
                  <a:srgbClr val="002060"/>
                </a:solidFill>
              </a:rPr>
              <a:t>key element of </a:t>
            </a:r>
            <a:r>
              <a:rPr lang="en-GB" sz="1400" dirty="0" smtClean="0">
                <a:solidFill>
                  <a:srgbClr val="002060"/>
                </a:solidFill>
              </a:rPr>
              <a:t>the value </a:t>
            </a:r>
            <a:r>
              <a:rPr lang="en-GB" sz="1400" dirty="0">
                <a:solidFill>
                  <a:srgbClr val="002060"/>
                </a:solidFill>
              </a:rPr>
              <a:t>proposition</a:t>
            </a:r>
          </a:p>
        </p:txBody>
      </p:sp>
      <p:grpSp>
        <p:nvGrpSpPr>
          <p:cNvPr id="12" name="Group 319"/>
          <p:cNvGrpSpPr>
            <a:grpSpLocks/>
          </p:cNvGrpSpPr>
          <p:nvPr/>
        </p:nvGrpSpPr>
        <p:grpSpPr bwMode="auto">
          <a:xfrm>
            <a:off x="2617627" y="1349375"/>
            <a:ext cx="1836000" cy="541338"/>
            <a:chOff x="67" y="915"/>
            <a:chExt cx="1744" cy="336"/>
          </a:xfrm>
        </p:grpSpPr>
        <p:sp>
          <p:nvSpPr>
            <p:cNvPr id="13" name="Line 320"/>
            <p:cNvSpPr>
              <a:spLocks noChangeShapeType="1"/>
            </p:cNvSpPr>
            <p:nvPr/>
          </p:nvSpPr>
          <p:spPr bwMode="gray">
            <a:xfrm>
              <a:off x="67" y="1251"/>
              <a:ext cx="1744" cy="0"/>
            </a:xfrm>
            <a:prstGeom prst="line">
              <a:avLst/>
            </a:prstGeom>
            <a:noFill/>
            <a:ln w="9525">
              <a:noFill/>
              <a:round/>
              <a:headEnd/>
              <a:tailEnd/>
            </a:ln>
            <a:effectLst/>
          </p:spPr>
          <p:txBody>
            <a:bodyPr wrap="none" anchor="ctr"/>
            <a:lstStyle/>
            <a:p>
              <a:endParaRPr lang="en-GB" dirty="0">
                <a:solidFill>
                  <a:srgbClr val="00A1DE"/>
                </a:solidFill>
              </a:endParaRPr>
            </a:p>
          </p:txBody>
        </p:sp>
        <p:sp>
          <p:nvSpPr>
            <p:cNvPr id="14" name="Rectangle 321"/>
            <p:cNvSpPr>
              <a:spLocks noChangeArrowheads="1"/>
            </p:cNvSpPr>
            <p:nvPr/>
          </p:nvSpPr>
          <p:spPr bwMode="gray">
            <a:xfrm>
              <a:off x="67" y="915"/>
              <a:ext cx="1744" cy="304"/>
            </a:xfrm>
            <a:prstGeom prst="rect">
              <a:avLst/>
            </a:prstGeom>
            <a:noFill/>
            <a:ln w="9525">
              <a:noFill/>
              <a:miter lim="800000"/>
              <a:headEnd/>
              <a:tailEnd/>
            </a:ln>
            <a:effectLst/>
          </p:spPr>
          <p:txBody>
            <a:bodyPr lIns="0" tIns="0" rIns="0" bIns="0" anchor="b">
              <a:spAutoFit/>
            </a:bodyPr>
            <a:lstStyle/>
            <a:p>
              <a:pPr algn="l" defTabSz="895350">
                <a:buClr>
                  <a:schemeClr val="tx2"/>
                </a:buClr>
                <a:tabLst>
                  <a:tab pos="800100" algn="dec"/>
                </a:tabLst>
              </a:pPr>
              <a:r>
                <a:rPr lang="en-GB" sz="1600" b="1" dirty="0">
                  <a:solidFill>
                    <a:srgbClr val="00A1DE"/>
                  </a:solidFill>
                </a:rPr>
                <a:t>On time and speed of service</a:t>
              </a:r>
            </a:p>
          </p:txBody>
        </p:sp>
      </p:grpSp>
      <p:sp>
        <p:nvSpPr>
          <p:cNvPr id="15" name="Rectangle 324"/>
          <p:cNvSpPr>
            <a:spLocks noChangeArrowheads="1"/>
          </p:cNvSpPr>
          <p:nvPr/>
        </p:nvSpPr>
        <p:spPr bwMode="gray">
          <a:xfrm>
            <a:off x="6983985" y="3592810"/>
            <a:ext cx="1839057" cy="861774"/>
          </a:xfrm>
          <a:prstGeom prst="rect">
            <a:avLst/>
          </a:prstGeom>
          <a:noFill/>
          <a:ln w="9525">
            <a:noFill/>
            <a:miter lim="800000"/>
            <a:headEnd/>
            <a:tailEnd/>
          </a:ln>
          <a:effectLst/>
        </p:spPr>
        <p:txBody>
          <a:bodyPr lIns="0" tIns="0" rIns="0" bIns="0">
            <a:spAutoFit/>
          </a:bodyPr>
          <a:lstStyle/>
          <a:p>
            <a:pPr marL="133350" lvl="1" indent="-131763" algn="l" defTabSz="895350">
              <a:spcBef>
                <a:spcPct val="35000"/>
              </a:spcBef>
              <a:spcAft>
                <a:spcPct val="25000"/>
              </a:spcAft>
              <a:buClr>
                <a:schemeClr val="accent1"/>
              </a:buClr>
              <a:buFont typeface="Wingdings" pitchFamily="2" charset="2"/>
              <a:buChar char="§"/>
              <a:tabLst>
                <a:tab pos="800100" algn="dec"/>
              </a:tabLst>
            </a:pPr>
            <a:r>
              <a:rPr lang="en-GB" sz="1400" dirty="0" smtClean="0">
                <a:solidFill>
                  <a:srgbClr val="002060"/>
                </a:solidFill>
              </a:rPr>
              <a:t>Stronger </a:t>
            </a:r>
            <a:r>
              <a:rPr lang="en-GB" sz="1400" dirty="0">
                <a:solidFill>
                  <a:srgbClr val="002060"/>
                </a:solidFill>
              </a:rPr>
              <a:t>focus on </a:t>
            </a:r>
            <a:r>
              <a:rPr lang="en-GB" sz="1400" dirty="0" smtClean="0">
                <a:solidFill>
                  <a:srgbClr val="002060"/>
                </a:solidFill>
              </a:rPr>
              <a:t>the management of </a:t>
            </a:r>
            <a:r>
              <a:rPr lang="en-GB" sz="1400" b="1" dirty="0" smtClean="0">
                <a:solidFill>
                  <a:srgbClr val="002060"/>
                </a:solidFill>
              </a:rPr>
              <a:t>risk and transparency of controls</a:t>
            </a:r>
            <a:endParaRPr lang="en-GB" sz="1400" b="1" dirty="0">
              <a:solidFill>
                <a:srgbClr val="002060"/>
              </a:solidFill>
            </a:endParaRPr>
          </a:p>
        </p:txBody>
      </p:sp>
      <p:grpSp>
        <p:nvGrpSpPr>
          <p:cNvPr id="16" name="Group 325"/>
          <p:cNvGrpSpPr>
            <a:grpSpLocks/>
          </p:cNvGrpSpPr>
          <p:nvPr/>
        </p:nvGrpSpPr>
        <p:grpSpPr bwMode="auto">
          <a:xfrm>
            <a:off x="6947350" y="1593851"/>
            <a:ext cx="1836000" cy="296863"/>
            <a:chOff x="67" y="1067"/>
            <a:chExt cx="1744" cy="184"/>
          </a:xfrm>
        </p:grpSpPr>
        <p:sp>
          <p:nvSpPr>
            <p:cNvPr id="17" name="Line 326"/>
            <p:cNvSpPr>
              <a:spLocks noChangeShapeType="1"/>
            </p:cNvSpPr>
            <p:nvPr/>
          </p:nvSpPr>
          <p:spPr bwMode="gray">
            <a:xfrm>
              <a:off x="67" y="1251"/>
              <a:ext cx="1744" cy="0"/>
            </a:xfrm>
            <a:prstGeom prst="line">
              <a:avLst/>
            </a:prstGeom>
            <a:noFill/>
            <a:ln w="9525">
              <a:noFill/>
              <a:round/>
              <a:headEnd/>
              <a:tailEnd/>
            </a:ln>
            <a:effectLst/>
          </p:spPr>
          <p:txBody>
            <a:bodyPr wrap="none" anchor="ctr"/>
            <a:lstStyle/>
            <a:p>
              <a:endParaRPr lang="en-GB" dirty="0">
                <a:solidFill>
                  <a:srgbClr val="00A1DE"/>
                </a:solidFill>
              </a:endParaRPr>
            </a:p>
          </p:txBody>
        </p:sp>
        <p:sp>
          <p:nvSpPr>
            <p:cNvPr id="18" name="Rectangle 327"/>
            <p:cNvSpPr>
              <a:spLocks noChangeArrowheads="1"/>
            </p:cNvSpPr>
            <p:nvPr/>
          </p:nvSpPr>
          <p:spPr bwMode="gray">
            <a:xfrm>
              <a:off x="67" y="1067"/>
              <a:ext cx="1744" cy="152"/>
            </a:xfrm>
            <a:prstGeom prst="rect">
              <a:avLst/>
            </a:prstGeom>
            <a:noFill/>
            <a:ln w="9525">
              <a:noFill/>
              <a:miter lim="800000"/>
              <a:headEnd/>
              <a:tailEnd/>
            </a:ln>
            <a:effectLst/>
          </p:spPr>
          <p:txBody>
            <a:bodyPr lIns="0" tIns="0" rIns="0" bIns="0" anchor="b">
              <a:spAutoFit/>
            </a:bodyPr>
            <a:lstStyle/>
            <a:p>
              <a:pPr algn="l" defTabSz="895350">
                <a:buClr>
                  <a:schemeClr val="tx2"/>
                </a:buClr>
                <a:tabLst>
                  <a:tab pos="800100" algn="dec"/>
                </a:tabLst>
              </a:pPr>
              <a:r>
                <a:rPr lang="en-GB" sz="1600" b="1" dirty="0">
                  <a:solidFill>
                    <a:srgbClr val="00A1DE"/>
                  </a:solidFill>
                </a:rPr>
                <a:t>Risk</a:t>
              </a:r>
            </a:p>
          </p:txBody>
        </p:sp>
      </p:grpSp>
      <p:sp>
        <p:nvSpPr>
          <p:cNvPr id="19" name="Rectangle 331"/>
          <p:cNvSpPr>
            <a:spLocks noChangeArrowheads="1"/>
          </p:cNvSpPr>
          <p:nvPr/>
        </p:nvSpPr>
        <p:spPr bwMode="gray">
          <a:xfrm>
            <a:off x="399034" y="3592810"/>
            <a:ext cx="1840523" cy="861774"/>
          </a:xfrm>
          <a:prstGeom prst="rect">
            <a:avLst/>
          </a:prstGeom>
          <a:noFill/>
          <a:ln w="9525">
            <a:noFill/>
            <a:miter lim="800000"/>
            <a:headEnd/>
            <a:tailEnd/>
          </a:ln>
          <a:effectLst/>
        </p:spPr>
        <p:txBody>
          <a:bodyPr lIns="0" tIns="0" rIns="0" bIns="0">
            <a:spAutoFit/>
          </a:bodyPr>
          <a:lstStyle/>
          <a:p>
            <a:pPr marL="133350" lvl="1" indent="-131763" algn="l" defTabSz="895350">
              <a:spcBef>
                <a:spcPct val="35000"/>
              </a:spcBef>
              <a:spcAft>
                <a:spcPct val="25000"/>
              </a:spcAft>
              <a:buClr>
                <a:schemeClr val="accent1"/>
              </a:buClr>
              <a:buFont typeface="Wingdings" pitchFamily="2" charset="2"/>
              <a:buChar char="§"/>
              <a:tabLst>
                <a:tab pos="800100" algn="dec"/>
              </a:tabLst>
            </a:pPr>
            <a:r>
              <a:rPr lang="en-GB" sz="1400" dirty="0">
                <a:solidFill>
                  <a:srgbClr val="002060"/>
                </a:solidFill>
              </a:rPr>
              <a:t>Increasing </a:t>
            </a:r>
            <a:r>
              <a:rPr lang="en-GB" sz="1400" dirty="0" smtClean="0">
                <a:solidFill>
                  <a:srgbClr val="002060"/>
                </a:solidFill>
              </a:rPr>
              <a:t>quality to </a:t>
            </a:r>
            <a:r>
              <a:rPr lang="en-GB" sz="1400" dirty="0">
                <a:solidFill>
                  <a:srgbClr val="002060"/>
                </a:solidFill>
              </a:rPr>
              <a:t>deliver better customer service with </a:t>
            </a:r>
            <a:r>
              <a:rPr lang="en-GB" sz="1400" b="1" dirty="0">
                <a:solidFill>
                  <a:srgbClr val="002060"/>
                </a:solidFill>
              </a:rPr>
              <a:t>zero error</a:t>
            </a:r>
          </a:p>
        </p:txBody>
      </p:sp>
      <p:grpSp>
        <p:nvGrpSpPr>
          <p:cNvPr id="20" name="Group 332"/>
          <p:cNvGrpSpPr>
            <a:grpSpLocks/>
          </p:cNvGrpSpPr>
          <p:nvPr/>
        </p:nvGrpSpPr>
        <p:grpSpPr bwMode="auto">
          <a:xfrm>
            <a:off x="382916" y="1593851"/>
            <a:ext cx="1836000" cy="296863"/>
            <a:chOff x="67" y="1067"/>
            <a:chExt cx="1744" cy="184"/>
          </a:xfrm>
        </p:grpSpPr>
        <p:sp>
          <p:nvSpPr>
            <p:cNvPr id="21" name="Line 333"/>
            <p:cNvSpPr>
              <a:spLocks noChangeShapeType="1"/>
            </p:cNvSpPr>
            <p:nvPr/>
          </p:nvSpPr>
          <p:spPr bwMode="gray">
            <a:xfrm>
              <a:off x="67" y="1251"/>
              <a:ext cx="1744" cy="0"/>
            </a:xfrm>
            <a:prstGeom prst="line">
              <a:avLst/>
            </a:prstGeom>
            <a:noFill/>
            <a:ln w="9525">
              <a:noFill/>
              <a:round/>
              <a:headEnd/>
              <a:tailEnd/>
            </a:ln>
            <a:effectLst/>
          </p:spPr>
          <p:txBody>
            <a:bodyPr wrap="none" anchor="ctr"/>
            <a:lstStyle/>
            <a:p>
              <a:endParaRPr lang="en-GB" dirty="0">
                <a:solidFill>
                  <a:srgbClr val="00A1DE"/>
                </a:solidFill>
              </a:endParaRPr>
            </a:p>
          </p:txBody>
        </p:sp>
        <p:sp>
          <p:nvSpPr>
            <p:cNvPr id="22" name="Rectangle 334"/>
            <p:cNvSpPr>
              <a:spLocks noChangeArrowheads="1"/>
            </p:cNvSpPr>
            <p:nvPr/>
          </p:nvSpPr>
          <p:spPr bwMode="gray">
            <a:xfrm>
              <a:off x="67" y="1067"/>
              <a:ext cx="1744" cy="152"/>
            </a:xfrm>
            <a:prstGeom prst="rect">
              <a:avLst/>
            </a:prstGeom>
            <a:noFill/>
            <a:ln w="9525">
              <a:noFill/>
              <a:miter lim="800000"/>
              <a:headEnd/>
              <a:tailEnd/>
            </a:ln>
            <a:effectLst/>
          </p:spPr>
          <p:txBody>
            <a:bodyPr lIns="0" tIns="0" rIns="0" bIns="0" anchor="b">
              <a:spAutoFit/>
            </a:bodyPr>
            <a:lstStyle/>
            <a:p>
              <a:pPr algn="l" defTabSz="895350">
                <a:buClr>
                  <a:schemeClr val="tx2"/>
                </a:buClr>
                <a:tabLst>
                  <a:tab pos="800100" algn="dec"/>
                </a:tabLst>
              </a:pPr>
              <a:r>
                <a:rPr lang="en-GB" sz="1600" b="1" dirty="0">
                  <a:solidFill>
                    <a:srgbClr val="00A1DE"/>
                  </a:solidFill>
                </a:rPr>
                <a:t>Quality</a:t>
              </a:r>
            </a:p>
          </p:txBody>
        </p:sp>
      </p:grpSp>
      <p:pic>
        <p:nvPicPr>
          <p:cNvPr id="23" name="Picture 340" descr="normal"/>
          <p:cNvPicPr>
            <a:picLocks noChangeAspect="1" noChangeArrowheads="1"/>
          </p:cNvPicPr>
          <p:nvPr/>
        </p:nvPicPr>
        <p:blipFill>
          <a:blip r:embed="rId3" cstate="print"/>
          <a:srcRect l="16597" r="12564"/>
          <a:stretch>
            <a:fillRect/>
          </a:stretch>
        </p:blipFill>
        <p:spPr bwMode="auto">
          <a:xfrm>
            <a:off x="385847" y="2035472"/>
            <a:ext cx="1837592" cy="1497013"/>
          </a:xfrm>
          <a:prstGeom prst="rect">
            <a:avLst/>
          </a:prstGeom>
          <a:noFill/>
        </p:spPr>
      </p:pic>
      <p:pic>
        <p:nvPicPr>
          <p:cNvPr id="24" name="Picture 342" descr="cronometro">
            <a:hlinkClick r:id="rId4"/>
          </p:cNvPr>
          <p:cNvPicPr>
            <a:picLocks noChangeAspect="1" noChangeArrowheads="1"/>
          </p:cNvPicPr>
          <p:nvPr/>
        </p:nvPicPr>
        <p:blipFill>
          <a:blip r:embed="rId5" cstate="print"/>
          <a:srcRect/>
          <a:stretch>
            <a:fillRect/>
          </a:stretch>
        </p:blipFill>
        <p:spPr bwMode="auto">
          <a:xfrm>
            <a:off x="2626419" y="2035472"/>
            <a:ext cx="1840523" cy="1485900"/>
          </a:xfrm>
          <a:prstGeom prst="rect">
            <a:avLst/>
          </a:prstGeom>
          <a:noFill/>
        </p:spPr>
      </p:pic>
      <p:pic>
        <p:nvPicPr>
          <p:cNvPr id="25" name="Picture 344" descr="soldi">
            <a:hlinkClick r:id="rId6"/>
          </p:cNvPr>
          <p:cNvPicPr>
            <a:picLocks noChangeAspect="1" noChangeArrowheads="1"/>
          </p:cNvPicPr>
          <p:nvPr/>
        </p:nvPicPr>
        <p:blipFill>
          <a:blip r:embed="rId7" cstate="print"/>
          <a:srcRect/>
          <a:stretch>
            <a:fillRect/>
          </a:stretch>
        </p:blipFill>
        <p:spPr bwMode="auto">
          <a:xfrm>
            <a:off x="4870412" y="2035472"/>
            <a:ext cx="1808285" cy="1473200"/>
          </a:xfrm>
          <a:prstGeom prst="rect">
            <a:avLst/>
          </a:prstGeom>
          <a:noFill/>
        </p:spPr>
      </p:pic>
      <p:pic>
        <p:nvPicPr>
          <p:cNvPr id="26" name="Picture 346" descr="Rischio%2520%2520calcolato">
            <a:hlinkClick r:id="rId8"/>
          </p:cNvPr>
          <p:cNvPicPr>
            <a:picLocks noChangeAspect="1" noChangeArrowheads="1"/>
          </p:cNvPicPr>
          <p:nvPr/>
        </p:nvPicPr>
        <p:blipFill>
          <a:blip r:embed="rId9" cstate="print"/>
          <a:srcRect/>
          <a:stretch>
            <a:fillRect/>
          </a:stretch>
        </p:blipFill>
        <p:spPr bwMode="auto">
          <a:xfrm>
            <a:off x="6971528" y="2035472"/>
            <a:ext cx="1800957" cy="1489075"/>
          </a:xfrm>
          <a:prstGeom prst="rect">
            <a:avLst/>
          </a:prstGeom>
          <a:noFill/>
        </p:spPr>
      </p:pic>
      <p:grpSp>
        <p:nvGrpSpPr>
          <p:cNvPr id="2" name="Group 1"/>
          <p:cNvGrpSpPr/>
          <p:nvPr/>
        </p:nvGrpSpPr>
        <p:grpSpPr>
          <a:xfrm>
            <a:off x="356878" y="5643531"/>
            <a:ext cx="8427589" cy="646331"/>
            <a:chOff x="356879" y="5643531"/>
            <a:chExt cx="8415606" cy="646331"/>
          </a:xfrm>
        </p:grpSpPr>
        <p:sp>
          <p:nvSpPr>
            <p:cNvPr id="27" name="Text Box 40"/>
            <p:cNvSpPr txBox="1">
              <a:spLocks noChangeArrowheads="1"/>
            </p:cNvSpPr>
            <p:nvPr/>
          </p:nvSpPr>
          <p:spPr bwMode="auto">
            <a:xfrm>
              <a:off x="356879" y="5643531"/>
              <a:ext cx="8415606" cy="646331"/>
            </a:xfrm>
            <a:prstGeom prst="rect">
              <a:avLst/>
            </a:prstGeom>
            <a:solidFill>
              <a:srgbClr val="00A1DE"/>
            </a:solidFill>
            <a:ln w="9525" algn="ctr">
              <a:noFill/>
              <a:miter lim="800000"/>
              <a:headEnd/>
              <a:tailEnd/>
            </a:ln>
          </p:spPr>
          <p:txBody>
            <a:bodyPr wrap="square" anchor="ctr" anchorCtr="0">
              <a:noAutofit/>
            </a:bodyPr>
            <a:lstStyle/>
            <a:p>
              <a:pPr>
                <a:spcBef>
                  <a:spcPts val="0"/>
                </a:spcBef>
                <a:defRPr/>
              </a:pPr>
              <a:r>
                <a:rPr lang="en-GB" sz="1600" i="1" dirty="0" smtClean="0">
                  <a:solidFill>
                    <a:srgbClr val="FFFFFF"/>
                  </a:solidFill>
                  <a:latin typeface="Arial" pitchFamily="34" charset="0"/>
                  <a:cs typeface="+mn-cs"/>
                </a:rPr>
                <a:t>“Provide the most value from the customers perspective, while consuming the fewest resources and utilising the talents of the people who do the work”</a:t>
              </a:r>
              <a:endParaRPr lang="en-GB" sz="1600" b="1" dirty="0">
                <a:solidFill>
                  <a:srgbClr val="FFFFFF"/>
                </a:solidFill>
                <a:latin typeface="Arial" pitchFamily="34" charset="0"/>
                <a:cs typeface="+mn-cs"/>
              </a:endParaRPr>
            </a:p>
          </p:txBody>
        </p:sp>
        <p:sp>
          <p:nvSpPr>
            <p:cNvPr id="28" name="Rectangle 27"/>
            <p:cNvSpPr/>
            <p:nvPr/>
          </p:nvSpPr>
          <p:spPr>
            <a:xfrm>
              <a:off x="6808689" y="6028301"/>
              <a:ext cx="1896673" cy="246221"/>
            </a:xfrm>
            <a:prstGeom prst="rect">
              <a:avLst/>
            </a:prstGeom>
          </p:spPr>
          <p:txBody>
            <a:bodyPr wrap="none">
              <a:spAutoFit/>
            </a:bodyPr>
            <a:lstStyle/>
            <a:p>
              <a:pPr algn="r">
                <a:spcBef>
                  <a:spcPts val="0"/>
                </a:spcBef>
                <a:defRPr/>
              </a:pPr>
              <a:r>
                <a:rPr lang="en-GB" sz="1000" b="1" dirty="0" smtClean="0">
                  <a:solidFill>
                    <a:srgbClr val="FFFFFF"/>
                  </a:solidFill>
                </a:rPr>
                <a:t>Dan Jones, “Lean Thinking”</a:t>
              </a:r>
              <a:endParaRPr lang="en-GB" sz="1000" b="1" dirty="0">
                <a:solidFill>
                  <a:srgbClr val="FFFFFF"/>
                </a:solidFill>
              </a:endParaRPr>
            </a:p>
          </p:txBody>
        </p:sp>
      </p:grpSp>
      <p:sp>
        <p:nvSpPr>
          <p:cNvPr id="29" name="Line 320"/>
          <p:cNvSpPr>
            <a:spLocks noChangeShapeType="1"/>
          </p:cNvSpPr>
          <p:nvPr/>
        </p:nvSpPr>
        <p:spPr bwMode="gray">
          <a:xfrm>
            <a:off x="6962125" y="1928814"/>
            <a:ext cx="1836000" cy="0"/>
          </a:xfrm>
          <a:prstGeom prst="line">
            <a:avLst/>
          </a:prstGeom>
          <a:noFill/>
          <a:ln w="19050">
            <a:solidFill>
              <a:srgbClr val="00A1DE"/>
            </a:solidFill>
            <a:round/>
            <a:headEnd/>
            <a:tailEnd/>
          </a:ln>
          <a:effectLst/>
        </p:spPr>
        <p:txBody>
          <a:bodyPr wrap="none" anchor="ctr"/>
          <a:lstStyle/>
          <a:p>
            <a:endParaRPr lang="en-GB" dirty="0">
              <a:solidFill>
                <a:schemeClr val="accent3"/>
              </a:solidFill>
            </a:endParaRPr>
          </a:p>
        </p:txBody>
      </p:sp>
      <p:sp>
        <p:nvSpPr>
          <p:cNvPr id="30" name="Line 320"/>
          <p:cNvSpPr>
            <a:spLocks noChangeShapeType="1"/>
          </p:cNvSpPr>
          <p:nvPr/>
        </p:nvSpPr>
        <p:spPr bwMode="gray">
          <a:xfrm>
            <a:off x="4870412" y="1928814"/>
            <a:ext cx="1836000" cy="0"/>
          </a:xfrm>
          <a:prstGeom prst="line">
            <a:avLst/>
          </a:prstGeom>
          <a:noFill/>
          <a:ln w="19050">
            <a:solidFill>
              <a:srgbClr val="00A1DE"/>
            </a:solidFill>
            <a:round/>
            <a:headEnd/>
            <a:tailEnd/>
          </a:ln>
          <a:effectLst/>
        </p:spPr>
        <p:txBody>
          <a:bodyPr wrap="none" anchor="ctr"/>
          <a:lstStyle/>
          <a:p>
            <a:endParaRPr lang="en-GB" dirty="0">
              <a:solidFill>
                <a:schemeClr val="accent3"/>
              </a:solidFill>
            </a:endParaRPr>
          </a:p>
        </p:txBody>
      </p:sp>
      <p:sp>
        <p:nvSpPr>
          <p:cNvPr id="31" name="Line 320"/>
          <p:cNvSpPr>
            <a:spLocks noChangeShapeType="1"/>
          </p:cNvSpPr>
          <p:nvPr/>
        </p:nvSpPr>
        <p:spPr bwMode="gray">
          <a:xfrm>
            <a:off x="2603827" y="1928814"/>
            <a:ext cx="1836000" cy="0"/>
          </a:xfrm>
          <a:prstGeom prst="line">
            <a:avLst/>
          </a:prstGeom>
          <a:noFill/>
          <a:ln w="19050">
            <a:solidFill>
              <a:srgbClr val="00A1DE"/>
            </a:solidFill>
            <a:round/>
            <a:headEnd/>
            <a:tailEnd/>
          </a:ln>
          <a:effectLst/>
        </p:spPr>
        <p:txBody>
          <a:bodyPr wrap="none" anchor="ctr"/>
          <a:lstStyle/>
          <a:p>
            <a:endParaRPr lang="en-GB" dirty="0">
              <a:solidFill>
                <a:schemeClr val="accent3"/>
              </a:solidFill>
            </a:endParaRPr>
          </a:p>
        </p:txBody>
      </p:sp>
      <p:sp>
        <p:nvSpPr>
          <p:cNvPr id="32" name="Line 320"/>
          <p:cNvSpPr>
            <a:spLocks noChangeShapeType="1"/>
          </p:cNvSpPr>
          <p:nvPr/>
        </p:nvSpPr>
        <p:spPr bwMode="gray">
          <a:xfrm>
            <a:off x="382916" y="1928814"/>
            <a:ext cx="1836000" cy="0"/>
          </a:xfrm>
          <a:prstGeom prst="line">
            <a:avLst/>
          </a:prstGeom>
          <a:noFill/>
          <a:ln w="19050">
            <a:solidFill>
              <a:srgbClr val="00A1DE"/>
            </a:solidFill>
            <a:round/>
            <a:headEnd/>
            <a:tailEnd/>
          </a:ln>
          <a:effectLst/>
        </p:spPr>
        <p:txBody>
          <a:bodyPr wrap="none" anchor="ctr"/>
          <a:lstStyle/>
          <a:p>
            <a:endParaRPr lang="en-GB" dirty="0">
              <a:solidFill>
                <a:schemeClr val="accent3"/>
              </a:solidFill>
            </a:endParaRPr>
          </a:p>
        </p:txBody>
      </p:sp>
      <p:sp>
        <p:nvSpPr>
          <p:cNvPr id="34" name="Slide Number Placeholder 4"/>
          <p:cNvSpPr>
            <a:spLocks noGrp="1"/>
          </p:cNvSpPr>
          <p:nvPr>
            <p:ph type="sldNum" sz="quarter" idx="11"/>
          </p:nvPr>
        </p:nvSpPr>
        <p:spPr>
          <a:xfrm>
            <a:off x="358775" y="6548438"/>
            <a:ext cx="355600" cy="122237"/>
          </a:xfrm>
          <a:noFill/>
        </p:spPr>
        <p:txBody>
          <a:bodyPr/>
          <a:lstStyle/>
          <a:p>
            <a:fld id="{6E951E72-E681-44FD-92FA-97BDADA82058}" type="slidenum">
              <a:rPr lang="en-GB" altLang="en-GB"/>
              <a:pPr/>
              <a:t>25</a:t>
            </a:fld>
            <a:endParaRPr lang="en-GB" altLang="en-GB"/>
          </a:p>
        </p:txBody>
      </p:sp>
    </p:spTree>
    <p:extLst>
      <p:ext uri="{BB962C8B-B14F-4D97-AF65-F5344CB8AC3E}">
        <p14:creationId xmlns:p14="http://schemas.microsoft.com/office/powerpoint/2010/main" val="1816284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p:txBody>
          <a:bodyPr/>
          <a:lstStyle/>
          <a:p>
            <a:r>
              <a:rPr lang="en-GB" dirty="0">
                <a:cs typeface="Arial" charset="0"/>
              </a:rPr>
              <a:t>Result of LSS process improvement</a:t>
            </a:r>
            <a:r>
              <a:rPr lang="en-GB" dirty="0" smtClean="0"/>
              <a:t/>
            </a:r>
            <a:br>
              <a:rPr lang="en-GB" dirty="0" smtClean="0"/>
            </a:br>
            <a:r>
              <a:rPr lang="en-GB" sz="1800" b="1" dirty="0" smtClean="0">
                <a:solidFill>
                  <a:srgbClr val="99CC33"/>
                </a:solidFill>
              </a:rPr>
              <a:t>Improving bot clients </a:t>
            </a:r>
            <a:r>
              <a:rPr lang="en-GB" sz="1800" b="1" dirty="0">
                <a:solidFill>
                  <a:srgbClr val="99CC33"/>
                </a:solidFill>
              </a:rPr>
              <a:t>satisfaction </a:t>
            </a:r>
            <a:r>
              <a:rPr lang="en-GB" sz="1800" b="1" dirty="0" smtClean="0">
                <a:solidFill>
                  <a:srgbClr val="99CC33"/>
                </a:solidFill>
              </a:rPr>
              <a:t>and employees </a:t>
            </a:r>
            <a:r>
              <a:rPr lang="en-GB" sz="1800" b="1" dirty="0">
                <a:solidFill>
                  <a:srgbClr val="99CC33"/>
                </a:solidFill>
              </a:rPr>
              <a:t>engagement </a:t>
            </a:r>
            <a:endParaRPr lang="en-GB" sz="1300" b="1" dirty="0" smtClean="0">
              <a:solidFill>
                <a:srgbClr val="99CC33"/>
              </a:solidFill>
            </a:endParaRPr>
          </a:p>
        </p:txBody>
      </p:sp>
      <p:sp>
        <p:nvSpPr>
          <p:cNvPr id="34" name="Slide Number Placeholder 4"/>
          <p:cNvSpPr>
            <a:spLocks noGrp="1"/>
          </p:cNvSpPr>
          <p:nvPr>
            <p:ph type="sldNum" sz="quarter" idx="11"/>
          </p:nvPr>
        </p:nvSpPr>
        <p:spPr>
          <a:xfrm>
            <a:off x="358775" y="6548438"/>
            <a:ext cx="355600" cy="122237"/>
          </a:xfrm>
          <a:noFill/>
        </p:spPr>
        <p:txBody>
          <a:bodyPr/>
          <a:lstStyle/>
          <a:p>
            <a:fld id="{6E951E72-E681-44FD-92FA-97BDADA82058}" type="slidenum">
              <a:rPr lang="en-GB" altLang="en-GB"/>
              <a:pPr/>
              <a:t>26</a:t>
            </a:fld>
            <a:endParaRPr lang="en-GB" altLang="en-GB"/>
          </a:p>
        </p:txBody>
      </p:sp>
      <p:grpSp>
        <p:nvGrpSpPr>
          <p:cNvPr id="33" name="Group 32"/>
          <p:cNvGrpSpPr/>
          <p:nvPr/>
        </p:nvGrpSpPr>
        <p:grpSpPr>
          <a:xfrm>
            <a:off x="1306535" y="1521728"/>
            <a:ext cx="4678069" cy="4736842"/>
            <a:chOff x="1912695" y="1508760"/>
            <a:chExt cx="4678069" cy="4736842"/>
          </a:xfrm>
        </p:grpSpPr>
        <p:grpSp>
          <p:nvGrpSpPr>
            <p:cNvPr id="35" name="Group 34"/>
            <p:cNvGrpSpPr/>
            <p:nvPr/>
          </p:nvGrpSpPr>
          <p:grpSpPr>
            <a:xfrm>
              <a:off x="1912695" y="1508760"/>
              <a:ext cx="3405787" cy="3092192"/>
              <a:chOff x="2545080" y="892802"/>
              <a:chExt cx="3405787" cy="3092192"/>
            </a:xfrm>
          </p:grpSpPr>
          <p:sp>
            <p:nvSpPr>
              <p:cNvPr id="41" name="Rectangle 7"/>
              <p:cNvSpPr/>
              <p:nvPr/>
            </p:nvSpPr>
            <p:spPr>
              <a:xfrm rot="3173193">
                <a:off x="3380815" y="2112002"/>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rgbClr val="00A1D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42" name="Rectangle 9"/>
              <p:cNvSpPr/>
              <p:nvPr/>
            </p:nvSpPr>
            <p:spPr>
              <a:xfrm rot="17989464">
                <a:off x="2197800" y="2133482"/>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rgbClr val="72C7E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43" name="Rectangle 5"/>
              <p:cNvSpPr/>
              <p:nvPr/>
            </p:nvSpPr>
            <p:spPr>
              <a:xfrm>
                <a:off x="2545080" y="3337561"/>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rgbClr val="00277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44" name="Rectangle 7"/>
              <p:cNvSpPr/>
              <p:nvPr/>
            </p:nvSpPr>
            <p:spPr>
              <a:xfrm rot="3173193">
                <a:off x="5290448" y="3324575"/>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rgbClr val="00A1D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grpSp>
        <p:sp>
          <p:nvSpPr>
            <p:cNvPr id="36" name="Rectangle 7"/>
            <p:cNvSpPr/>
            <p:nvPr/>
          </p:nvSpPr>
          <p:spPr>
            <a:xfrm rot="18426807" flipV="1">
              <a:off x="4020712" y="4599682"/>
              <a:ext cx="2865120" cy="426720"/>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20" h="426720">
                  <a:moveTo>
                    <a:pt x="0" y="0"/>
                  </a:moveTo>
                  <a:lnTo>
                    <a:pt x="2865120" y="0"/>
                  </a:lnTo>
                  <a:lnTo>
                    <a:pt x="2865120" y="426720"/>
                  </a:lnTo>
                  <a:lnTo>
                    <a:pt x="251466" y="425884"/>
                  </a:lnTo>
                  <a:lnTo>
                    <a:pt x="0" y="0"/>
                  </a:lnTo>
                  <a:close/>
                </a:path>
              </a:pathLst>
            </a:custGeom>
            <a:solidFill>
              <a:srgbClr val="81B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37" name="Rectangle 9"/>
            <p:cNvSpPr/>
            <p:nvPr/>
          </p:nvSpPr>
          <p:spPr>
            <a:xfrm rot="3610536" flipV="1">
              <a:off x="2837697" y="4575914"/>
              <a:ext cx="2811657" cy="429008"/>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1134 w 2865120"/>
                <a:gd name="connsiteY2" fmla="*/ 412882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9397 w 2865120"/>
                <a:gd name="connsiteY2" fmla="*/ 408146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627911 w 2865120"/>
                <a:gd name="connsiteY2" fmla="*/ 400765 h 426720"/>
                <a:gd name="connsiteX3" fmla="*/ 0 w 2865120"/>
                <a:gd name="connsiteY3" fmla="*/ 426720 h 426720"/>
                <a:gd name="connsiteX4" fmla="*/ 0 w 2865120"/>
                <a:gd name="connsiteY4" fmla="*/ 0 h 426720"/>
                <a:gd name="connsiteX0" fmla="*/ 0 w 2832921"/>
                <a:gd name="connsiteY0" fmla="*/ 3499 h 430219"/>
                <a:gd name="connsiteX1" fmla="*/ 2832921 w 2832921"/>
                <a:gd name="connsiteY1" fmla="*/ 0 h 430219"/>
                <a:gd name="connsiteX2" fmla="*/ 2627911 w 2832921"/>
                <a:gd name="connsiteY2" fmla="*/ 404264 h 430219"/>
                <a:gd name="connsiteX3" fmla="*/ 0 w 2832921"/>
                <a:gd name="connsiteY3" fmla="*/ 430219 h 430219"/>
                <a:gd name="connsiteX4" fmla="*/ 0 w 2832921"/>
                <a:gd name="connsiteY4" fmla="*/ 3499 h 430219"/>
                <a:gd name="connsiteX0" fmla="*/ 0 w 2832921"/>
                <a:gd name="connsiteY0" fmla="*/ 3499 h 430219"/>
                <a:gd name="connsiteX1" fmla="*/ 2832921 w 2832921"/>
                <a:gd name="connsiteY1" fmla="*/ 0 h 430219"/>
                <a:gd name="connsiteX2" fmla="*/ 2620823 w 2832921"/>
                <a:gd name="connsiteY2" fmla="*/ 404668 h 430219"/>
                <a:gd name="connsiteX3" fmla="*/ 0 w 2832921"/>
                <a:gd name="connsiteY3" fmla="*/ 430219 h 430219"/>
                <a:gd name="connsiteX4" fmla="*/ 0 w 2832921"/>
                <a:gd name="connsiteY4" fmla="*/ 3499 h 430219"/>
                <a:gd name="connsiteX0" fmla="*/ 0 w 2811657"/>
                <a:gd name="connsiteY0" fmla="*/ 2288 h 429008"/>
                <a:gd name="connsiteX1" fmla="*/ 2811657 w 2811657"/>
                <a:gd name="connsiteY1" fmla="*/ 0 h 429008"/>
                <a:gd name="connsiteX2" fmla="*/ 2620823 w 2811657"/>
                <a:gd name="connsiteY2" fmla="*/ 403457 h 429008"/>
                <a:gd name="connsiteX3" fmla="*/ 0 w 2811657"/>
                <a:gd name="connsiteY3" fmla="*/ 429008 h 429008"/>
                <a:gd name="connsiteX4" fmla="*/ 0 w 2811657"/>
                <a:gd name="connsiteY4" fmla="*/ 2288 h 429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1657" h="429008">
                  <a:moveTo>
                    <a:pt x="0" y="2288"/>
                  </a:moveTo>
                  <a:lnTo>
                    <a:pt x="2811657" y="0"/>
                  </a:lnTo>
                  <a:lnTo>
                    <a:pt x="2620823" y="403457"/>
                  </a:lnTo>
                  <a:lnTo>
                    <a:pt x="0" y="429008"/>
                  </a:lnTo>
                  <a:lnTo>
                    <a:pt x="0" y="2288"/>
                  </a:lnTo>
                  <a:close/>
                </a:path>
              </a:pathLst>
            </a:custGeom>
            <a:solidFill>
              <a:srgbClr val="BDD20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38" name="Rectangle 5"/>
            <p:cNvSpPr/>
            <p:nvPr/>
          </p:nvSpPr>
          <p:spPr>
            <a:xfrm flipV="1">
              <a:off x="3184977" y="3369360"/>
              <a:ext cx="3121343"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39" name="Rectangle 7"/>
            <p:cNvSpPr/>
            <p:nvPr/>
          </p:nvSpPr>
          <p:spPr>
            <a:xfrm rot="18426807" flipV="1">
              <a:off x="5930345" y="3379906"/>
              <a:ext cx="886915" cy="433923"/>
            </a:xfrm>
            <a:custGeom>
              <a:avLst/>
              <a:gdLst>
                <a:gd name="connsiteX0" fmla="*/ 0 w 2865120"/>
                <a:gd name="connsiteY0" fmla="*/ 0 h 426720"/>
                <a:gd name="connsiteX1" fmla="*/ 2865120 w 2865120"/>
                <a:gd name="connsiteY1" fmla="*/ 0 h 426720"/>
                <a:gd name="connsiteX2" fmla="*/ 2865120 w 2865120"/>
                <a:gd name="connsiteY2" fmla="*/ 426720 h 426720"/>
                <a:gd name="connsiteX3" fmla="*/ 0 w 2865120"/>
                <a:gd name="connsiteY3" fmla="*/ 426720 h 426720"/>
                <a:gd name="connsiteX4" fmla="*/ 0 w 2865120"/>
                <a:gd name="connsiteY4" fmla="*/ 0 h 426720"/>
                <a:gd name="connsiteX0" fmla="*/ 0 w 2865120"/>
                <a:gd name="connsiteY0" fmla="*/ 0 h 426720"/>
                <a:gd name="connsiteX1" fmla="*/ 2865120 w 2865120"/>
                <a:gd name="connsiteY1" fmla="*/ 0 h 426720"/>
                <a:gd name="connsiteX2" fmla="*/ 2865120 w 2865120"/>
                <a:gd name="connsiteY2" fmla="*/ 426720 h 426720"/>
                <a:gd name="connsiteX3" fmla="*/ 251466 w 2865120"/>
                <a:gd name="connsiteY3" fmla="*/ 425884 h 426720"/>
                <a:gd name="connsiteX4" fmla="*/ 0 w 2865120"/>
                <a:gd name="connsiteY4" fmla="*/ 0 h 426720"/>
                <a:gd name="connsiteX0" fmla="*/ 0 w 4498063"/>
                <a:gd name="connsiteY0" fmla="*/ 7203 h 433923"/>
                <a:gd name="connsiteX1" fmla="*/ 4498064 w 4498063"/>
                <a:gd name="connsiteY1" fmla="*/ 0 h 433923"/>
                <a:gd name="connsiteX2" fmla="*/ 2865120 w 4498063"/>
                <a:gd name="connsiteY2" fmla="*/ 433923 h 433923"/>
                <a:gd name="connsiteX3" fmla="*/ 251466 w 4498063"/>
                <a:gd name="connsiteY3" fmla="*/ 433087 h 433923"/>
                <a:gd name="connsiteX4" fmla="*/ 0 w 4498063"/>
                <a:gd name="connsiteY4" fmla="*/ 7203 h 433923"/>
                <a:gd name="connsiteX0" fmla="*/ 0 w 4498063"/>
                <a:gd name="connsiteY0" fmla="*/ 7203 h 433923"/>
                <a:gd name="connsiteX1" fmla="*/ 4498064 w 4498063"/>
                <a:gd name="connsiteY1" fmla="*/ 0 h 433923"/>
                <a:gd name="connsiteX2" fmla="*/ 2865120 w 4498063"/>
                <a:gd name="connsiteY2" fmla="*/ 433923 h 433923"/>
                <a:gd name="connsiteX3" fmla="*/ 96864 w 4498063"/>
                <a:gd name="connsiteY3" fmla="*/ 433910 h 433923"/>
                <a:gd name="connsiteX4" fmla="*/ 0 w 4498063"/>
                <a:gd name="connsiteY4" fmla="*/ 7203 h 43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3" h="433923">
                  <a:moveTo>
                    <a:pt x="0" y="7203"/>
                  </a:moveTo>
                  <a:lnTo>
                    <a:pt x="4498064" y="0"/>
                  </a:lnTo>
                  <a:lnTo>
                    <a:pt x="2865120" y="433923"/>
                  </a:lnTo>
                  <a:lnTo>
                    <a:pt x="96864" y="433910"/>
                  </a:lnTo>
                  <a:lnTo>
                    <a:pt x="0" y="7203"/>
                  </a:lnTo>
                  <a:close/>
                </a:path>
              </a:pathLst>
            </a:custGeom>
            <a:solidFill>
              <a:srgbClr val="81B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endParaRPr lang="en-US" sz="1400" dirty="0" err="1" smtClean="0">
                <a:solidFill>
                  <a:schemeClr val="tx2"/>
                </a:solidFill>
              </a:endParaRPr>
            </a:p>
          </p:txBody>
        </p:sp>
        <p:sp>
          <p:nvSpPr>
            <p:cNvPr id="40" name="Rectangle 5"/>
            <p:cNvSpPr/>
            <p:nvPr/>
          </p:nvSpPr>
          <p:spPr>
            <a:xfrm>
              <a:off x="2464656" y="3953519"/>
              <a:ext cx="1828800" cy="431483"/>
            </a:xfrm>
            <a:custGeom>
              <a:avLst/>
              <a:gdLst>
                <a:gd name="connsiteX0" fmla="*/ 0 w 3040380"/>
                <a:gd name="connsiteY0" fmla="*/ 0 h 426720"/>
                <a:gd name="connsiteX1" fmla="*/ 3040380 w 3040380"/>
                <a:gd name="connsiteY1" fmla="*/ 0 h 426720"/>
                <a:gd name="connsiteX2" fmla="*/ 3040380 w 3040380"/>
                <a:gd name="connsiteY2" fmla="*/ 426720 h 426720"/>
                <a:gd name="connsiteX3" fmla="*/ 0 w 3040380"/>
                <a:gd name="connsiteY3" fmla="*/ 426720 h 426720"/>
                <a:gd name="connsiteX4" fmla="*/ 0 w 3040380"/>
                <a:gd name="connsiteY4" fmla="*/ 0 h 426720"/>
                <a:gd name="connsiteX0" fmla="*/ 228600 w 3040380"/>
                <a:gd name="connsiteY0" fmla="*/ 7620 h 426720"/>
                <a:gd name="connsiteX1" fmla="*/ 3040380 w 3040380"/>
                <a:gd name="connsiteY1" fmla="*/ 0 h 426720"/>
                <a:gd name="connsiteX2" fmla="*/ 3040380 w 3040380"/>
                <a:gd name="connsiteY2" fmla="*/ 426720 h 426720"/>
                <a:gd name="connsiteX3" fmla="*/ 0 w 3040380"/>
                <a:gd name="connsiteY3" fmla="*/ 426720 h 426720"/>
                <a:gd name="connsiteX4" fmla="*/ 228600 w 3040380"/>
                <a:gd name="connsiteY4" fmla="*/ 7620 h 426720"/>
                <a:gd name="connsiteX0" fmla="*/ 247650 w 3040380"/>
                <a:gd name="connsiteY0" fmla="*/ 2858 h 426720"/>
                <a:gd name="connsiteX1" fmla="*/ 3040380 w 3040380"/>
                <a:gd name="connsiteY1" fmla="*/ 0 h 426720"/>
                <a:gd name="connsiteX2" fmla="*/ 3040380 w 3040380"/>
                <a:gd name="connsiteY2" fmla="*/ 426720 h 426720"/>
                <a:gd name="connsiteX3" fmla="*/ 0 w 3040380"/>
                <a:gd name="connsiteY3" fmla="*/ 426720 h 426720"/>
                <a:gd name="connsiteX4" fmla="*/ 247650 w 3040380"/>
                <a:gd name="connsiteY4" fmla="*/ 2858 h 426720"/>
                <a:gd name="connsiteX0" fmla="*/ 245269 w 3040380"/>
                <a:gd name="connsiteY0" fmla="*/ 477 h 426720"/>
                <a:gd name="connsiteX1" fmla="*/ 3040380 w 3040380"/>
                <a:gd name="connsiteY1" fmla="*/ 0 h 426720"/>
                <a:gd name="connsiteX2" fmla="*/ 3040380 w 3040380"/>
                <a:gd name="connsiteY2" fmla="*/ 426720 h 426720"/>
                <a:gd name="connsiteX3" fmla="*/ 0 w 3040380"/>
                <a:gd name="connsiteY3" fmla="*/ 426720 h 426720"/>
                <a:gd name="connsiteX4" fmla="*/ 245269 w 3040380"/>
                <a:gd name="connsiteY4" fmla="*/ 477 h 426720"/>
                <a:gd name="connsiteX0" fmla="*/ 245269 w 3121343"/>
                <a:gd name="connsiteY0" fmla="*/ 477 h 431483"/>
                <a:gd name="connsiteX1" fmla="*/ 3040380 w 3121343"/>
                <a:gd name="connsiteY1" fmla="*/ 0 h 431483"/>
                <a:gd name="connsiteX2" fmla="*/ 3121343 w 3121343"/>
                <a:gd name="connsiteY2" fmla="*/ 431483 h 431483"/>
                <a:gd name="connsiteX3" fmla="*/ 0 w 3121343"/>
                <a:gd name="connsiteY3" fmla="*/ 426720 h 431483"/>
                <a:gd name="connsiteX4" fmla="*/ 245269 w 3121343"/>
                <a:gd name="connsiteY4" fmla="*/ 477 h 43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343" h="431483">
                  <a:moveTo>
                    <a:pt x="245269" y="477"/>
                  </a:moveTo>
                  <a:lnTo>
                    <a:pt x="3040380" y="0"/>
                  </a:lnTo>
                  <a:lnTo>
                    <a:pt x="3121343" y="431483"/>
                  </a:lnTo>
                  <a:lnTo>
                    <a:pt x="0" y="426720"/>
                  </a:lnTo>
                  <a:lnTo>
                    <a:pt x="245269" y="477"/>
                  </a:lnTo>
                  <a:close/>
                </a:path>
              </a:pathLst>
            </a:custGeom>
            <a:solidFill>
              <a:srgbClr val="00277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r>
                <a:rPr lang="en-US" sz="1200" b="1" dirty="0" smtClean="0">
                  <a:solidFill>
                    <a:schemeClr val="tx1"/>
                  </a:solidFill>
                </a:rPr>
                <a:t>Bénéfique pour le client</a:t>
              </a:r>
            </a:p>
          </p:txBody>
        </p:sp>
      </p:grpSp>
      <p:pic>
        <p:nvPicPr>
          <p:cNvPr id="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766" y="1638333"/>
            <a:ext cx="662765" cy="566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Half Frame 45"/>
          <p:cNvSpPr/>
          <p:nvPr/>
        </p:nvSpPr>
        <p:spPr bwMode="auto">
          <a:xfrm rot="8142470">
            <a:off x="3560031" y="1782381"/>
            <a:ext cx="254529" cy="288147"/>
          </a:xfrm>
          <a:prstGeom prst="halfFrame">
            <a:avLst>
              <a:gd name="adj1" fmla="val 26576"/>
              <a:gd name="adj2" fmla="val 25856"/>
            </a:avLst>
          </a:prstGeom>
          <a:solidFill>
            <a:srgbClr val="00A1D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spAutoFit/>
          </a:bodyPr>
          <a:lstStyle/>
          <a:p>
            <a:pPr algn="ctr" fontAlgn="auto">
              <a:spcBef>
                <a:spcPts val="0"/>
              </a:spcBef>
              <a:spcAft>
                <a:spcPts val="0"/>
              </a:spcAft>
              <a:defRPr/>
            </a:pPr>
            <a:endParaRPr lang="fr-FR" sz="1400" dirty="0">
              <a:solidFill>
                <a:schemeClr val="tx2"/>
              </a:solidFill>
            </a:endParaRPr>
          </a:p>
        </p:txBody>
      </p:sp>
      <p:sp>
        <p:nvSpPr>
          <p:cNvPr id="47" name="TextBox 128"/>
          <p:cNvSpPr txBox="1">
            <a:spLocks noChangeArrowheads="1"/>
          </p:cNvSpPr>
          <p:nvPr/>
        </p:nvSpPr>
        <p:spPr bwMode="auto">
          <a:xfrm>
            <a:off x="3760776" y="2235079"/>
            <a:ext cx="976674" cy="24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fr-FR" altLang="fr-FR" sz="1100" dirty="0">
              <a:solidFill>
                <a:srgbClr val="00A1DE"/>
              </a:solidFill>
            </a:endParaRPr>
          </a:p>
        </p:txBody>
      </p:sp>
      <p:sp>
        <p:nvSpPr>
          <p:cNvPr id="48" name="Rectangle 129"/>
          <p:cNvSpPr>
            <a:spLocks noChangeArrowheads="1"/>
          </p:cNvSpPr>
          <p:nvPr/>
        </p:nvSpPr>
        <p:spPr bwMode="auto">
          <a:xfrm>
            <a:off x="5009340" y="1817688"/>
            <a:ext cx="4074057" cy="119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Aft>
                <a:spcPts val="300"/>
              </a:spcAft>
            </a:pPr>
            <a:r>
              <a:rPr lang="fr-FR" altLang="fr-FR" b="1" dirty="0" smtClean="0">
                <a:solidFill>
                  <a:srgbClr val="00A1DE"/>
                </a:solidFill>
              </a:rPr>
              <a:t>Collaborateurs</a:t>
            </a:r>
            <a:endParaRPr lang="fr-FR" altLang="fr-FR" sz="1400" b="1" dirty="0" smtClean="0">
              <a:solidFill>
                <a:srgbClr val="00A1DE"/>
              </a:solidFill>
            </a:endParaRPr>
          </a:p>
          <a:p>
            <a:pPr marL="171450" indent="-171450">
              <a:spcBef>
                <a:spcPts val="600"/>
              </a:spcBef>
              <a:buFont typeface="Arial" panose="020B0604020202020204" pitchFamily="34" charset="0"/>
              <a:buChar char="•"/>
            </a:pPr>
            <a:r>
              <a:rPr lang="fr-FR" altLang="fr-FR" sz="1400" dirty="0" smtClean="0">
                <a:solidFill>
                  <a:srgbClr val="00A1DE"/>
                </a:solidFill>
              </a:rPr>
              <a:t>Montée en compétences </a:t>
            </a:r>
          </a:p>
          <a:p>
            <a:pPr marL="171450" indent="-171450">
              <a:spcBef>
                <a:spcPts val="600"/>
              </a:spcBef>
              <a:buFont typeface="Arial" panose="020B0604020202020204" pitchFamily="34" charset="0"/>
              <a:buChar char="•"/>
            </a:pPr>
            <a:r>
              <a:rPr lang="fr-FR" altLang="fr-FR" sz="1400" dirty="0" smtClean="0">
                <a:solidFill>
                  <a:srgbClr val="00A1DE"/>
                </a:solidFill>
              </a:rPr>
              <a:t>Activités à plus haute valeur ajoutée</a:t>
            </a:r>
          </a:p>
          <a:p>
            <a:pPr marL="171450" indent="-171450">
              <a:spcBef>
                <a:spcPts val="600"/>
              </a:spcBef>
              <a:buFont typeface="Arial" panose="020B0604020202020204" pitchFamily="34" charset="0"/>
              <a:buChar char="•"/>
            </a:pPr>
            <a:r>
              <a:rPr lang="fr-FR" altLang="fr-FR" sz="1400" dirty="0" smtClean="0">
                <a:solidFill>
                  <a:srgbClr val="00A1DE"/>
                </a:solidFill>
              </a:rPr>
              <a:t>Amélioration du bien-être au travail</a:t>
            </a:r>
          </a:p>
        </p:txBody>
      </p:sp>
      <p:sp>
        <p:nvSpPr>
          <p:cNvPr id="49" name="Half Frame 48"/>
          <p:cNvSpPr/>
          <p:nvPr/>
        </p:nvSpPr>
        <p:spPr bwMode="auto">
          <a:xfrm rot="8142470">
            <a:off x="5783334" y="4335341"/>
            <a:ext cx="254529" cy="288925"/>
          </a:xfrm>
          <a:prstGeom prst="halfFrame">
            <a:avLst>
              <a:gd name="adj1" fmla="val 26576"/>
              <a:gd name="adj2" fmla="val 25856"/>
            </a:avLst>
          </a:prstGeom>
          <a:solidFill>
            <a:srgbClr val="81B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spAutoFit/>
          </a:bodyPr>
          <a:lstStyle/>
          <a:p>
            <a:pPr algn="ctr" fontAlgn="auto">
              <a:spcBef>
                <a:spcPts val="0"/>
              </a:spcBef>
              <a:spcAft>
                <a:spcPts val="0"/>
              </a:spcAft>
              <a:defRPr/>
            </a:pPr>
            <a:endParaRPr lang="fr-FR" sz="1400" dirty="0">
              <a:solidFill>
                <a:schemeClr val="accent2"/>
              </a:solidFill>
            </a:endParaRPr>
          </a:p>
        </p:txBody>
      </p:sp>
      <p:sp>
        <p:nvSpPr>
          <p:cNvPr id="50" name="Rectangle 134"/>
          <p:cNvSpPr>
            <a:spLocks noChangeArrowheads="1"/>
          </p:cNvSpPr>
          <p:nvPr/>
        </p:nvSpPr>
        <p:spPr bwMode="auto">
          <a:xfrm>
            <a:off x="5135038" y="4768291"/>
            <a:ext cx="366765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Aft>
                <a:spcPts val="300"/>
              </a:spcAft>
            </a:pPr>
            <a:r>
              <a:rPr lang="fr-FR" altLang="fr-FR" b="1" dirty="0" smtClean="0">
                <a:solidFill>
                  <a:srgbClr val="81BC00"/>
                </a:solidFill>
              </a:rPr>
              <a:t>Organisation</a:t>
            </a:r>
            <a:endParaRPr lang="fr-FR" altLang="fr-FR" sz="1400" b="1" dirty="0" smtClean="0">
              <a:solidFill>
                <a:srgbClr val="81BC00"/>
              </a:solidFill>
            </a:endParaRPr>
          </a:p>
          <a:p>
            <a:pPr marL="174625" indent="-174625">
              <a:spcBef>
                <a:spcPts val="600"/>
              </a:spcBef>
              <a:buFont typeface="Arial" panose="020B0604020202020204" pitchFamily="34" charset="0"/>
              <a:buChar char="•"/>
            </a:pPr>
            <a:r>
              <a:rPr lang="fr-FR" altLang="fr-FR" sz="1400" dirty="0" smtClean="0">
                <a:solidFill>
                  <a:srgbClr val="81BC00"/>
                </a:solidFill>
              </a:rPr>
              <a:t>Vision collaborative de bout en bout,  et plus en silos</a:t>
            </a:r>
          </a:p>
          <a:p>
            <a:pPr marL="174625" indent="-174625">
              <a:spcBef>
                <a:spcPts val="600"/>
              </a:spcBef>
              <a:buFont typeface="Arial" panose="020B0604020202020204" pitchFamily="34" charset="0"/>
              <a:buChar char="•"/>
            </a:pPr>
            <a:r>
              <a:rPr lang="fr-FR" altLang="fr-FR" sz="1400" dirty="0" smtClean="0">
                <a:solidFill>
                  <a:srgbClr val="81BC00"/>
                </a:solidFill>
              </a:rPr>
              <a:t>Efficience renforcée par des processus revus et des idées innovantes, venant du terrain</a:t>
            </a:r>
            <a:endParaRPr lang="fr-FR" altLang="fr-FR" sz="1400" dirty="0">
              <a:solidFill>
                <a:srgbClr val="81BC00"/>
              </a:solidFill>
            </a:endParaRPr>
          </a:p>
        </p:txBody>
      </p:sp>
      <p:sp>
        <p:nvSpPr>
          <p:cNvPr id="51" name="Rectangle 135"/>
          <p:cNvSpPr>
            <a:spLocks noChangeArrowheads="1"/>
          </p:cNvSpPr>
          <p:nvPr/>
        </p:nvSpPr>
        <p:spPr bwMode="auto">
          <a:xfrm rot="18000000">
            <a:off x="1127309" y="2596398"/>
            <a:ext cx="271575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fr-FR" altLang="fr-FR" sz="1300" b="1" dirty="0" smtClean="0">
                <a:solidFill>
                  <a:schemeClr val="bg1"/>
                </a:solidFill>
              </a:rPr>
              <a:t>Bénéfique pour les employés</a:t>
            </a:r>
            <a:endParaRPr lang="fr-FR" altLang="fr-FR" sz="1300" dirty="0">
              <a:solidFill>
                <a:schemeClr val="bg1"/>
              </a:solidFill>
            </a:endParaRPr>
          </a:p>
        </p:txBody>
      </p:sp>
      <p:sp>
        <p:nvSpPr>
          <p:cNvPr id="52" name="Rectangle 136"/>
          <p:cNvSpPr>
            <a:spLocks noChangeArrowheads="1"/>
          </p:cNvSpPr>
          <p:nvPr/>
        </p:nvSpPr>
        <p:spPr bwMode="auto">
          <a:xfrm>
            <a:off x="2891717" y="3481756"/>
            <a:ext cx="338337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fr-FR" altLang="fr-FR" sz="1300" b="1" dirty="0" smtClean="0"/>
              <a:t>Bénéfique pour l’organisation</a:t>
            </a:r>
            <a:endParaRPr lang="fr-FR" altLang="fr-FR" sz="1300" dirty="0"/>
          </a:p>
        </p:txBody>
      </p:sp>
      <p:pic>
        <p:nvPicPr>
          <p:cNvPr id="53" name="Picture 5" descr="C:\Users\kknight\Desktop\green global 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256" y="4220832"/>
            <a:ext cx="541642" cy="5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Half Frame 53"/>
          <p:cNvSpPr/>
          <p:nvPr/>
        </p:nvSpPr>
        <p:spPr bwMode="auto">
          <a:xfrm rot="13824951">
            <a:off x="1341381" y="4443784"/>
            <a:ext cx="254529" cy="288147"/>
          </a:xfrm>
          <a:prstGeom prst="halfFrame">
            <a:avLst>
              <a:gd name="adj1" fmla="val 33410"/>
              <a:gd name="adj2" fmla="val 25856"/>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spAutoFit/>
          </a:bodyPr>
          <a:lstStyle/>
          <a:p>
            <a:pPr algn="ctr" fontAlgn="auto">
              <a:spcBef>
                <a:spcPts val="0"/>
              </a:spcBef>
              <a:spcAft>
                <a:spcPts val="0"/>
              </a:spcAft>
              <a:defRPr/>
            </a:pPr>
            <a:endParaRPr lang="fr-FR" sz="1400" dirty="0">
              <a:solidFill>
                <a:schemeClr val="tx2"/>
              </a:solidFill>
            </a:endParaRPr>
          </a:p>
        </p:txBody>
      </p:sp>
      <p:sp>
        <p:nvSpPr>
          <p:cNvPr id="55" name="Rectangle 134"/>
          <p:cNvSpPr>
            <a:spLocks noChangeArrowheads="1"/>
          </p:cNvSpPr>
          <p:nvPr/>
        </p:nvSpPr>
        <p:spPr bwMode="auto">
          <a:xfrm>
            <a:off x="793078" y="4962844"/>
            <a:ext cx="3444636"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Aft>
                <a:spcPts val="300"/>
              </a:spcAft>
            </a:pPr>
            <a:r>
              <a:rPr lang="fr-FR" altLang="fr-FR" b="1" dirty="0" smtClean="0">
                <a:solidFill>
                  <a:schemeClr val="accent1"/>
                </a:solidFill>
              </a:rPr>
              <a:t>Client</a:t>
            </a:r>
          </a:p>
          <a:p>
            <a:pPr marL="174625" indent="-174625">
              <a:spcBef>
                <a:spcPts val="600"/>
              </a:spcBef>
              <a:buFont typeface="Arial" panose="020B0604020202020204" pitchFamily="34" charset="0"/>
              <a:buChar char="•"/>
            </a:pPr>
            <a:r>
              <a:rPr lang="fr-FR" altLang="fr-FR" sz="1400" dirty="0" smtClean="0">
                <a:solidFill>
                  <a:schemeClr val="accent1"/>
                </a:solidFill>
              </a:rPr>
              <a:t>Amélioration du service rendu</a:t>
            </a:r>
          </a:p>
          <a:p>
            <a:pPr marL="174625" indent="-174625">
              <a:spcBef>
                <a:spcPts val="600"/>
              </a:spcBef>
              <a:buFont typeface="Arial" panose="020B0604020202020204" pitchFamily="34" charset="0"/>
              <a:buChar char="•"/>
            </a:pPr>
            <a:r>
              <a:rPr lang="fr-FR" altLang="fr-FR" sz="1400" dirty="0" smtClean="0">
                <a:solidFill>
                  <a:schemeClr val="accent1"/>
                </a:solidFill>
              </a:rPr>
              <a:t>Optimisation de la relation client</a:t>
            </a:r>
            <a:endParaRPr lang="fr-FR" altLang="fr-FR" sz="1400" dirty="0">
              <a:solidFill>
                <a:schemeClr val="accent1"/>
              </a:solidFill>
            </a:endParaRPr>
          </a:p>
        </p:txBody>
      </p:sp>
      <p:pic>
        <p:nvPicPr>
          <p:cNvPr id="56" name="Picture 11" descr="C:\Users\jsauvageau\Desktop\Untitled-2.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2397" y="5239391"/>
            <a:ext cx="545155" cy="4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957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58775"/>
            <a:ext cx="6287686" cy="630238"/>
          </a:xfrm>
        </p:spPr>
        <p:txBody>
          <a:bodyPr/>
          <a:lstStyle/>
          <a:p>
            <a:r>
              <a:rPr lang="en-US" dirty="0" smtClean="0"/>
              <a:t>A </a:t>
            </a:r>
            <a:r>
              <a:rPr lang="en-US" dirty="0"/>
              <a:t>structured approach to problem solving</a:t>
            </a:r>
            <a:r>
              <a:rPr lang="en-US" dirty="0" smtClean="0"/>
              <a:t/>
            </a:r>
            <a:br>
              <a:rPr lang="en-US" dirty="0" smtClean="0"/>
            </a:br>
            <a:endParaRPr lang="en-US" b="1" dirty="0"/>
          </a:p>
        </p:txBody>
      </p:sp>
      <p:sp>
        <p:nvSpPr>
          <p:cNvPr id="30" name="Text Box 4"/>
          <p:cNvSpPr txBox="1">
            <a:spLocks noChangeArrowheads="1"/>
          </p:cNvSpPr>
          <p:nvPr/>
        </p:nvSpPr>
        <p:spPr bwMode="auto">
          <a:xfrm>
            <a:off x="423622" y="1854994"/>
            <a:ext cx="1740877" cy="1930400"/>
          </a:xfrm>
          <a:prstGeom prst="rect">
            <a:avLst/>
          </a:prstGeom>
          <a:noFill/>
          <a:ln w="9525" algn="ctr">
            <a:noFill/>
            <a:miter lim="800000"/>
            <a:headEnd/>
            <a:tailEnd/>
          </a:ln>
        </p:spPr>
        <p:txBody>
          <a:bodyPr lIns="87213" tIns="43608" rIns="87213" bIns="43608"/>
          <a:lstStyle/>
          <a:p>
            <a:pPr marL="180975"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Scope and plan the project</a:t>
            </a:r>
          </a:p>
          <a:p>
            <a:pPr marL="180975"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Understand the stakeholders (Voice of Customer - VOC)</a:t>
            </a:r>
          </a:p>
          <a:p>
            <a:pPr marL="180975"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Prioritize and select key areas to measure (data collection plan)</a:t>
            </a:r>
          </a:p>
          <a:p>
            <a:pPr marL="180975"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Engage stakeholders and develop change strategy</a:t>
            </a:r>
          </a:p>
        </p:txBody>
      </p:sp>
      <p:sp>
        <p:nvSpPr>
          <p:cNvPr id="31" name="Text Box 5"/>
          <p:cNvSpPr txBox="1">
            <a:spLocks noChangeArrowheads="1"/>
          </p:cNvSpPr>
          <p:nvPr/>
        </p:nvSpPr>
        <p:spPr bwMode="auto">
          <a:xfrm>
            <a:off x="1973022" y="1854994"/>
            <a:ext cx="1748001" cy="1701800"/>
          </a:xfrm>
          <a:prstGeom prst="rect">
            <a:avLst/>
          </a:prstGeom>
          <a:noFill/>
          <a:ln w="9525" algn="ctr">
            <a:noFill/>
            <a:miter lim="800000"/>
            <a:headEnd/>
            <a:tailEnd/>
          </a:ln>
        </p:spPr>
        <p:txBody>
          <a:bodyPr lIns="87213" tIns="43608" rIns="87213" bIns="43608"/>
          <a:lstStyle/>
          <a:p>
            <a:pPr marL="180975" lvl="1" indent="-98425" algn="l">
              <a:spcBef>
                <a:spcPct val="20000"/>
              </a:spcBef>
              <a:buClr>
                <a:schemeClr val="accent1"/>
              </a:buClr>
              <a:buSzPct val="100000"/>
              <a:buFont typeface="Wingdings" panose="05000000000000000000" pitchFamily="2" charset="2"/>
              <a:buChar char="§"/>
            </a:pPr>
            <a:r>
              <a:rPr lang="en-GB" sz="1050" b="0" dirty="0">
                <a:solidFill>
                  <a:srgbClr val="002776"/>
                </a:solidFill>
              </a:rPr>
              <a:t>Measure key areas and defects</a:t>
            </a:r>
          </a:p>
          <a:p>
            <a:pPr marL="180975" lvl="1" indent="-98425" algn="l">
              <a:spcBef>
                <a:spcPct val="20000"/>
              </a:spcBef>
              <a:buClr>
                <a:schemeClr val="accent1"/>
              </a:buClr>
              <a:buSzPct val="100000"/>
              <a:buFont typeface="Wingdings" panose="05000000000000000000" pitchFamily="2" charset="2"/>
              <a:buChar char="§"/>
            </a:pPr>
            <a:r>
              <a:rPr lang="en-GB" sz="1050" b="0" dirty="0">
                <a:solidFill>
                  <a:srgbClr val="002776"/>
                </a:solidFill>
              </a:rPr>
              <a:t>Gather detailed VOC</a:t>
            </a:r>
          </a:p>
          <a:p>
            <a:pPr marL="180975" lvl="1" indent="-98425" algn="l">
              <a:spcBef>
                <a:spcPct val="20000"/>
              </a:spcBef>
              <a:buClr>
                <a:schemeClr val="accent1"/>
              </a:buClr>
              <a:buSzPct val="100000"/>
              <a:buFont typeface="Wingdings" panose="05000000000000000000" pitchFamily="2" charset="2"/>
              <a:buChar char="§"/>
            </a:pPr>
            <a:r>
              <a:rPr lang="en-GB" sz="1050" b="0" dirty="0">
                <a:solidFill>
                  <a:srgbClr val="002776"/>
                </a:solidFill>
              </a:rPr>
              <a:t>Determine critical to quality and process </a:t>
            </a:r>
            <a:r>
              <a:rPr lang="en-GB" sz="1050" b="0" dirty="0" smtClean="0">
                <a:solidFill>
                  <a:srgbClr val="002776"/>
                </a:solidFill>
              </a:rPr>
              <a:t>requirements</a:t>
            </a:r>
            <a:endParaRPr lang="en-GB" sz="1050" b="0" dirty="0">
              <a:solidFill>
                <a:srgbClr val="002776"/>
              </a:solidFill>
            </a:endParaRPr>
          </a:p>
          <a:p>
            <a:pPr marL="180975" lvl="1" indent="-98425" algn="l">
              <a:spcBef>
                <a:spcPct val="20000"/>
              </a:spcBef>
              <a:buClr>
                <a:schemeClr val="accent1"/>
              </a:buClr>
              <a:buSzPct val="100000"/>
              <a:buFont typeface="Wingdings" panose="05000000000000000000" pitchFamily="2" charset="2"/>
              <a:buChar char="§"/>
            </a:pPr>
            <a:r>
              <a:rPr lang="en-GB" sz="1050" b="0" dirty="0">
                <a:solidFill>
                  <a:srgbClr val="002776"/>
                </a:solidFill>
              </a:rPr>
              <a:t>Perform As-Is Value Stream Mapping and Non-Value Added Analysis</a:t>
            </a:r>
          </a:p>
          <a:p>
            <a:pPr marL="180975" lvl="1" indent="-98425" algn="l">
              <a:spcBef>
                <a:spcPct val="20000"/>
              </a:spcBef>
              <a:buClr>
                <a:schemeClr val="accent1"/>
              </a:buClr>
              <a:buSzPct val="100000"/>
              <a:buFont typeface="Wingdings" panose="05000000000000000000" pitchFamily="2" charset="2"/>
              <a:buChar char="§"/>
            </a:pPr>
            <a:r>
              <a:rPr lang="en-GB" sz="1050" b="0" dirty="0">
                <a:solidFill>
                  <a:srgbClr val="002776"/>
                </a:solidFill>
              </a:rPr>
              <a:t>Identify opportunity areas</a:t>
            </a:r>
          </a:p>
        </p:txBody>
      </p:sp>
      <p:sp>
        <p:nvSpPr>
          <p:cNvPr id="32" name="Text Box 6"/>
          <p:cNvSpPr txBox="1">
            <a:spLocks noChangeArrowheads="1"/>
          </p:cNvSpPr>
          <p:nvPr/>
        </p:nvSpPr>
        <p:spPr bwMode="auto">
          <a:xfrm>
            <a:off x="3594714" y="1854994"/>
            <a:ext cx="1730620" cy="1930400"/>
          </a:xfrm>
          <a:prstGeom prst="rect">
            <a:avLst/>
          </a:prstGeom>
          <a:noFill/>
          <a:ln w="9525" algn="ctr">
            <a:noFill/>
            <a:miter lim="800000"/>
            <a:headEnd/>
            <a:tailEnd/>
          </a:ln>
        </p:spPr>
        <p:txBody>
          <a:bodyPr lIns="87213" tIns="43608" rIns="87213" bIns="43608"/>
          <a:lstStyle/>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Root cause analysis</a:t>
            </a: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Develop and validate hypotheses </a:t>
            </a: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Define financial impact and develop business case</a:t>
            </a: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Develop conceptual </a:t>
            </a:r>
            <a:r>
              <a:rPr lang="en-US" sz="1050" b="0" dirty="0" smtClean="0">
                <a:solidFill>
                  <a:srgbClr val="002776"/>
                </a:solidFill>
              </a:rPr>
              <a:t>designs of future state solutions / map</a:t>
            </a:r>
            <a:endParaRPr lang="en-US" sz="1050" b="0" dirty="0">
              <a:solidFill>
                <a:srgbClr val="002776"/>
              </a:solidFill>
            </a:endParaRPr>
          </a:p>
        </p:txBody>
      </p:sp>
      <p:sp>
        <p:nvSpPr>
          <p:cNvPr id="33" name="Text Box 7"/>
          <p:cNvSpPr txBox="1">
            <a:spLocks noChangeArrowheads="1"/>
          </p:cNvSpPr>
          <p:nvPr/>
        </p:nvSpPr>
        <p:spPr bwMode="auto">
          <a:xfrm>
            <a:off x="5232281" y="1854994"/>
            <a:ext cx="1729154" cy="1930400"/>
          </a:xfrm>
          <a:prstGeom prst="rect">
            <a:avLst/>
          </a:prstGeom>
          <a:noFill/>
          <a:ln w="9525" algn="ctr">
            <a:noFill/>
            <a:miter lim="800000"/>
            <a:headEnd/>
            <a:tailEnd/>
          </a:ln>
        </p:spPr>
        <p:txBody>
          <a:bodyPr lIns="43608" tIns="43608" rIns="43608" bIns="43608"/>
          <a:lstStyle/>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Develop </a:t>
            </a:r>
            <a:r>
              <a:rPr lang="en-US" sz="1050" b="0" dirty="0" smtClean="0">
                <a:solidFill>
                  <a:srgbClr val="002776"/>
                </a:solidFill>
              </a:rPr>
              <a:t>and prioritize solutions </a:t>
            </a:r>
            <a:endParaRPr lang="en-US" sz="1050" b="0" dirty="0">
              <a:solidFill>
                <a:srgbClr val="002776"/>
              </a:solidFill>
            </a:endParaRP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Design detailed future </a:t>
            </a:r>
            <a:r>
              <a:rPr lang="en-US" sz="1050" b="0" dirty="0" smtClean="0">
                <a:solidFill>
                  <a:srgbClr val="002776"/>
                </a:solidFill>
              </a:rPr>
              <a:t>state plan</a:t>
            </a:r>
            <a:endParaRPr lang="en-US" sz="1050" b="0" dirty="0">
              <a:solidFill>
                <a:srgbClr val="002776"/>
              </a:solidFill>
            </a:endParaRP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Conduct pilots</a:t>
            </a: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Implement quick hits</a:t>
            </a:r>
          </a:p>
          <a:p>
            <a:pPr marL="180975" lvl="1" indent="-98425" algn="l">
              <a:spcBef>
                <a:spcPct val="20000"/>
              </a:spcBef>
              <a:buClr>
                <a:schemeClr val="accent1"/>
              </a:buClr>
              <a:buSzPct val="100000"/>
              <a:buFont typeface="Wingdings" panose="05000000000000000000" pitchFamily="2" charset="2"/>
              <a:buChar char="§"/>
            </a:pPr>
            <a:r>
              <a:rPr lang="en-US" sz="1050" b="0" dirty="0">
                <a:solidFill>
                  <a:srgbClr val="002776"/>
                </a:solidFill>
              </a:rPr>
              <a:t>Deploy change management programs</a:t>
            </a:r>
          </a:p>
        </p:txBody>
      </p:sp>
      <p:sp>
        <p:nvSpPr>
          <p:cNvPr id="34" name="Text Box 8"/>
          <p:cNvSpPr txBox="1">
            <a:spLocks noChangeArrowheads="1"/>
          </p:cNvSpPr>
          <p:nvPr/>
        </p:nvSpPr>
        <p:spPr bwMode="auto">
          <a:xfrm>
            <a:off x="6803174" y="1845469"/>
            <a:ext cx="1727689" cy="1930400"/>
          </a:xfrm>
          <a:prstGeom prst="rect">
            <a:avLst/>
          </a:prstGeom>
          <a:noFill/>
          <a:ln w="9525" algn="ctr">
            <a:noFill/>
            <a:miter lim="800000"/>
            <a:headEnd/>
            <a:tailEnd/>
          </a:ln>
        </p:spPr>
        <p:txBody>
          <a:bodyPr lIns="87213" tIns="43608" rIns="87213" bIns="43608"/>
          <a:lstStyle/>
          <a:p>
            <a:pPr marL="180975" lvl="1" indent="-98425" algn="l">
              <a:spcBef>
                <a:spcPct val="20000"/>
              </a:spcBef>
              <a:buClr>
                <a:schemeClr val="accent1"/>
              </a:buClr>
              <a:buSzPct val="100000"/>
              <a:buFont typeface="Wingdings" panose="05000000000000000000" pitchFamily="2" charset="2"/>
              <a:buChar char="§"/>
            </a:pPr>
            <a:r>
              <a:rPr lang="en-US" sz="1000" b="0" dirty="0">
                <a:solidFill>
                  <a:srgbClr val="002776"/>
                </a:solidFill>
              </a:rPr>
              <a:t>Implement future state </a:t>
            </a:r>
          </a:p>
          <a:p>
            <a:pPr marL="180975" lvl="1" indent="-98425" algn="l">
              <a:spcBef>
                <a:spcPct val="20000"/>
              </a:spcBef>
              <a:buClr>
                <a:schemeClr val="accent1"/>
              </a:buClr>
              <a:buSzPct val="100000"/>
              <a:buFont typeface="Wingdings" panose="05000000000000000000" pitchFamily="2" charset="2"/>
              <a:buChar char="§"/>
            </a:pPr>
            <a:r>
              <a:rPr lang="en-US" sz="1000" b="0" dirty="0">
                <a:solidFill>
                  <a:srgbClr val="002776"/>
                </a:solidFill>
              </a:rPr>
              <a:t>Identify areas for continuous improvement</a:t>
            </a:r>
          </a:p>
          <a:p>
            <a:pPr marL="180975" lvl="1" indent="-98425" algn="l">
              <a:spcBef>
                <a:spcPct val="20000"/>
              </a:spcBef>
              <a:buClr>
                <a:schemeClr val="accent1"/>
              </a:buClr>
              <a:buSzPct val="100000"/>
              <a:buFont typeface="Wingdings" panose="05000000000000000000" pitchFamily="2" charset="2"/>
              <a:buChar char="§"/>
            </a:pPr>
            <a:r>
              <a:rPr lang="en-US" sz="1000" b="0" dirty="0">
                <a:solidFill>
                  <a:srgbClr val="002776"/>
                </a:solidFill>
              </a:rPr>
              <a:t>Monitor benefits</a:t>
            </a:r>
          </a:p>
          <a:p>
            <a:pPr marL="180975" lvl="1" indent="-98425" algn="l">
              <a:spcBef>
                <a:spcPct val="20000"/>
              </a:spcBef>
              <a:buClr>
                <a:schemeClr val="accent1"/>
              </a:buClr>
              <a:buSzPct val="100000"/>
              <a:buFont typeface="Wingdings" panose="05000000000000000000" pitchFamily="2" charset="2"/>
              <a:buChar char="§"/>
            </a:pPr>
            <a:r>
              <a:rPr lang="en-US" sz="1000" b="0" dirty="0">
                <a:solidFill>
                  <a:srgbClr val="002776"/>
                </a:solidFill>
              </a:rPr>
              <a:t>Complete capability transfer</a:t>
            </a:r>
          </a:p>
        </p:txBody>
      </p:sp>
      <p:sp>
        <p:nvSpPr>
          <p:cNvPr id="35" name="AutoShape 9"/>
          <p:cNvSpPr>
            <a:spLocks noChangeArrowheads="1"/>
          </p:cNvSpPr>
          <p:nvPr/>
        </p:nvSpPr>
        <p:spPr bwMode="auto">
          <a:xfrm rot="-5400000">
            <a:off x="4503523" y="1397255"/>
            <a:ext cx="252000" cy="8172000"/>
          </a:xfrm>
          <a:prstGeom prst="downArrow">
            <a:avLst>
              <a:gd name="adj1" fmla="val 100000"/>
              <a:gd name="adj2" fmla="val 114334"/>
            </a:avLst>
          </a:prstGeom>
          <a:solidFill>
            <a:schemeClr val="accent1"/>
          </a:solidFill>
          <a:ln w="28575">
            <a:solidFill>
              <a:schemeClr val="tx1"/>
            </a:solidFill>
            <a:miter lim="800000"/>
            <a:headEnd/>
            <a:tailEnd/>
          </a:ln>
        </p:spPr>
        <p:txBody>
          <a:bodyPr vert="eaVert" wrap="none" lIns="87213" tIns="43608" rIns="87213" bIns="43608" anchor="ctr"/>
          <a:lstStyle/>
          <a:p>
            <a:pPr algn="ctr">
              <a:spcBef>
                <a:spcPct val="20000"/>
              </a:spcBef>
              <a:buClr>
                <a:schemeClr val="accent2"/>
              </a:buClr>
            </a:pPr>
            <a:r>
              <a:rPr lang="en-US" sz="1300" b="1" dirty="0"/>
              <a:t>Project </a:t>
            </a:r>
            <a:r>
              <a:rPr lang="en-US" sz="1300" b="1" dirty="0" smtClean="0"/>
              <a:t>management</a:t>
            </a:r>
            <a:endParaRPr lang="en-US" sz="1300" b="1" dirty="0"/>
          </a:p>
        </p:txBody>
      </p:sp>
      <p:sp>
        <p:nvSpPr>
          <p:cNvPr id="36" name="AutoShape 10"/>
          <p:cNvSpPr>
            <a:spLocks noChangeArrowheads="1"/>
          </p:cNvSpPr>
          <p:nvPr/>
        </p:nvSpPr>
        <p:spPr bwMode="auto">
          <a:xfrm rot="-5400000">
            <a:off x="4503523" y="2064005"/>
            <a:ext cx="252000" cy="8172000"/>
          </a:xfrm>
          <a:prstGeom prst="downArrow">
            <a:avLst>
              <a:gd name="adj1" fmla="val 100000"/>
              <a:gd name="adj2" fmla="val 111904"/>
            </a:avLst>
          </a:prstGeom>
          <a:solidFill>
            <a:schemeClr val="accent1"/>
          </a:solidFill>
          <a:ln w="28575">
            <a:solidFill>
              <a:schemeClr val="tx1"/>
            </a:solidFill>
            <a:miter lim="800000"/>
            <a:headEnd/>
            <a:tailEnd/>
          </a:ln>
        </p:spPr>
        <p:txBody>
          <a:bodyPr vert="eaVert" wrap="none" lIns="87213" tIns="43608" rIns="87213" bIns="43608" anchor="ctr"/>
          <a:lstStyle/>
          <a:p>
            <a:pPr algn="ctr">
              <a:spcBef>
                <a:spcPct val="20000"/>
              </a:spcBef>
              <a:buClr>
                <a:schemeClr val="accent2"/>
              </a:buClr>
            </a:pPr>
            <a:r>
              <a:rPr lang="en-US" sz="1300" b="1" dirty="0" smtClean="0"/>
              <a:t>Change and performance management</a:t>
            </a:r>
            <a:endParaRPr lang="en-US" sz="1300" b="1" dirty="0"/>
          </a:p>
        </p:txBody>
      </p:sp>
      <p:sp>
        <p:nvSpPr>
          <p:cNvPr id="37" name="AutoShape 4"/>
          <p:cNvSpPr>
            <a:spLocks noChangeArrowheads="1"/>
          </p:cNvSpPr>
          <p:nvPr/>
        </p:nvSpPr>
        <p:spPr bwMode="auto">
          <a:xfrm>
            <a:off x="516227" y="1003301"/>
            <a:ext cx="1692000" cy="684000"/>
          </a:xfrm>
          <a:prstGeom prst="chevron">
            <a:avLst>
              <a:gd name="adj" fmla="val 18846"/>
            </a:avLst>
          </a:prstGeom>
          <a:solidFill>
            <a:srgbClr val="002060"/>
          </a:solidFill>
          <a:ln w="28575">
            <a:solidFill>
              <a:schemeClr val="tx1"/>
            </a:solidFill>
            <a:miter lim="800000"/>
            <a:headEnd/>
            <a:tailEnd/>
          </a:ln>
        </p:spPr>
        <p:txBody>
          <a:bodyPr lIns="0" tIns="0" rIns="0" bIns="0" anchor="ctr" anchorCtr="1"/>
          <a:lstStyle/>
          <a:p>
            <a:pPr algn="ctr" fontAlgn="auto">
              <a:spcBef>
                <a:spcPts val="0"/>
              </a:spcBef>
              <a:spcAft>
                <a:spcPts val="0"/>
              </a:spcAft>
              <a:buClr>
                <a:schemeClr val="accent2"/>
              </a:buClr>
              <a:defRPr/>
            </a:pPr>
            <a:r>
              <a:rPr lang="en-US" sz="1400" b="1" kern="0" dirty="0"/>
              <a:t>Define</a:t>
            </a:r>
          </a:p>
          <a:p>
            <a:pPr algn="ctr" fontAlgn="auto">
              <a:spcBef>
                <a:spcPts val="0"/>
              </a:spcBef>
              <a:spcAft>
                <a:spcPts val="0"/>
              </a:spcAft>
              <a:buClr>
                <a:schemeClr val="accent2"/>
              </a:buClr>
              <a:defRPr/>
            </a:pPr>
            <a:r>
              <a:rPr lang="en-US" sz="900" kern="0" dirty="0"/>
              <a:t>Define Goal, Scope and </a:t>
            </a:r>
            <a:br>
              <a:rPr lang="en-US" sz="900" kern="0" dirty="0"/>
            </a:br>
            <a:r>
              <a:rPr lang="en-US" sz="900" kern="0" dirty="0"/>
              <a:t>Success Criteria</a:t>
            </a:r>
          </a:p>
        </p:txBody>
      </p:sp>
      <p:sp>
        <p:nvSpPr>
          <p:cNvPr id="38" name="AutoShape 5"/>
          <p:cNvSpPr>
            <a:spLocks noChangeArrowheads="1"/>
          </p:cNvSpPr>
          <p:nvPr/>
        </p:nvSpPr>
        <p:spPr bwMode="auto">
          <a:xfrm>
            <a:off x="2117892" y="1003301"/>
            <a:ext cx="1692000" cy="684000"/>
          </a:xfrm>
          <a:prstGeom prst="chevron">
            <a:avLst>
              <a:gd name="adj" fmla="val 18846"/>
            </a:avLst>
          </a:prstGeom>
          <a:solidFill>
            <a:srgbClr val="002060"/>
          </a:solidFill>
          <a:ln w="28575" algn="ctr">
            <a:solidFill>
              <a:schemeClr val="tx1"/>
            </a:solidFill>
            <a:miter lim="800000"/>
            <a:headEnd/>
            <a:tailEnd/>
          </a:ln>
        </p:spPr>
        <p:txBody>
          <a:bodyPr lIns="0" tIns="0" rIns="0" bIns="0" anchor="ctr" anchorCtr="1"/>
          <a:lstStyle/>
          <a:p>
            <a:pPr algn="ctr" fontAlgn="auto">
              <a:spcBef>
                <a:spcPts val="0"/>
              </a:spcBef>
              <a:spcAft>
                <a:spcPts val="0"/>
              </a:spcAft>
              <a:buClr>
                <a:schemeClr val="accent2"/>
              </a:buClr>
              <a:defRPr/>
            </a:pPr>
            <a:r>
              <a:rPr lang="en-US" sz="1400" b="1" kern="0" dirty="0"/>
              <a:t>Measure</a:t>
            </a:r>
          </a:p>
          <a:p>
            <a:pPr algn="ctr" fontAlgn="auto">
              <a:spcBef>
                <a:spcPts val="0"/>
              </a:spcBef>
              <a:spcAft>
                <a:spcPts val="0"/>
              </a:spcAft>
              <a:buClr>
                <a:schemeClr val="accent2"/>
              </a:buClr>
              <a:defRPr/>
            </a:pPr>
            <a:r>
              <a:rPr lang="en-US" sz="900" kern="0" dirty="0"/>
              <a:t>Measure Critical-to-</a:t>
            </a:r>
            <a:br>
              <a:rPr lang="en-US" sz="900" kern="0" dirty="0"/>
            </a:br>
            <a:r>
              <a:rPr lang="en-US" sz="900" kern="0" dirty="0"/>
              <a:t>Customer Quality Factors</a:t>
            </a:r>
          </a:p>
        </p:txBody>
      </p:sp>
      <p:sp>
        <p:nvSpPr>
          <p:cNvPr id="39" name="AutoShape 6"/>
          <p:cNvSpPr>
            <a:spLocks noChangeArrowheads="1"/>
          </p:cNvSpPr>
          <p:nvPr/>
        </p:nvSpPr>
        <p:spPr bwMode="auto">
          <a:xfrm>
            <a:off x="3721023" y="1003301"/>
            <a:ext cx="1692000" cy="684000"/>
          </a:xfrm>
          <a:prstGeom prst="chevron">
            <a:avLst>
              <a:gd name="adj" fmla="val 18846"/>
            </a:avLst>
          </a:prstGeom>
          <a:solidFill>
            <a:srgbClr val="002060"/>
          </a:solidFill>
          <a:ln w="28575" algn="ctr">
            <a:solidFill>
              <a:schemeClr val="tx1"/>
            </a:solidFill>
            <a:miter lim="800000"/>
            <a:headEnd/>
            <a:tailEnd/>
          </a:ln>
        </p:spPr>
        <p:txBody>
          <a:bodyPr lIns="0" tIns="0" rIns="0" bIns="0" anchor="ctr" anchorCtr="1"/>
          <a:lstStyle/>
          <a:p>
            <a:pPr algn="ctr" fontAlgn="auto">
              <a:spcBef>
                <a:spcPts val="0"/>
              </a:spcBef>
              <a:spcAft>
                <a:spcPts val="0"/>
              </a:spcAft>
              <a:buClr>
                <a:schemeClr val="accent2"/>
              </a:buClr>
              <a:defRPr/>
            </a:pPr>
            <a:r>
              <a:rPr lang="en-US" sz="1400" b="1" kern="0" dirty="0"/>
              <a:t>Analyze</a:t>
            </a:r>
          </a:p>
          <a:p>
            <a:pPr algn="ctr" fontAlgn="auto">
              <a:spcBef>
                <a:spcPts val="0"/>
              </a:spcBef>
              <a:spcAft>
                <a:spcPts val="0"/>
              </a:spcAft>
              <a:buClr>
                <a:schemeClr val="accent2"/>
              </a:buClr>
              <a:defRPr/>
            </a:pPr>
            <a:r>
              <a:rPr lang="en-US" sz="900" kern="0" dirty="0"/>
              <a:t>Conduct Root-</a:t>
            </a:r>
            <a:br>
              <a:rPr lang="en-US" sz="900" kern="0" dirty="0"/>
            </a:br>
            <a:r>
              <a:rPr lang="en-US" sz="900" kern="0" dirty="0"/>
              <a:t>Cause Analysis</a:t>
            </a:r>
          </a:p>
        </p:txBody>
      </p:sp>
      <p:sp>
        <p:nvSpPr>
          <p:cNvPr id="40" name="AutoShape 7"/>
          <p:cNvSpPr>
            <a:spLocks noChangeArrowheads="1"/>
          </p:cNvSpPr>
          <p:nvPr/>
        </p:nvSpPr>
        <p:spPr bwMode="auto">
          <a:xfrm>
            <a:off x="5324154" y="1003301"/>
            <a:ext cx="1692000" cy="684000"/>
          </a:xfrm>
          <a:prstGeom prst="chevron">
            <a:avLst>
              <a:gd name="adj" fmla="val 18846"/>
            </a:avLst>
          </a:prstGeom>
          <a:solidFill>
            <a:srgbClr val="002060"/>
          </a:solidFill>
          <a:ln w="28575" algn="ctr">
            <a:solidFill>
              <a:schemeClr val="tx1"/>
            </a:solidFill>
            <a:miter lim="800000"/>
            <a:headEnd/>
            <a:tailEnd/>
          </a:ln>
        </p:spPr>
        <p:txBody>
          <a:bodyPr lIns="0" tIns="0" rIns="0" bIns="0" anchor="ctr" anchorCtr="1"/>
          <a:lstStyle/>
          <a:p>
            <a:pPr algn="ctr" fontAlgn="auto">
              <a:spcBef>
                <a:spcPts val="0"/>
              </a:spcBef>
              <a:spcAft>
                <a:spcPts val="0"/>
              </a:spcAft>
              <a:buClr>
                <a:schemeClr val="accent2"/>
              </a:buClr>
              <a:defRPr/>
            </a:pPr>
            <a:r>
              <a:rPr lang="en-US" sz="1400" b="1" kern="0" dirty="0"/>
              <a:t>Improve</a:t>
            </a:r>
            <a:r>
              <a:rPr lang="en-US" sz="1600" kern="0" dirty="0"/>
              <a:t/>
            </a:r>
            <a:br>
              <a:rPr lang="en-US" sz="1600" kern="0" dirty="0"/>
            </a:br>
            <a:r>
              <a:rPr lang="en-US" sz="900" kern="0" dirty="0"/>
              <a:t>Design and Pilot </a:t>
            </a:r>
            <a:br>
              <a:rPr lang="en-US" sz="900" kern="0" dirty="0"/>
            </a:br>
            <a:r>
              <a:rPr lang="en-US" sz="900" kern="0" dirty="0"/>
              <a:t>Improved Processes</a:t>
            </a:r>
            <a:endParaRPr lang="en-US" sz="1600" kern="0" dirty="0"/>
          </a:p>
        </p:txBody>
      </p:sp>
      <p:sp>
        <p:nvSpPr>
          <p:cNvPr id="41" name="AutoShape 7"/>
          <p:cNvSpPr>
            <a:spLocks noChangeArrowheads="1"/>
          </p:cNvSpPr>
          <p:nvPr/>
        </p:nvSpPr>
        <p:spPr bwMode="auto">
          <a:xfrm>
            <a:off x="6925820" y="1003301"/>
            <a:ext cx="1692000" cy="684000"/>
          </a:xfrm>
          <a:prstGeom prst="chevron">
            <a:avLst>
              <a:gd name="adj" fmla="val 18846"/>
            </a:avLst>
          </a:prstGeom>
          <a:solidFill>
            <a:srgbClr val="002060"/>
          </a:solidFill>
          <a:ln w="28575" algn="ctr">
            <a:solidFill>
              <a:schemeClr val="tx1"/>
            </a:solidFill>
            <a:miter lim="800000"/>
            <a:headEnd/>
            <a:tailEnd/>
          </a:ln>
        </p:spPr>
        <p:txBody>
          <a:bodyPr lIns="0" tIns="0" rIns="0" bIns="0" anchor="ctr" anchorCtr="1"/>
          <a:lstStyle/>
          <a:p>
            <a:pPr algn="ctr" fontAlgn="auto">
              <a:spcBef>
                <a:spcPts val="0"/>
              </a:spcBef>
              <a:spcAft>
                <a:spcPts val="0"/>
              </a:spcAft>
              <a:buClr>
                <a:schemeClr val="accent2"/>
              </a:buClr>
              <a:defRPr/>
            </a:pPr>
            <a:r>
              <a:rPr lang="en-US" sz="1400" b="1" kern="0" dirty="0"/>
              <a:t>Control</a:t>
            </a:r>
          </a:p>
          <a:p>
            <a:pPr algn="ctr" fontAlgn="auto">
              <a:spcBef>
                <a:spcPts val="0"/>
              </a:spcBef>
              <a:spcAft>
                <a:spcPts val="0"/>
              </a:spcAft>
              <a:buClr>
                <a:schemeClr val="accent2"/>
              </a:buClr>
              <a:defRPr/>
            </a:pPr>
            <a:r>
              <a:rPr lang="en-US" sz="900" kern="0" dirty="0"/>
              <a:t>Fine-Tune</a:t>
            </a:r>
            <a:br>
              <a:rPr lang="en-US" sz="900" kern="0" dirty="0"/>
            </a:br>
            <a:r>
              <a:rPr lang="en-US" sz="900" kern="0" dirty="0"/>
              <a:t>Processes &amp; Metrics</a:t>
            </a:r>
          </a:p>
        </p:txBody>
      </p:sp>
      <p:sp>
        <p:nvSpPr>
          <p:cNvPr id="42" name="AutoShape 9"/>
          <p:cNvSpPr>
            <a:spLocks noChangeArrowheads="1"/>
          </p:cNvSpPr>
          <p:nvPr/>
        </p:nvSpPr>
        <p:spPr bwMode="auto">
          <a:xfrm rot="-5400000">
            <a:off x="4503523" y="1730630"/>
            <a:ext cx="252000" cy="8172000"/>
          </a:xfrm>
          <a:prstGeom prst="downArrow">
            <a:avLst>
              <a:gd name="adj1" fmla="val 100000"/>
              <a:gd name="adj2" fmla="val 111032"/>
            </a:avLst>
          </a:prstGeom>
          <a:solidFill>
            <a:schemeClr val="accent1"/>
          </a:solidFill>
          <a:ln w="28575">
            <a:solidFill>
              <a:schemeClr val="tx1"/>
            </a:solidFill>
            <a:miter lim="800000"/>
            <a:headEnd/>
            <a:tailEnd/>
          </a:ln>
        </p:spPr>
        <p:txBody>
          <a:bodyPr vert="eaVert" wrap="none" lIns="87213" tIns="43608" rIns="87213" bIns="43608" anchor="ctr"/>
          <a:lstStyle/>
          <a:p>
            <a:pPr algn="ctr">
              <a:spcBef>
                <a:spcPct val="20000"/>
              </a:spcBef>
              <a:buClr>
                <a:schemeClr val="accent2"/>
              </a:buClr>
            </a:pPr>
            <a:r>
              <a:rPr lang="en-US" sz="1300" b="1" dirty="0"/>
              <a:t>Lean Six Sigma </a:t>
            </a:r>
            <a:r>
              <a:rPr lang="en-US" sz="1300" b="1" dirty="0" smtClean="0"/>
              <a:t>coaching</a:t>
            </a:r>
            <a:endParaRPr lang="en-US" sz="1300" b="1" dirty="0"/>
          </a:p>
        </p:txBody>
      </p:sp>
      <p:sp>
        <p:nvSpPr>
          <p:cNvPr id="47" name="AutoShape 19"/>
          <p:cNvSpPr>
            <a:spLocks noChangeArrowheads="1"/>
          </p:cNvSpPr>
          <p:nvPr/>
        </p:nvSpPr>
        <p:spPr bwMode="gray">
          <a:xfrm>
            <a:off x="516226" y="4105150"/>
            <a:ext cx="1601665" cy="505644"/>
          </a:xfrm>
          <a:prstGeom prst="chevron">
            <a:avLst>
              <a:gd name="adj" fmla="val 30300"/>
            </a:avLst>
          </a:prstGeom>
          <a:solidFill>
            <a:srgbClr val="002776"/>
          </a:solidFill>
          <a:ln w="38100" cap="rnd" algn="ctr">
            <a:solidFill>
              <a:schemeClr val="tx1"/>
            </a:solidFill>
            <a:miter lim="800000"/>
            <a:headEnd/>
            <a:tailEnd/>
          </a:ln>
        </p:spPr>
        <p:txBody>
          <a:bodyPr wrap="none" lIns="72000" tIns="54000" rIns="0" bIns="54000" anchor="ctr"/>
          <a:lstStyle/>
          <a:p>
            <a:pPr algn="ctr" defTabSz="1019175"/>
            <a:r>
              <a:rPr lang="en-GB" sz="1600" b="1" dirty="0" smtClean="0">
                <a:solidFill>
                  <a:srgbClr val="FFFFFF"/>
                </a:solidFill>
              </a:rPr>
              <a:t>M</a:t>
            </a:r>
          </a:p>
          <a:p>
            <a:pPr algn="ctr" defTabSz="1019175"/>
            <a:r>
              <a:rPr lang="en-GB" sz="900" dirty="0" smtClean="0">
                <a:solidFill>
                  <a:srgbClr val="FFFFFF"/>
                </a:solidFill>
              </a:rPr>
              <a:t>Mobilise</a:t>
            </a:r>
            <a:endParaRPr lang="en-GB" sz="900" dirty="0">
              <a:solidFill>
                <a:srgbClr val="FFFFFF"/>
              </a:solidFill>
            </a:endParaRPr>
          </a:p>
        </p:txBody>
      </p:sp>
      <p:sp>
        <p:nvSpPr>
          <p:cNvPr id="50" name="AutoShape 19"/>
          <p:cNvSpPr>
            <a:spLocks noChangeArrowheads="1"/>
          </p:cNvSpPr>
          <p:nvPr/>
        </p:nvSpPr>
        <p:spPr bwMode="gray">
          <a:xfrm>
            <a:off x="3997247" y="4105150"/>
            <a:ext cx="1520783" cy="505644"/>
          </a:xfrm>
          <a:prstGeom prst="chevron">
            <a:avLst>
              <a:gd name="adj" fmla="val 30317"/>
            </a:avLst>
          </a:prstGeom>
          <a:solidFill>
            <a:srgbClr val="00A1DE"/>
          </a:solidFill>
          <a:ln w="38100" cap="rnd" algn="ctr">
            <a:solidFill>
              <a:schemeClr val="tx1"/>
            </a:solidFill>
            <a:miter lim="800000"/>
            <a:headEnd/>
            <a:tailEnd/>
          </a:ln>
        </p:spPr>
        <p:txBody>
          <a:bodyPr wrap="none" lIns="180000" tIns="54000" rIns="144000" bIns="54000" anchor="ctr"/>
          <a:lstStyle/>
          <a:p>
            <a:pPr algn="ctr" defTabSz="1019175"/>
            <a:r>
              <a:rPr lang="en-GB" sz="1600" b="1" dirty="0" smtClean="0">
                <a:solidFill>
                  <a:srgbClr val="FFFFFF"/>
                </a:solidFill>
              </a:rPr>
              <a:t>FS1</a:t>
            </a:r>
          </a:p>
          <a:p>
            <a:pPr algn="ctr" defTabSz="1019175"/>
            <a:r>
              <a:rPr lang="en-GB" sz="900" dirty="0" smtClean="0">
                <a:solidFill>
                  <a:srgbClr val="FFFFFF"/>
                </a:solidFill>
              </a:rPr>
              <a:t>Future State 1</a:t>
            </a:r>
            <a:endParaRPr lang="en-GB" sz="900" dirty="0">
              <a:solidFill>
                <a:srgbClr val="FFFFFF"/>
              </a:solidFill>
            </a:endParaRPr>
          </a:p>
        </p:txBody>
      </p:sp>
      <p:sp>
        <p:nvSpPr>
          <p:cNvPr id="54" name="AutoShape 19"/>
          <p:cNvSpPr>
            <a:spLocks noChangeArrowheads="1"/>
          </p:cNvSpPr>
          <p:nvPr/>
        </p:nvSpPr>
        <p:spPr bwMode="gray">
          <a:xfrm>
            <a:off x="5310624" y="4105150"/>
            <a:ext cx="928251" cy="505644"/>
          </a:xfrm>
          <a:prstGeom prst="chevron">
            <a:avLst>
              <a:gd name="adj" fmla="val 30420"/>
            </a:avLst>
          </a:prstGeom>
          <a:solidFill>
            <a:srgbClr val="72C7E7"/>
          </a:solidFill>
          <a:ln w="38100" cap="rnd" algn="ctr">
            <a:solidFill>
              <a:schemeClr val="tx1"/>
            </a:solidFill>
            <a:miter lim="800000"/>
            <a:headEnd/>
            <a:tailEnd/>
          </a:ln>
        </p:spPr>
        <p:txBody>
          <a:bodyPr wrap="none" lIns="180000" tIns="54000" rIns="144000" bIns="54000" anchor="ctr"/>
          <a:lstStyle/>
          <a:p>
            <a:pPr algn="ctr" defTabSz="1019175"/>
            <a:r>
              <a:rPr lang="en-GB" sz="1600" b="1" dirty="0" smtClean="0">
                <a:solidFill>
                  <a:srgbClr val="FFFFFF"/>
                </a:solidFill>
              </a:rPr>
              <a:t>FS2</a:t>
            </a:r>
          </a:p>
          <a:p>
            <a:pPr algn="ctr" defTabSz="1019175"/>
            <a:r>
              <a:rPr lang="en-GB" sz="900" dirty="0" smtClean="0">
                <a:solidFill>
                  <a:srgbClr val="FFFFFF"/>
                </a:solidFill>
              </a:rPr>
              <a:t>Future S 2</a:t>
            </a:r>
            <a:endParaRPr lang="en-GB" sz="900" dirty="0">
              <a:solidFill>
                <a:srgbClr val="FFFFFF"/>
              </a:solidFill>
            </a:endParaRPr>
          </a:p>
        </p:txBody>
      </p:sp>
      <p:sp>
        <p:nvSpPr>
          <p:cNvPr id="57" name="AutoShape 19"/>
          <p:cNvSpPr>
            <a:spLocks noChangeArrowheads="1"/>
          </p:cNvSpPr>
          <p:nvPr/>
        </p:nvSpPr>
        <p:spPr bwMode="gray">
          <a:xfrm>
            <a:off x="543523" y="4611406"/>
            <a:ext cx="1421540" cy="636588"/>
          </a:xfrm>
          <a:prstGeom prst="rect">
            <a:avLst/>
          </a:prstGeom>
          <a:solidFill>
            <a:srgbClr val="002776"/>
          </a:solidFill>
          <a:ln w="38100" cap="rnd" algn="ctr">
            <a:solidFill>
              <a:schemeClr val="tx1"/>
            </a:solidFill>
            <a:miter lim="800000"/>
            <a:headEnd/>
            <a:tailEnd/>
          </a:ln>
        </p:spPr>
        <p:txBody>
          <a:bodyPr wrap="square" lIns="72000" tIns="54000" rIns="0" bIns="54000" anchor="ctr"/>
          <a:lstStyle/>
          <a:p>
            <a:pPr defTabSz="1019175">
              <a:lnSpc>
                <a:spcPct val="110000"/>
              </a:lnSpc>
            </a:pPr>
            <a:r>
              <a:rPr lang="en-GB" sz="1200" dirty="0" smtClean="0">
                <a:solidFill>
                  <a:srgbClr val="FFFFFF"/>
                </a:solidFill>
              </a:rPr>
              <a:t>Plan and mobilise the project</a:t>
            </a:r>
            <a:endParaRPr lang="en-GB" sz="1200" dirty="0">
              <a:solidFill>
                <a:srgbClr val="FFFFFF"/>
              </a:solidFill>
            </a:endParaRPr>
          </a:p>
        </p:txBody>
      </p:sp>
      <p:sp>
        <p:nvSpPr>
          <p:cNvPr id="48" name="AutoShape 19"/>
          <p:cNvSpPr>
            <a:spLocks noChangeArrowheads="1"/>
          </p:cNvSpPr>
          <p:nvPr/>
        </p:nvSpPr>
        <p:spPr bwMode="gray">
          <a:xfrm>
            <a:off x="1937766" y="4105275"/>
            <a:ext cx="1188000" cy="506130"/>
          </a:xfrm>
          <a:prstGeom prst="chevron">
            <a:avLst>
              <a:gd name="adj" fmla="val 30337"/>
            </a:avLst>
          </a:prstGeom>
          <a:solidFill>
            <a:srgbClr val="0079A6"/>
          </a:solidFill>
          <a:ln w="38100" cap="rnd" algn="ctr">
            <a:solidFill>
              <a:schemeClr val="tx1"/>
            </a:solidFill>
            <a:miter lim="800000"/>
            <a:headEnd/>
            <a:tailEnd/>
          </a:ln>
        </p:spPr>
        <p:txBody>
          <a:bodyPr wrap="none" lIns="180000" tIns="54000" rIns="144000" bIns="54000" anchor="ctr"/>
          <a:lstStyle/>
          <a:p>
            <a:pPr algn="ctr" defTabSz="1019175"/>
            <a:r>
              <a:rPr lang="en-GB" sz="1600" b="1" dirty="0" smtClean="0">
                <a:solidFill>
                  <a:srgbClr val="FFFFFF"/>
                </a:solidFill>
              </a:rPr>
              <a:t>CS1</a:t>
            </a:r>
          </a:p>
          <a:p>
            <a:pPr algn="ctr" defTabSz="1019175"/>
            <a:r>
              <a:rPr lang="en-GB" sz="900" dirty="0" smtClean="0">
                <a:solidFill>
                  <a:srgbClr val="FFFFFF"/>
                </a:solidFill>
              </a:rPr>
              <a:t>Current State 1</a:t>
            </a:r>
            <a:endParaRPr lang="en-GB" sz="900" dirty="0">
              <a:solidFill>
                <a:srgbClr val="FFFFFF"/>
              </a:solidFill>
            </a:endParaRPr>
          </a:p>
        </p:txBody>
      </p:sp>
      <p:sp>
        <p:nvSpPr>
          <p:cNvPr id="49" name="AutoShape 19"/>
          <p:cNvSpPr>
            <a:spLocks noChangeArrowheads="1"/>
          </p:cNvSpPr>
          <p:nvPr/>
        </p:nvSpPr>
        <p:spPr bwMode="gray">
          <a:xfrm>
            <a:off x="2962634" y="4105150"/>
            <a:ext cx="1247414" cy="505644"/>
          </a:xfrm>
          <a:prstGeom prst="chevron">
            <a:avLst>
              <a:gd name="adj" fmla="val 30317"/>
            </a:avLst>
          </a:prstGeom>
          <a:solidFill>
            <a:srgbClr val="1462FF"/>
          </a:solidFill>
          <a:ln w="38100" cap="rnd" algn="ctr">
            <a:solidFill>
              <a:schemeClr val="tx1"/>
            </a:solidFill>
            <a:miter lim="800000"/>
            <a:headEnd/>
            <a:tailEnd/>
          </a:ln>
        </p:spPr>
        <p:txBody>
          <a:bodyPr wrap="none" lIns="180000" tIns="54000" rIns="144000" bIns="54000" anchor="ctr"/>
          <a:lstStyle/>
          <a:p>
            <a:pPr algn="ctr" defTabSz="1019175"/>
            <a:r>
              <a:rPr lang="en-GB" sz="1600" b="1" dirty="0" smtClean="0">
                <a:solidFill>
                  <a:srgbClr val="FFFFFF"/>
                </a:solidFill>
              </a:rPr>
              <a:t>CS2</a:t>
            </a:r>
          </a:p>
          <a:p>
            <a:pPr algn="ctr" defTabSz="1019175"/>
            <a:r>
              <a:rPr lang="en-GB" sz="900" dirty="0" smtClean="0">
                <a:solidFill>
                  <a:srgbClr val="FFFFFF"/>
                </a:solidFill>
              </a:rPr>
              <a:t>Current State 2</a:t>
            </a:r>
            <a:endParaRPr lang="en-GB" sz="900" dirty="0">
              <a:solidFill>
                <a:srgbClr val="FFFFFF"/>
              </a:solidFill>
            </a:endParaRPr>
          </a:p>
        </p:txBody>
      </p:sp>
      <p:sp>
        <p:nvSpPr>
          <p:cNvPr id="58" name="AutoShape 19"/>
          <p:cNvSpPr>
            <a:spLocks noChangeArrowheads="1"/>
          </p:cNvSpPr>
          <p:nvPr/>
        </p:nvSpPr>
        <p:spPr bwMode="gray">
          <a:xfrm>
            <a:off x="1937766" y="4611405"/>
            <a:ext cx="1247414" cy="637200"/>
          </a:xfrm>
          <a:prstGeom prst="rect">
            <a:avLst/>
          </a:prstGeom>
          <a:solidFill>
            <a:srgbClr val="0079A6"/>
          </a:solidFill>
          <a:ln w="38100" cap="rnd" algn="ctr">
            <a:solidFill>
              <a:schemeClr val="tx1"/>
            </a:solidFill>
            <a:miter lim="800000"/>
            <a:headEnd/>
            <a:tailEnd/>
          </a:ln>
        </p:spPr>
        <p:txBody>
          <a:bodyPr wrap="square" lIns="72000" tIns="54000" rIns="0" bIns="54000" anchor="ctr"/>
          <a:lstStyle/>
          <a:p>
            <a:pPr defTabSz="1019175">
              <a:lnSpc>
                <a:spcPct val="110000"/>
              </a:lnSpc>
            </a:pPr>
            <a:r>
              <a:rPr lang="en-GB" sz="1200" dirty="0" smtClean="0">
                <a:solidFill>
                  <a:srgbClr val="FFFFFF"/>
                </a:solidFill>
              </a:rPr>
              <a:t>VOC </a:t>
            </a:r>
            <a:r>
              <a:rPr lang="en-GB" sz="1200" dirty="0" smtClean="0">
                <a:solidFill>
                  <a:srgbClr val="FFFFFF"/>
                </a:solidFill>
                <a:sym typeface="Wingdings" panose="05000000000000000000" pitchFamily="2" charset="2"/>
              </a:rPr>
              <a:t></a:t>
            </a:r>
            <a:r>
              <a:rPr lang="en-GB" sz="1200" dirty="0" smtClean="0">
                <a:solidFill>
                  <a:srgbClr val="FFFFFF"/>
                </a:solidFill>
              </a:rPr>
              <a:t> CTQ</a:t>
            </a:r>
          </a:p>
          <a:p>
            <a:pPr defTabSz="1019175">
              <a:lnSpc>
                <a:spcPct val="110000"/>
              </a:lnSpc>
            </a:pPr>
            <a:r>
              <a:rPr lang="en-GB" sz="1200" dirty="0" smtClean="0">
                <a:solidFill>
                  <a:srgbClr val="FFFFFF"/>
                </a:solidFill>
              </a:rPr>
              <a:t>Plan As-Is</a:t>
            </a:r>
            <a:endParaRPr lang="en-GB" sz="1200" dirty="0">
              <a:solidFill>
                <a:srgbClr val="FFFFFF"/>
              </a:solidFill>
            </a:endParaRPr>
          </a:p>
        </p:txBody>
      </p:sp>
      <p:sp>
        <p:nvSpPr>
          <p:cNvPr id="59" name="AutoShape 19"/>
          <p:cNvSpPr>
            <a:spLocks noChangeArrowheads="1"/>
          </p:cNvSpPr>
          <p:nvPr/>
        </p:nvSpPr>
        <p:spPr bwMode="gray">
          <a:xfrm>
            <a:off x="2962635" y="4611406"/>
            <a:ext cx="1247414" cy="636588"/>
          </a:xfrm>
          <a:prstGeom prst="rect">
            <a:avLst/>
          </a:prstGeom>
          <a:solidFill>
            <a:srgbClr val="1462FF"/>
          </a:solidFill>
          <a:ln w="38100" cap="rnd" algn="ctr">
            <a:solidFill>
              <a:schemeClr val="tx1"/>
            </a:solidFill>
            <a:miter lim="800000"/>
            <a:headEnd/>
            <a:tailEnd/>
          </a:ln>
        </p:spPr>
        <p:txBody>
          <a:bodyPr wrap="square" lIns="72000" tIns="54000" rIns="0" bIns="54000" anchor="ctr"/>
          <a:lstStyle/>
          <a:p>
            <a:pPr defTabSz="1019175">
              <a:lnSpc>
                <a:spcPct val="110000"/>
              </a:lnSpc>
            </a:pPr>
            <a:r>
              <a:rPr lang="en-GB" sz="1200" dirty="0" smtClean="0">
                <a:solidFill>
                  <a:srgbClr val="FFFFFF"/>
                </a:solidFill>
              </a:rPr>
              <a:t>Map the As-Is and measure</a:t>
            </a:r>
            <a:endParaRPr lang="en-GB" sz="1200" dirty="0">
              <a:solidFill>
                <a:srgbClr val="FFFFFF"/>
              </a:solidFill>
            </a:endParaRPr>
          </a:p>
        </p:txBody>
      </p:sp>
      <p:sp>
        <p:nvSpPr>
          <p:cNvPr id="60" name="AutoShape 19"/>
          <p:cNvSpPr>
            <a:spLocks noChangeArrowheads="1"/>
          </p:cNvSpPr>
          <p:nvPr/>
        </p:nvSpPr>
        <p:spPr bwMode="gray">
          <a:xfrm>
            <a:off x="4067944" y="4611406"/>
            <a:ext cx="1275581" cy="636588"/>
          </a:xfrm>
          <a:prstGeom prst="rect">
            <a:avLst/>
          </a:prstGeom>
          <a:solidFill>
            <a:srgbClr val="00A1DE"/>
          </a:solidFill>
          <a:ln w="38100" cap="rnd" algn="ctr">
            <a:solidFill>
              <a:schemeClr val="tx1"/>
            </a:solidFill>
            <a:miter lim="800000"/>
            <a:headEnd/>
            <a:tailEnd/>
          </a:ln>
        </p:spPr>
        <p:txBody>
          <a:bodyPr wrap="square" lIns="72000" tIns="54000" rIns="0" bIns="54000" anchor="ctr"/>
          <a:lstStyle/>
          <a:p>
            <a:pPr defTabSz="1019175">
              <a:lnSpc>
                <a:spcPct val="110000"/>
              </a:lnSpc>
            </a:pPr>
            <a:r>
              <a:rPr lang="en-GB" sz="1200" dirty="0" smtClean="0">
                <a:solidFill>
                  <a:srgbClr val="FFFFFF"/>
                </a:solidFill>
              </a:rPr>
              <a:t>Analyse and develop To-Be</a:t>
            </a:r>
            <a:endParaRPr lang="en-GB" sz="1200" dirty="0">
              <a:solidFill>
                <a:srgbClr val="FFFFFF"/>
              </a:solidFill>
            </a:endParaRPr>
          </a:p>
        </p:txBody>
      </p:sp>
      <p:sp>
        <p:nvSpPr>
          <p:cNvPr id="61" name="AutoShape 19"/>
          <p:cNvSpPr>
            <a:spLocks noChangeArrowheads="1"/>
          </p:cNvSpPr>
          <p:nvPr/>
        </p:nvSpPr>
        <p:spPr bwMode="gray">
          <a:xfrm>
            <a:off x="5310625" y="4611406"/>
            <a:ext cx="859529" cy="636588"/>
          </a:xfrm>
          <a:prstGeom prst="rect">
            <a:avLst/>
          </a:prstGeom>
          <a:solidFill>
            <a:srgbClr val="72C7E7"/>
          </a:solidFill>
          <a:ln w="38100" cap="rnd" algn="ctr">
            <a:solidFill>
              <a:schemeClr val="tx1"/>
            </a:solidFill>
            <a:miter lim="800000"/>
            <a:headEnd/>
            <a:tailEnd/>
          </a:ln>
        </p:spPr>
        <p:txBody>
          <a:bodyPr wrap="square" lIns="72000" tIns="54000" rIns="0" bIns="54000" anchor="ctr"/>
          <a:lstStyle/>
          <a:p>
            <a:pPr defTabSz="1019175">
              <a:lnSpc>
                <a:spcPct val="110000"/>
              </a:lnSpc>
            </a:pPr>
            <a:r>
              <a:rPr lang="en-GB" sz="1200" dirty="0" smtClean="0">
                <a:solidFill>
                  <a:srgbClr val="FFFFFF"/>
                </a:solidFill>
              </a:rPr>
              <a:t>Plan solutions</a:t>
            </a:r>
            <a:endParaRPr lang="en-GB" sz="1200" dirty="0">
              <a:solidFill>
                <a:srgbClr val="FFFFFF"/>
              </a:solidFill>
            </a:endParaRPr>
          </a:p>
        </p:txBody>
      </p:sp>
      <p:sp>
        <p:nvSpPr>
          <p:cNvPr id="55" name="AutoShape 19"/>
          <p:cNvSpPr>
            <a:spLocks noChangeArrowheads="1"/>
          </p:cNvSpPr>
          <p:nvPr/>
        </p:nvSpPr>
        <p:spPr bwMode="gray">
          <a:xfrm>
            <a:off x="6086473" y="4105762"/>
            <a:ext cx="2580457" cy="505644"/>
          </a:xfrm>
          <a:prstGeom prst="chevron">
            <a:avLst>
              <a:gd name="adj" fmla="val 30288"/>
            </a:avLst>
          </a:prstGeom>
          <a:solidFill>
            <a:srgbClr val="52D0FF"/>
          </a:solidFill>
          <a:ln w="38100" cap="rnd" algn="ctr">
            <a:solidFill>
              <a:schemeClr val="tx1"/>
            </a:solidFill>
            <a:miter lim="800000"/>
            <a:headEnd/>
            <a:tailEnd/>
          </a:ln>
        </p:spPr>
        <p:txBody>
          <a:bodyPr wrap="none" lIns="180000" tIns="54000" rIns="144000" bIns="54000" anchor="ctr"/>
          <a:lstStyle/>
          <a:p>
            <a:pPr algn="ctr" defTabSz="1019175"/>
            <a:r>
              <a:rPr lang="en-GB" sz="1600" b="1" dirty="0" smtClean="0">
                <a:solidFill>
                  <a:srgbClr val="FFFFFF"/>
                </a:solidFill>
              </a:rPr>
              <a:t>Work Pilot</a:t>
            </a:r>
          </a:p>
          <a:p>
            <a:pPr algn="ctr" defTabSz="1019175"/>
            <a:r>
              <a:rPr lang="en-GB" sz="900" dirty="0" smtClean="0">
                <a:solidFill>
                  <a:srgbClr val="FFFFFF"/>
                </a:solidFill>
              </a:rPr>
              <a:t>Test and deploy future state</a:t>
            </a:r>
            <a:endParaRPr lang="en-GB" sz="900" dirty="0">
              <a:solidFill>
                <a:srgbClr val="FFFFFF"/>
              </a:solidFill>
            </a:endParaRPr>
          </a:p>
        </p:txBody>
      </p:sp>
      <p:sp>
        <p:nvSpPr>
          <p:cNvPr id="62" name="AutoShape 19"/>
          <p:cNvSpPr>
            <a:spLocks noChangeArrowheads="1"/>
          </p:cNvSpPr>
          <p:nvPr/>
        </p:nvSpPr>
        <p:spPr bwMode="gray">
          <a:xfrm>
            <a:off x="6095998" y="4611406"/>
            <a:ext cx="2436442" cy="636588"/>
          </a:xfrm>
          <a:prstGeom prst="rect">
            <a:avLst/>
          </a:prstGeom>
          <a:solidFill>
            <a:srgbClr val="52D0FF"/>
          </a:solidFill>
          <a:ln w="38100" cap="rnd" algn="ctr">
            <a:solidFill>
              <a:schemeClr val="tx1"/>
            </a:solidFill>
            <a:miter lim="800000"/>
            <a:headEnd/>
            <a:tailEnd/>
          </a:ln>
        </p:spPr>
        <p:txBody>
          <a:bodyPr wrap="square" lIns="72000" tIns="54000" rIns="0" bIns="54000" anchor="ctr"/>
          <a:lstStyle/>
          <a:p>
            <a:pPr defTabSz="1019175">
              <a:lnSpc>
                <a:spcPct val="110000"/>
              </a:lnSpc>
            </a:pPr>
            <a:r>
              <a:rPr lang="en-GB" sz="1200" dirty="0" smtClean="0">
                <a:solidFill>
                  <a:srgbClr val="FFFFFF"/>
                </a:solidFill>
              </a:rPr>
              <a:t>Test through a pilot and implement the prioritised solutions</a:t>
            </a:r>
            <a:endParaRPr lang="en-GB" sz="1200" dirty="0">
              <a:solidFill>
                <a:srgbClr val="FFFFFF"/>
              </a:solidFill>
            </a:endParaRPr>
          </a:p>
        </p:txBody>
      </p:sp>
      <p:cxnSp>
        <p:nvCxnSpPr>
          <p:cNvPr id="7" name="Straight Connector 6"/>
          <p:cNvCxnSpPr/>
          <p:nvPr/>
        </p:nvCxnSpPr>
        <p:spPr>
          <a:xfrm flipH="1">
            <a:off x="554327" y="1747837"/>
            <a:ext cx="0" cy="2304000"/>
          </a:xfrm>
          <a:prstGeom prst="line">
            <a:avLst/>
          </a:prstGeom>
          <a:ln w="9525">
            <a:solidFill>
              <a:schemeClr val="tx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098413" y="1747837"/>
            <a:ext cx="0" cy="2304000"/>
          </a:xfrm>
          <a:prstGeom prst="line">
            <a:avLst/>
          </a:prstGeom>
          <a:ln w="9525">
            <a:solidFill>
              <a:schemeClr val="tx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721022" y="1747837"/>
            <a:ext cx="0" cy="2304000"/>
          </a:xfrm>
          <a:prstGeom prst="line">
            <a:avLst/>
          </a:prstGeom>
          <a:ln w="9525">
            <a:solidFill>
              <a:schemeClr val="tx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310624" y="1747837"/>
            <a:ext cx="0" cy="2304000"/>
          </a:xfrm>
          <a:prstGeom prst="line">
            <a:avLst/>
          </a:prstGeom>
          <a:ln w="9525">
            <a:solidFill>
              <a:schemeClr val="tx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6925820" y="1747837"/>
            <a:ext cx="0" cy="2304000"/>
          </a:xfrm>
          <a:prstGeom prst="line">
            <a:avLst/>
          </a:prstGeom>
          <a:ln w="9525">
            <a:solidFill>
              <a:schemeClr val="tx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479141" y="1747837"/>
            <a:ext cx="0" cy="2304000"/>
          </a:xfrm>
          <a:prstGeom prst="line">
            <a:avLst/>
          </a:prstGeom>
          <a:ln w="9525">
            <a:solidFill>
              <a:schemeClr val="tx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Slide Number Placeholder 4"/>
          <p:cNvSpPr>
            <a:spLocks noGrp="1"/>
          </p:cNvSpPr>
          <p:nvPr>
            <p:ph type="sldNum" sz="quarter" idx="11"/>
          </p:nvPr>
        </p:nvSpPr>
        <p:spPr>
          <a:xfrm>
            <a:off x="358775" y="6548438"/>
            <a:ext cx="355600" cy="122237"/>
          </a:xfrm>
          <a:noFill/>
        </p:spPr>
        <p:txBody>
          <a:bodyPr/>
          <a:lstStyle/>
          <a:p>
            <a:fld id="{EE97A230-4AB6-4392-8885-606B40E97271}" type="slidenum">
              <a:rPr lang="en-GB" altLang="en-GB"/>
              <a:pPr/>
              <a:t>27</a:t>
            </a:fld>
            <a:endParaRPr lang="en-GB" altLang="en-GB" dirty="0"/>
          </a:p>
        </p:txBody>
      </p:sp>
    </p:spTree>
    <p:extLst>
      <p:ext uri="{BB962C8B-B14F-4D97-AF65-F5344CB8AC3E}">
        <p14:creationId xmlns:p14="http://schemas.microsoft.com/office/powerpoint/2010/main" val="2013963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p:cNvSpPr>
            <a:spLocks noGrp="1" noChangeArrowheads="1"/>
          </p:cNvSpPr>
          <p:nvPr>
            <p:ph type="title"/>
          </p:nvPr>
        </p:nvSpPr>
        <p:spPr/>
        <p:txBody>
          <a:bodyPr/>
          <a:lstStyle/>
          <a:p>
            <a:pPr eaLnBrk="1" hangingPunct="1"/>
            <a:r>
              <a:rPr lang="en-GB" dirty="0" smtClean="0"/>
              <a:t>An approach cadenced by engaging workshops</a:t>
            </a:r>
            <a:endParaRPr lang="en-GB"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GB" altLang="en-GB"/>
              <a:pPr/>
              <a:t>28</a:t>
            </a:fld>
            <a:endParaRPr lang="en-GB" altLang="en-GB" dirty="0"/>
          </a:p>
        </p:txBody>
      </p:sp>
      <p:sp>
        <p:nvSpPr>
          <p:cNvPr id="138" name="Rectangle 227"/>
          <p:cNvSpPr>
            <a:spLocks noChangeArrowheads="1"/>
          </p:cNvSpPr>
          <p:nvPr/>
        </p:nvSpPr>
        <p:spPr bwMode="auto">
          <a:xfrm>
            <a:off x="428828" y="2844334"/>
            <a:ext cx="8128532" cy="68802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8000" tIns="0" rIns="0" bIns="0" anchor="ctr"/>
          <a:lstStyle/>
          <a:p>
            <a:pPr fontAlgn="auto">
              <a:spcBef>
                <a:spcPts val="0"/>
              </a:spcBef>
              <a:tabLst>
                <a:tab pos="1430338" algn="l"/>
              </a:tabLst>
            </a:pPr>
            <a:r>
              <a:rPr lang="en-GB" altLang="fr-FR" sz="1600" b="1" kern="0" dirty="0" smtClean="0">
                <a:solidFill>
                  <a:srgbClr val="000066"/>
                </a:solidFill>
                <a:latin typeface="Arial" pitchFamily="34" charset="0"/>
                <a:cs typeface="Arial" pitchFamily="34" charset="0"/>
              </a:rPr>
              <a:t>Current State 1: 	</a:t>
            </a:r>
            <a:endParaRPr lang="en-GB" altLang="fr-FR" sz="1600" b="1" kern="0" dirty="0">
              <a:solidFill>
                <a:srgbClr val="000066"/>
              </a:solidFill>
              <a:latin typeface="Arial" pitchFamily="34" charset="0"/>
              <a:cs typeface="Arial" pitchFamily="34" charset="0"/>
            </a:endParaRPr>
          </a:p>
        </p:txBody>
      </p:sp>
      <p:sp>
        <p:nvSpPr>
          <p:cNvPr id="139" name="AutoShape 228"/>
          <p:cNvSpPr>
            <a:spLocks noChangeArrowheads="1"/>
          </p:cNvSpPr>
          <p:nvPr/>
        </p:nvSpPr>
        <p:spPr bwMode="auto">
          <a:xfrm>
            <a:off x="428625" y="2832839"/>
            <a:ext cx="554252" cy="707726"/>
          </a:xfrm>
          <a:prstGeom prst="homePlate">
            <a:avLst>
              <a:gd name="adj" fmla="val 32597"/>
            </a:avLst>
          </a:prstGeom>
          <a:solidFill>
            <a:schemeClr val="accent2"/>
          </a:solidFill>
          <a:ln>
            <a:noFill/>
          </a:ln>
          <a:extLst/>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400" b="1" i="0" u="none" strike="noStrike" kern="0" cap="none" spc="0" normalizeH="0" baseline="0" noProof="0" dirty="0">
                <a:ln>
                  <a:noFill/>
                </a:ln>
                <a:solidFill>
                  <a:srgbClr val="FFFFFF"/>
                </a:solidFill>
                <a:effectLst/>
                <a:uLnTx/>
                <a:uFillTx/>
                <a:latin typeface="Arial" pitchFamily="34" charset="0"/>
                <a:cs typeface="Arial" pitchFamily="34" charset="0"/>
              </a:rPr>
              <a:t>CS1</a:t>
            </a:r>
          </a:p>
        </p:txBody>
      </p:sp>
      <p:sp>
        <p:nvSpPr>
          <p:cNvPr id="173" name="Rectangle 261"/>
          <p:cNvSpPr>
            <a:spLocks noChangeArrowheads="1"/>
          </p:cNvSpPr>
          <p:nvPr/>
        </p:nvSpPr>
        <p:spPr bwMode="auto">
          <a:xfrm>
            <a:off x="428625" y="2105407"/>
            <a:ext cx="8128735" cy="68802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8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lvl="0" eaLnBrk="1" fontAlgn="auto" hangingPunct="1">
              <a:lnSpc>
                <a:spcPct val="100000"/>
              </a:lnSpc>
              <a:spcBef>
                <a:spcPts val="0"/>
              </a:spcBef>
              <a:spcAft>
                <a:spcPct val="0"/>
              </a:spcAft>
              <a:defRPr/>
            </a:pPr>
            <a:r>
              <a:rPr kumimoji="0" lang="en-GB" altLang="fr-FR" sz="1600" b="1" i="0" u="none" strike="noStrike" kern="0" cap="none" spc="0" normalizeH="0" baseline="0" noProof="0" dirty="0">
                <a:ln>
                  <a:noFill/>
                </a:ln>
                <a:solidFill>
                  <a:srgbClr val="000066"/>
                </a:solidFill>
                <a:effectLst/>
                <a:uLnTx/>
                <a:uFillTx/>
                <a:latin typeface="Arial" pitchFamily="34" charset="0"/>
                <a:cs typeface="Arial" pitchFamily="34" charset="0"/>
              </a:rPr>
              <a:t>Mobilisation: 	</a:t>
            </a:r>
          </a:p>
        </p:txBody>
      </p:sp>
      <p:sp>
        <p:nvSpPr>
          <p:cNvPr id="174" name="AutoShape 262"/>
          <p:cNvSpPr>
            <a:spLocks noChangeArrowheads="1"/>
          </p:cNvSpPr>
          <p:nvPr/>
        </p:nvSpPr>
        <p:spPr bwMode="auto">
          <a:xfrm>
            <a:off x="428625" y="2093913"/>
            <a:ext cx="554014" cy="707726"/>
          </a:xfrm>
          <a:prstGeom prst="homePlate">
            <a:avLst>
              <a:gd name="adj" fmla="val 32597"/>
            </a:avLst>
          </a:prstGeom>
          <a:solidFill>
            <a:schemeClr val="bg1"/>
          </a:solidFill>
          <a:ln w="25400">
            <a:solidFill>
              <a:srgbClr val="FFFFFF"/>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400" b="1" i="0" u="none" strike="noStrike" kern="0" cap="none" spc="0" normalizeH="0" baseline="0" noProof="0">
                <a:ln>
                  <a:noFill/>
                </a:ln>
                <a:solidFill>
                  <a:schemeClr val="tx1"/>
                </a:solidFill>
                <a:effectLst/>
                <a:uLnTx/>
                <a:uFillTx/>
                <a:latin typeface="Arial" pitchFamily="34" charset="0"/>
                <a:cs typeface="Arial" pitchFamily="34" charset="0"/>
              </a:rPr>
              <a:t>M</a:t>
            </a:r>
          </a:p>
        </p:txBody>
      </p:sp>
      <p:sp>
        <p:nvSpPr>
          <p:cNvPr id="172" name="Rectangle 263"/>
          <p:cNvSpPr>
            <a:spLocks noChangeArrowheads="1"/>
          </p:cNvSpPr>
          <p:nvPr/>
        </p:nvSpPr>
        <p:spPr bwMode="auto">
          <a:xfrm>
            <a:off x="7818302" y="2167805"/>
            <a:ext cx="624781" cy="546805"/>
          </a:xfrm>
          <a:prstGeom prst="rect">
            <a:avLst/>
          </a:prstGeom>
          <a:solidFill>
            <a:schemeClr val="tx1">
              <a:lumMod val="65000"/>
            </a:schemeClr>
          </a:solidFill>
          <a:ln>
            <a:noFill/>
          </a:ln>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200" i="0" u="none" strike="noStrike" kern="0" cap="none" spc="0" normalizeH="0" baseline="0" noProof="0">
                <a:ln>
                  <a:noFill/>
                </a:ln>
                <a:solidFill>
                  <a:schemeClr val="tx1"/>
                </a:solidFill>
                <a:effectLst/>
                <a:uLnTx/>
                <a:uFillTx/>
                <a:latin typeface="Arial" pitchFamily="34" charset="0"/>
                <a:cs typeface="Arial" pitchFamily="34" charset="0"/>
              </a:rPr>
              <a:t>½ day</a:t>
            </a:r>
          </a:p>
        </p:txBody>
      </p:sp>
      <p:sp>
        <p:nvSpPr>
          <p:cNvPr id="175" name="Rectangle 264"/>
          <p:cNvSpPr>
            <a:spLocks noChangeArrowheads="1"/>
          </p:cNvSpPr>
          <p:nvPr/>
        </p:nvSpPr>
        <p:spPr bwMode="auto">
          <a:xfrm>
            <a:off x="7818302" y="2919525"/>
            <a:ext cx="624781" cy="546806"/>
          </a:xfrm>
          <a:prstGeom prst="rect">
            <a:avLst/>
          </a:prstGeom>
          <a:solidFill>
            <a:schemeClr val="tx1">
              <a:lumMod val="65000"/>
            </a:schemeClr>
          </a:solidFill>
          <a:ln>
            <a:noFill/>
          </a:ln>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200" i="0" u="none" strike="noStrike" kern="0" cap="none" spc="0" normalizeH="0" baseline="0" noProof="0">
                <a:ln>
                  <a:noFill/>
                </a:ln>
                <a:solidFill>
                  <a:schemeClr val="tx1"/>
                </a:solidFill>
                <a:effectLst/>
                <a:uLnTx/>
                <a:uFillTx/>
                <a:latin typeface="Arial" pitchFamily="34" charset="0"/>
                <a:cs typeface="Arial" pitchFamily="34" charset="0"/>
              </a:rPr>
              <a:t>1 day</a:t>
            </a:r>
          </a:p>
        </p:txBody>
      </p:sp>
      <p:sp>
        <p:nvSpPr>
          <p:cNvPr id="179" name="Rectangle 267"/>
          <p:cNvSpPr>
            <a:spLocks noChangeArrowheads="1"/>
          </p:cNvSpPr>
          <p:nvPr/>
        </p:nvSpPr>
        <p:spPr bwMode="auto">
          <a:xfrm>
            <a:off x="428625" y="3581617"/>
            <a:ext cx="8128735" cy="68802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8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tab pos="1430338" algn="l"/>
              </a:tabLst>
              <a:defRPr/>
            </a:pPr>
            <a:r>
              <a:rPr kumimoji="0" lang="en-GB" altLang="fr-FR" sz="1600" b="1" i="0" u="none" strike="noStrike" kern="0" cap="none" spc="0" normalizeH="0" baseline="0" noProof="0" dirty="0">
                <a:ln>
                  <a:noFill/>
                </a:ln>
                <a:solidFill>
                  <a:srgbClr val="000066"/>
                </a:solidFill>
                <a:effectLst/>
                <a:uLnTx/>
                <a:uFillTx/>
                <a:latin typeface="Arial" pitchFamily="34" charset="0"/>
                <a:cs typeface="Arial" pitchFamily="34" charset="0"/>
              </a:rPr>
              <a:t>Current State 2:	</a:t>
            </a:r>
          </a:p>
        </p:txBody>
      </p:sp>
      <p:sp>
        <p:nvSpPr>
          <p:cNvPr id="180" name="AutoShape 268"/>
          <p:cNvSpPr>
            <a:spLocks noChangeArrowheads="1"/>
          </p:cNvSpPr>
          <p:nvPr/>
        </p:nvSpPr>
        <p:spPr bwMode="auto">
          <a:xfrm>
            <a:off x="428625" y="3570122"/>
            <a:ext cx="554014" cy="707727"/>
          </a:xfrm>
          <a:prstGeom prst="homePlate">
            <a:avLst>
              <a:gd name="adj" fmla="val 32597"/>
            </a:avLst>
          </a:prstGeom>
          <a:solidFill>
            <a:schemeClr val="accent2"/>
          </a:solidFill>
          <a:ln w="25400">
            <a:solidFill>
              <a:srgbClr val="FFFFFF"/>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400" b="1" i="0" u="none" strike="noStrike" kern="0" cap="none" spc="0" normalizeH="0" baseline="0" noProof="0" dirty="0">
                <a:ln>
                  <a:noFill/>
                </a:ln>
                <a:solidFill>
                  <a:schemeClr val="tx1"/>
                </a:solidFill>
                <a:effectLst/>
                <a:uLnTx/>
                <a:uFillTx/>
                <a:latin typeface="Arial" pitchFamily="34" charset="0"/>
                <a:cs typeface="Arial" pitchFamily="34" charset="0"/>
              </a:rPr>
              <a:t>CS2</a:t>
            </a:r>
          </a:p>
        </p:txBody>
      </p:sp>
      <p:sp>
        <p:nvSpPr>
          <p:cNvPr id="178" name="Rectangle 269"/>
          <p:cNvSpPr>
            <a:spLocks noChangeArrowheads="1"/>
          </p:cNvSpPr>
          <p:nvPr/>
        </p:nvSpPr>
        <p:spPr bwMode="auto">
          <a:xfrm>
            <a:off x="7818302" y="3644015"/>
            <a:ext cx="624781" cy="546806"/>
          </a:xfrm>
          <a:prstGeom prst="rect">
            <a:avLst/>
          </a:prstGeom>
          <a:solidFill>
            <a:schemeClr val="tx1">
              <a:lumMod val="65000"/>
            </a:schemeClr>
          </a:solidFill>
          <a:ln>
            <a:noFill/>
          </a:ln>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200" i="0" u="none" strike="noStrike" kern="0" cap="none" spc="0" normalizeH="0" baseline="0" noProof="0">
                <a:ln>
                  <a:noFill/>
                </a:ln>
                <a:solidFill>
                  <a:schemeClr val="tx1"/>
                </a:solidFill>
                <a:effectLst/>
                <a:uLnTx/>
                <a:uFillTx/>
                <a:latin typeface="Arial" pitchFamily="34" charset="0"/>
                <a:cs typeface="Arial" pitchFamily="34" charset="0"/>
              </a:rPr>
              <a:t>3 days</a:t>
            </a:r>
          </a:p>
        </p:txBody>
      </p:sp>
      <p:sp>
        <p:nvSpPr>
          <p:cNvPr id="184" name="Rectangle 272"/>
          <p:cNvSpPr>
            <a:spLocks noChangeArrowheads="1"/>
          </p:cNvSpPr>
          <p:nvPr/>
        </p:nvSpPr>
        <p:spPr bwMode="auto">
          <a:xfrm>
            <a:off x="428625" y="4318901"/>
            <a:ext cx="8128735" cy="68802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8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tab pos="1430338" algn="l"/>
              </a:tabLst>
              <a:defRPr/>
            </a:pPr>
            <a:r>
              <a:rPr kumimoji="0" lang="en-GB" altLang="fr-FR" sz="1600" b="1" i="0" u="none" strike="noStrike" kern="0" cap="none" spc="0" normalizeH="0" baseline="0" noProof="0" dirty="0">
                <a:ln>
                  <a:noFill/>
                </a:ln>
                <a:solidFill>
                  <a:srgbClr val="000066"/>
                </a:solidFill>
                <a:effectLst/>
                <a:uLnTx/>
                <a:uFillTx/>
                <a:latin typeface="Arial" pitchFamily="34" charset="0"/>
                <a:cs typeface="Arial" pitchFamily="34" charset="0"/>
              </a:rPr>
              <a:t>Future State 1:	</a:t>
            </a:r>
          </a:p>
        </p:txBody>
      </p:sp>
      <p:sp>
        <p:nvSpPr>
          <p:cNvPr id="185" name="AutoShape 273"/>
          <p:cNvSpPr>
            <a:spLocks noChangeArrowheads="1"/>
          </p:cNvSpPr>
          <p:nvPr/>
        </p:nvSpPr>
        <p:spPr bwMode="auto">
          <a:xfrm>
            <a:off x="428625" y="4307407"/>
            <a:ext cx="554014" cy="707726"/>
          </a:xfrm>
          <a:prstGeom prst="homePlate">
            <a:avLst>
              <a:gd name="adj" fmla="val 32597"/>
            </a:avLst>
          </a:prstGeom>
          <a:solidFill>
            <a:schemeClr val="accent2"/>
          </a:solidFill>
          <a:ln w="25400">
            <a:solidFill>
              <a:srgbClr val="FFFFFF"/>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400" b="1" i="0" u="none" strike="noStrike" kern="0" cap="none" spc="0" normalizeH="0" baseline="0" noProof="0">
                <a:ln>
                  <a:noFill/>
                </a:ln>
                <a:solidFill>
                  <a:schemeClr val="tx1"/>
                </a:solidFill>
                <a:effectLst/>
                <a:uLnTx/>
                <a:uFillTx/>
                <a:latin typeface="Arial" pitchFamily="34" charset="0"/>
                <a:cs typeface="Arial" pitchFamily="34" charset="0"/>
              </a:rPr>
              <a:t>FS1</a:t>
            </a:r>
          </a:p>
        </p:txBody>
      </p:sp>
      <p:sp>
        <p:nvSpPr>
          <p:cNvPr id="183" name="Rectangle 274"/>
          <p:cNvSpPr>
            <a:spLocks noChangeArrowheads="1"/>
          </p:cNvSpPr>
          <p:nvPr/>
        </p:nvSpPr>
        <p:spPr bwMode="auto">
          <a:xfrm>
            <a:off x="7818302" y="4382941"/>
            <a:ext cx="624781" cy="546805"/>
          </a:xfrm>
          <a:prstGeom prst="rect">
            <a:avLst/>
          </a:prstGeom>
          <a:solidFill>
            <a:schemeClr val="tx1">
              <a:lumMod val="65000"/>
            </a:schemeClr>
          </a:solidFill>
          <a:ln>
            <a:noFill/>
          </a:ln>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200" i="0" u="none" strike="noStrike" kern="0" cap="none" spc="0" normalizeH="0" baseline="0" noProof="0">
                <a:ln>
                  <a:noFill/>
                </a:ln>
                <a:solidFill>
                  <a:schemeClr val="tx1"/>
                </a:solidFill>
                <a:effectLst/>
                <a:uLnTx/>
                <a:uFillTx/>
                <a:latin typeface="Arial" pitchFamily="34" charset="0"/>
                <a:cs typeface="Arial" pitchFamily="34" charset="0"/>
              </a:rPr>
              <a:t>2 days</a:t>
            </a:r>
          </a:p>
        </p:txBody>
      </p:sp>
      <p:sp>
        <p:nvSpPr>
          <p:cNvPr id="189" name="Rectangle 277"/>
          <p:cNvSpPr>
            <a:spLocks noChangeArrowheads="1"/>
          </p:cNvSpPr>
          <p:nvPr/>
        </p:nvSpPr>
        <p:spPr bwMode="auto">
          <a:xfrm>
            <a:off x="428625" y="5056185"/>
            <a:ext cx="8128735" cy="68802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8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tab pos="1430338" algn="l"/>
              </a:tabLst>
              <a:defRPr/>
            </a:pPr>
            <a:r>
              <a:rPr kumimoji="0" lang="en-GB" altLang="fr-FR" sz="1600" b="1" i="0" u="none" strike="noStrike" kern="0" cap="none" spc="0" normalizeH="0" baseline="0" noProof="0" dirty="0">
                <a:ln>
                  <a:noFill/>
                </a:ln>
                <a:solidFill>
                  <a:srgbClr val="000066"/>
                </a:solidFill>
                <a:effectLst/>
                <a:uLnTx/>
                <a:uFillTx/>
                <a:latin typeface="Arial" pitchFamily="34" charset="0"/>
                <a:cs typeface="Arial" pitchFamily="34" charset="0"/>
              </a:rPr>
              <a:t>Future State 2:	</a:t>
            </a:r>
          </a:p>
        </p:txBody>
      </p:sp>
      <p:sp>
        <p:nvSpPr>
          <p:cNvPr id="190" name="AutoShape 278"/>
          <p:cNvSpPr>
            <a:spLocks noChangeArrowheads="1"/>
          </p:cNvSpPr>
          <p:nvPr/>
        </p:nvSpPr>
        <p:spPr bwMode="auto">
          <a:xfrm>
            <a:off x="428625" y="5044690"/>
            <a:ext cx="554014" cy="707727"/>
          </a:xfrm>
          <a:prstGeom prst="homePlate">
            <a:avLst>
              <a:gd name="adj" fmla="val 32597"/>
            </a:avLst>
          </a:prstGeom>
          <a:solidFill>
            <a:schemeClr val="accent2"/>
          </a:solidFill>
          <a:ln w="25400">
            <a:solidFill>
              <a:srgbClr val="FFFFFF"/>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400" b="1" i="0" u="none" strike="noStrike" kern="0" cap="none" spc="0" normalizeH="0" baseline="0" noProof="0">
                <a:ln>
                  <a:noFill/>
                </a:ln>
                <a:solidFill>
                  <a:schemeClr val="tx1"/>
                </a:solidFill>
                <a:effectLst/>
                <a:uLnTx/>
                <a:uFillTx/>
                <a:latin typeface="Arial" pitchFamily="34" charset="0"/>
                <a:cs typeface="Arial" pitchFamily="34" charset="0"/>
              </a:rPr>
              <a:t>FS2</a:t>
            </a:r>
          </a:p>
        </p:txBody>
      </p:sp>
      <p:sp>
        <p:nvSpPr>
          <p:cNvPr id="188" name="Rectangle 279"/>
          <p:cNvSpPr>
            <a:spLocks noChangeArrowheads="1"/>
          </p:cNvSpPr>
          <p:nvPr/>
        </p:nvSpPr>
        <p:spPr bwMode="auto">
          <a:xfrm>
            <a:off x="7818302" y="5120225"/>
            <a:ext cx="624781" cy="546806"/>
          </a:xfrm>
          <a:prstGeom prst="rect">
            <a:avLst/>
          </a:prstGeom>
          <a:solidFill>
            <a:schemeClr val="tx1">
              <a:lumMod val="65000"/>
            </a:schemeClr>
          </a:solidFill>
          <a:ln>
            <a:noFill/>
          </a:ln>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200" i="0" u="none" strike="noStrike" kern="0" cap="none" spc="0" normalizeH="0" baseline="0" noProof="0">
                <a:ln>
                  <a:noFill/>
                </a:ln>
                <a:solidFill>
                  <a:schemeClr val="tx1"/>
                </a:solidFill>
                <a:effectLst/>
                <a:uLnTx/>
                <a:uFillTx/>
                <a:latin typeface="Arial" pitchFamily="34" charset="0"/>
                <a:cs typeface="Arial" pitchFamily="34" charset="0"/>
              </a:rPr>
              <a:t>2 days</a:t>
            </a:r>
          </a:p>
        </p:txBody>
      </p:sp>
      <p:sp>
        <p:nvSpPr>
          <p:cNvPr id="194" name="Rectangle 282"/>
          <p:cNvSpPr>
            <a:spLocks noChangeArrowheads="1"/>
          </p:cNvSpPr>
          <p:nvPr/>
        </p:nvSpPr>
        <p:spPr bwMode="auto">
          <a:xfrm>
            <a:off x="428625" y="5793469"/>
            <a:ext cx="8128735" cy="68802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8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tab pos="1430338" algn="l"/>
              </a:tabLst>
              <a:defRPr/>
            </a:pPr>
            <a:r>
              <a:rPr kumimoji="0" lang="en-GB" altLang="fr-FR" sz="1600" b="1" i="0" u="none" strike="noStrike" kern="0" cap="none" spc="0" normalizeH="0" baseline="0" noProof="0" dirty="0">
                <a:ln>
                  <a:noFill/>
                </a:ln>
                <a:solidFill>
                  <a:srgbClr val="000066"/>
                </a:solidFill>
                <a:effectLst/>
                <a:uLnTx/>
                <a:uFillTx/>
                <a:latin typeface="Arial" pitchFamily="34" charset="0"/>
                <a:cs typeface="Arial" pitchFamily="34" charset="0"/>
              </a:rPr>
              <a:t>Work Pilot:	</a:t>
            </a:r>
          </a:p>
        </p:txBody>
      </p:sp>
      <p:sp>
        <p:nvSpPr>
          <p:cNvPr id="195" name="AutoShape 283"/>
          <p:cNvSpPr>
            <a:spLocks noChangeArrowheads="1"/>
          </p:cNvSpPr>
          <p:nvPr/>
        </p:nvSpPr>
        <p:spPr bwMode="auto">
          <a:xfrm>
            <a:off x="428625" y="5781975"/>
            <a:ext cx="554014" cy="707726"/>
          </a:xfrm>
          <a:prstGeom prst="homePlate">
            <a:avLst>
              <a:gd name="adj" fmla="val 32597"/>
            </a:avLst>
          </a:prstGeom>
          <a:solidFill>
            <a:schemeClr val="accent3"/>
          </a:solidFill>
          <a:ln w="25400">
            <a:solidFill>
              <a:srgbClr val="FFFFFF"/>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400" b="1" i="0" u="none" strike="noStrike" kern="0" cap="none" spc="0" normalizeH="0" baseline="0" noProof="0">
                <a:ln>
                  <a:noFill/>
                </a:ln>
                <a:solidFill>
                  <a:schemeClr val="tx1"/>
                </a:solidFill>
                <a:effectLst/>
                <a:uLnTx/>
                <a:uFillTx/>
                <a:latin typeface="Arial" pitchFamily="34" charset="0"/>
                <a:cs typeface="Arial" pitchFamily="34" charset="0"/>
              </a:rPr>
              <a:t>WP</a:t>
            </a:r>
          </a:p>
        </p:txBody>
      </p:sp>
      <p:sp>
        <p:nvSpPr>
          <p:cNvPr id="193" name="Rectangle 284"/>
          <p:cNvSpPr>
            <a:spLocks noChangeArrowheads="1"/>
          </p:cNvSpPr>
          <p:nvPr/>
        </p:nvSpPr>
        <p:spPr bwMode="auto">
          <a:xfrm>
            <a:off x="7818302" y="5855867"/>
            <a:ext cx="624781" cy="546805"/>
          </a:xfrm>
          <a:prstGeom prst="rect">
            <a:avLst/>
          </a:prstGeom>
          <a:solidFill>
            <a:schemeClr val="tx1">
              <a:lumMod val="65000"/>
            </a:schemeClr>
          </a:solidFill>
          <a:ln>
            <a:noFill/>
          </a:ln>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en-GB" altLang="fr-FR" sz="1200" i="0" u="none" strike="noStrike" kern="0" cap="none" spc="0" normalizeH="0" baseline="0" noProof="0">
                <a:ln>
                  <a:noFill/>
                </a:ln>
                <a:solidFill>
                  <a:schemeClr val="tx1"/>
                </a:solidFill>
                <a:effectLst/>
                <a:uLnTx/>
                <a:uFillTx/>
                <a:latin typeface="Arial" pitchFamily="34" charset="0"/>
                <a:cs typeface="Arial" pitchFamily="34" charset="0"/>
              </a:rPr>
              <a:t>8 weeks</a:t>
            </a:r>
          </a:p>
        </p:txBody>
      </p:sp>
      <p:sp>
        <p:nvSpPr>
          <p:cNvPr id="200" name="AutoShape 5"/>
          <p:cNvSpPr>
            <a:spLocks noChangeArrowheads="1"/>
          </p:cNvSpPr>
          <p:nvPr>
            <p:custDataLst>
              <p:tags r:id="rId1"/>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fr-FR" sz="1050" b="1" kern="0" dirty="0" smtClean="0">
                <a:solidFill>
                  <a:srgbClr val="FFFFFF"/>
                </a:solidFill>
                <a:cs typeface="Arial" pitchFamily="34" charset="0"/>
              </a:rPr>
              <a:t>1. </a:t>
            </a:r>
            <a:r>
              <a:rPr lang="fr-FR" sz="1050" b="1" kern="0" dirty="0" err="1" smtClean="0">
                <a:solidFill>
                  <a:srgbClr val="FFFFFF"/>
                </a:solidFill>
                <a:cs typeface="Arial" pitchFamily="34" charset="0"/>
              </a:rPr>
              <a:t>Mobilization</a:t>
            </a:r>
            <a:endParaRPr lang="fr-FR" sz="1050" b="1" kern="0" dirty="0">
              <a:solidFill>
                <a:srgbClr val="FFFFFF"/>
              </a:solidFill>
              <a:cs typeface="Arial" pitchFamily="34" charset="0"/>
            </a:endParaRPr>
          </a:p>
        </p:txBody>
      </p:sp>
      <p:sp>
        <p:nvSpPr>
          <p:cNvPr id="201" name="AutoShape 6"/>
          <p:cNvSpPr>
            <a:spLocks noChangeArrowheads="1"/>
          </p:cNvSpPr>
          <p:nvPr>
            <p:custDataLst>
              <p:tags r:id="rId2"/>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fr-FR" sz="1050" b="1" kern="0" dirty="0" smtClean="0">
                <a:solidFill>
                  <a:srgbClr val="FFFFFF"/>
                </a:solidFill>
              </a:rPr>
              <a:t>2. </a:t>
            </a:r>
            <a:r>
              <a:rPr lang="fr-FR" sz="1050" b="1" kern="0" dirty="0" err="1" smtClean="0">
                <a:solidFill>
                  <a:srgbClr val="FFFFFF"/>
                </a:solidFill>
              </a:rPr>
              <a:t>Current</a:t>
            </a:r>
            <a:r>
              <a:rPr lang="fr-FR" sz="1050" b="1" kern="0" dirty="0" smtClean="0">
                <a:solidFill>
                  <a:srgbClr val="FFFFFF"/>
                </a:solidFill>
              </a:rPr>
              <a:t> State</a:t>
            </a:r>
            <a:endParaRPr lang="fr-FR" sz="1050" b="1" kern="0" dirty="0">
              <a:solidFill>
                <a:srgbClr val="FFFFFF"/>
              </a:solidFill>
            </a:endParaRPr>
          </a:p>
        </p:txBody>
      </p:sp>
      <p:sp>
        <p:nvSpPr>
          <p:cNvPr id="202" name="AutoShape 7"/>
          <p:cNvSpPr>
            <a:spLocks noChangeArrowheads="1"/>
          </p:cNvSpPr>
          <p:nvPr>
            <p:custDataLst>
              <p:tags r:id="rId3"/>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fr-FR" sz="1050" b="1" kern="0" dirty="0" smtClean="0">
                <a:solidFill>
                  <a:srgbClr val="FFFFFF"/>
                </a:solidFill>
                <a:cs typeface="Arial" pitchFamily="34" charset="0"/>
              </a:rPr>
              <a:t>3. Future State</a:t>
            </a:r>
            <a:endParaRPr lang="fr-FR" sz="1050" b="1" kern="0" dirty="0">
              <a:solidFill>
                <a:srgbClr val="FFFFFF"/>
              </a:solidFill>
              <a:cs typeface="Arial" pitchFamily="34" charset="0"/>
            </a:endParaRPr>
          </a:p>
        </p:txBody>
      </p:sp>
      <p:sp>
        <p:nvSpPr>
          <p:cNvPr id="203" name="AutoShape 7"/>
          <p:cNvSpPr>
            <a:spLocks noChangeArrowheads="1"/>
          </p:cNvSpPr>
          <p:nvPr>
            <p:custDataLst>
              <p:tags r:id="rId4"/>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fr-FR" sz="1050" b="1" kern="0" dirty="0" smtClean="0">
                <a:solidFill>
                  <a:srgbClr val="FFFFFF"/>
                </a:solidFill>
                <a:cs typeface="Arial" pitchFamily="34" charset="0"/>
              </a:rPr>
              <a:t>4. </a:t>
            </a:r>
            <a:r>
              <a:rPr lang="fr-FR" sz="1050" b="1" kern="0" dirty="0" err="1" smtClean="0">
                <a:solidFill>
                  <a:srgbClr val="FFFFFF"/>
                </a:solidFill>
                <a:cs typeface="Arial" pitchFamily="34" charset="0"/>
              </a:rPr>
              <a:t>Implementation</a:t>
            </a:r>
            <a:r>
              <a:rPr lang="fr-FR" sz="1050" b="1" kern="0" dirty="0" smtClean="0">
                <a:solidFill>
                  <a:srgbClr val="FFFFFF"/>
                </a:solidFill>
                <a:cs typeface="Arial" pitchFamily="34" charset="0"/>
              </a:rPr>
              <a:t> plan and test</a:t>
            </a:r>
            <a:endParaRPr lang="fr-FR"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5"/>
            </p:custDataLst>
            <p:extLst>
              <p:ext uri="{D42A27DB-BD31-4B8C-83A1-F6EECF244321}">
                <p14:modId xmlns:p14="http://schemas.microsoft.com/office/powerpoint/2010/main" val="1174534141"/>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6"/>
            </p:custDataLst>
            <p:extLst>
              <p:ext uri="{D42A27DB-BD31-4B8C-83A1-F6EECF244321}">
                <p14:modId xmlns:p14="http://schemas.microsoft.com/office/powerpoint/2010/main" val="1737836127"/>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7"/>
            </p:custDataLst>
            <p:extLst>
              <p:ext uri="{D42A27DB-BD31-4B8C-83A1-F6EECF244321}">
                <p14:modId xmlns:p14="http://schemas.microsoft.com/office/powerpoint/2010/main" val="3453010308"/>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8"/>
            </p:custDataLst>
            <p:extLst>
              <p:ext uri="{D42A27DB-BD31-4B8C-83A1-F6EECF244321}">
                <p14:modId xmlns:p14="http://schemas.microsoft.com/office/powerpoint/2010/main" val="3043050981"/>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9"/>
            </p:custDataLst>
            <p:extLst>
              <p:ext uri="{D42A27DB-BD31-4B8C-83A1-F6EECF244321}">
                <p14:modId xmlns:p14="http://schemas.microsoft.com/office/powerpoint/2010/main" val="1670023548"/>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0"/>
            </p:custDataLst>
            <p:extLst>
              <p:ext uri="{D42A27DB-BD31-4B8C-83A1-F6EECF244321}">
                <p14:modId xmlns:p14="http://schemas.microsoft.com/office/powerpoint/2010/main" val="229471411"/>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1"/>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fr-FR"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fr-FR" sz="800" dirty="0"/>
            </a:p>
          </p:txBody>
        </p:sp>
      </p:grpSp>
      <p:grpSp>
        <p:nvGrpSpPr>
          <p:cNvPr id="213" name="Group 218"/>
          <p:cNvGrpSpPr>
            <a:grpSpLocks/>
          </p:cNvGrpSpPr>
          <p:nvPr>
            <p:custDataLst>
              <p:tags r:id="rId12"/>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fr-FR"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fr-FR" sz="800" dirty="0"/>
            </a:p>
          </p:txBody>
        </p:sp>
      </p:grpSp>
      <p:grpSp>
        <p:nvGrpSpPr>
          <p:cNvPr id="216" name="Group 223"/>
          <p:cNvGrpSpPr>
            <a:grpSpLocks/>
          </p:cNvGrpSpPr>
          <p:nvPr>
            <p:custDataLst>
              <p:tags r:id="rId13"/>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fr-FR"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fr-FR" sz="800" dirty="0"/>
            </a:p>
          </p:txBody>
        </p:sp>
      </p:grpSp>
      <p:sp>
        <p:nvSpPr>
          <p:cNvPr id="219" name="AutoShape 227"/>
          <p:cNvSpPr>
            <a:spLocks noChangeArrowheads="1"/>
          </p:cNvSpPr>
          <p:nvPr>
            <p:custDataLst>
              <p:tags r:id="rId14"/>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fr-FR" dirty="0"/>
          </a:p>
        </p:txBody>
      </p:sp>
      <p:sp>
        <p:nvSpPr>
          <p:cNvPr id="220" name="Rectangle 228"/>
          <p:cNvSpPr>
            <a:spLocks noChangeArrowheads="1"/>
          </p:cNvSpPr>
          <p:nvPr>
            <p:custDataLst>
              <p:tags r:id="rId15"/>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fr-FR" sz="800" dirty="0"/>
          </a:p>
        </p:txBody>
      </p:sp>
      <p:grpSp>
        <p:nvGrpSpPr>
          <p:cNvPr id="221" name="Group 230"/>
          <p:cNvGrpSpPr>
            <a:grpSpLocks/>
          </p:cNvGrpSpPr>
          <p:nvPr>
            <p:custDataLst>
              <p:tags r:id="rId16"/>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fr-FR"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fr-FR" sz="800" dirty="0"/>
            </a:p>
          </p:txBody>
        </p:sp>
      </p:grpSp>
      <p:grpSp>
        <p:nvGrpSpPr>
          <p:cNvPr id="224" name="Group 235"/>
          <p:cNvGrpSpPr>
            <a:grpSpLocks/>
          </p:cNvGrpSpPr>
          <p:nvPr>
            <p:custDataLst>
              <p:tags r:id="rId17"/>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fr-FR"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fr-FR"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fr-FR" sz="900" dirty="0" smtClean="0"/>
              <a:t>2 to 3 </a:t>
            </a:r>
            <a:r>
              <a:rPr lang="fr-FR" sz="900" dirty="0" err="1" smtClean="0"/>
              <a:t>months</a:t>
            </a:r>
            <a:endParaRPr lang="fr-FR" sz="900" dirty="0"/>
          </a:p>
        </p:txBody>
      </p:sp>
      <p:sp>
        <p:nvSpPr>
          <p:cNvPr id="58" name="Rectangle 57"/>
          <p:cNvSpPr/>
          <p:nvPr/>
        </p:nvSpPr>
        <p:spPr>
          <a:xfrm>
            <a:off x="2746850" y="2842091"/>
            <a:ext cx="5065238" cy="690265"/>
          </a:xfrm>
          <a:prstGeom prst="rect">
            <a:avLst/>
          </a:prstGeom>
        </p:spPr>
        <p:txBody>
          <a:bodyPr wrap="square" lIns="0" tIns="0" rIns="0" bIns="0" anchor="ctr" anchorCtr="0">
            <a:noAutofit/>
          </a:bodyPr>
          <a:lstStyle/>
          <a:p>
            <a:r>
              <a:rPr lang="en-GB" sz="1400" dirty="0">
                <a:solidFill>
                  <a:srgbClr val="002776"/>
                </a:solidFill>
              </a:rPr>
              <a:t>The </a:t>
            </a:r>
            <a:r>
              <a:rPr lang="en-GB" sz="1400" dirty="0" smtClean="0">
                <a:solidFill>
                  <a:srgbClr val="002776"/>
                </a:solidFill>
              </a:rPr>
              <a:t>project </a:t>
            </a:r>
            <a:r>
              <a:rPr lang="en-GB" sz="1400" dirty="0">
                <a:solidFill>
                  <a:srgbClr val="002776"/>
                </a:solidFill>
              </a:rPr>
              <a:t>is defined with a clear understanding of the </a:t>
            </a:r>
            <a:r>
              <a:rPr lang="en-GB" sz="1400" b="1" dirty="0" smtClean="0">
                <a:solidFill>
                  <a:srgbClr val="002776"/>
                </a:solidFill>
              </a:rPr>
              <a:t>customers</a:t>
            </a:r>
            <a:r>
              <a:rPr lang="en-GB" sz="1400" dirty="0" smtClean="0">
                <a:solidFill>
                  <a:srgbClr val="002776"/>
                </a:solidFill>
              </a:rPr>
              <a:t> and </a:t>
            </a:r>
            <a:r>
              <a:rPr lang="en-GB" sz="1400" b="1" dirty="0" smtClean="0">
                <a:solidFill>
                  <a:srgbClr val="002776"/>
                </a:solidFill>
              </a:rPr>
              <a:t>business</a:t>
            </a:r>
            <a:r>
              <a:rPr lang="en-GB" sz="1400" dirty="0" smtClean="0">
                <a:solidFill>
                  <a:srgbClr val="002776"/>
                </a:solidFill>
              </a:rPr>
              <a:t> expectations</a:t>
            </a:r>
            <a:endParaRPr lang="en-GB" sz="1400" dirty="0">
              <a:solidFill>
                <a:srgbClr val="002776"/>
              </a:solidFill>
            </a:endParaRPr>
          </a:p>
        </p:txBody>
      </p:sp>
      <p:sp>
        <p:nvSpPr>
          <p:cNvPr id="59" name="Rectangle 58"/>
          <p:cNvSpPr/>
          <p:nvPr/>
        </p:nvSpPr>
        <p:spPr>
          <a:xfrm>
            <a:off x="2746850" y="3581617"/>
            <a:ext cx="5065238" cy="688024"/>
          </a:xfrm>
          <a:prstGeom prst="rect">
            <a:avLst/>
          </a:prstGeom>
        </p:spPr>
        <p:txBody>
          <a:bodyPr wrap="square" lIns="0" tIns="0" rIns="0" bIns="0" anchor="ctr" anchorCtr="0">
            <a:noAutofit/>
          </a:bodyPr>
          <a:lstStyle/>
          <a:p>
            <a:r>
              <a:rPr lang="en-GB" sz="1400" dirty="0">
                <a:solidFill>
                  <a:srgbClr val="002776"/>
                </a:solidFill>
              </a:rPr>
              <a:t>The team members “</a:t>
            </a:r>
            <a:r>
              <a:rPr lang="en-GB" sz="1400" b="1" dirty="0">
                <a:solidFill>
                  <a:srgbClr val="002776"/>
                </a:solidFill>
              </a:rPr>
              <a:t>walk the process</a:t>
            </a:r>
            <a:r>
              <a:rPr lang="en-GB" sz="1400" dirty="0">
                <a:solidFill>
                  <a:srgbClr val="002776"/>
                </a:solidFill>
              </a:rPr>
              <a:t>” </a:t>
            </a:r>
            <a:r>
              <a:rPr lang="en-GB" sz="1400" dirty="0" smtClean="0">
                <a:solidFill>
                  <a:srgbClr val="002776"/>
                </a:solidFill>
              </a:rPr>
              <a:t>to map </a:t>
            </a:r>
            <a:r>
              <a:rPr lang="en-GB" sz="1400" dirty="0">
                <a:solidFill>
                  <a:srgbClr val="002776"/>
                </a:solidFill>
              </a:rPr>
              <a:t>and analyse the current state </a:t>
            </a:r>
            <a:r>
              <a:rPr lang="en-GB" sz="1400" dirty="0" smtClean="0">
                <a:solidFill>
                  <a:srgbClr val="002776"/>
                </a:solidFill>
              </a:rPr>
              <a:t>and to </a:t>
            </a:r>
            <a:r>
              <a:rPr lang="en-GB" sz="1400" b="1" dirty="0" smtClean="0">
                <a:solidFill>
                  <a:srgbClr val="002776"/>
                </a:solidFill>
              </a:rPr>
              <a:t>identify </a:t>
            </a:r>
            <a:r>
              <a:rPr lang="en-GB" sz="1400" b="1" dirty="0">
                <a:solidFill>
                  <a:srgbClr val="002776"/>
                </a:solidFill>
              </a:rPr>
              <a:t>the </a:t>
            </a:r>
            <a:r>
              <a:rPr lang="en-GB" sz="1400" b="1" dirty="0" smtClean="0">
                <a:solidFill>
                  <a:srgbClr val="002776"/>
                </a:solidFill>
              </a:rPr>
              <a:t>waste </a:t>
            </a:r>
            <a:r>
              <a:rPr lang="en-GB" sz="1400" dirty="0" smtClean="0">
                <a:solidFill>
                  <a:srgbClr val="002776"/>
                </a:solidFill>
              </a:rPr>
              <a:t>and opportunities</a:t>
            </a:r>
            <a:endParaRPr lang="en-US" sz="1400" dirty="0">
              <a:solidFill>
                <a:srgbClr val="002776"/>
              </a:solidFill>
            </a:endParaRPr>
          </a:p>
        </p:txBody>
      </p:sp>
      <p:sp>
        <p:nvSpPr>
          <p:cNvPr id="60" name="Rectangle 59"/>
          <p:cNvSpPr/>
          <p:nvPr/>
        </p:nvSpPr>
        <p:spPr>
          <a:xfrm>
            <a:off x="2756104" y="2105407"/>
            <a:ext cx="4832194" cy="696232"/>
          </a:xfrm>
          <a:prstGeom prst="rect">
            <a:avLst/>
          </a:prstGeom>
        </p:spPr>
        <p:txBody>
          <a:bodyPr wrap="square" lIns="0" tIns="0" rIns="0" bIns="0" anchor="ctr" anchorCtr="0">
            <a:noAutofit/>
          </a:bodyPr>
          <a:lstStyle/>
          <a:p>
            <a:r>
              <a:rPr lang="en-US" sz="1400" dirty="0">
                <a:solidFill>
                  <a:srgbClr val="002776"/>
                </a:solidFill>
              </a:rPr>
              <a:t>Confirm the scope, </a:t>
            </a:r>
            <a:r>
              <a:rPr lang="en-US" sz="1400" dirty="0" err="1">
                <a:solidFill>
                  <a:srgbClr val="002776"/>
                </a:solidFill>
              </a:rPr>
              <a:t>mobilise</a:t>
            </a:r>
            <a:r>
              <a:rPr lang="en-US" sz="1400" dirty="0">
                <a:solidFill>
                  <a:srgbClr val="002776"/>
                </a:solidFill>
              </a:rPr>
              <a:t> the team and Kick-off the project </a:t>
            </a:r>
          </a:p>
        </p:txBody>
      </p:sp>
      <p:sp>
        <p:nvSpPr>
          <p:cNvPr id="61" name="Rectangle 60"/>
          <p:cNvSpPr/>
          <p:nvPr/>
        </p:nvSpPr>
        <p:spPr>
          <a:xfrm>
            <a:off x="2746850" y="4318899"/>
            <a:ext cx="5065238" cy="688024"/>
          </a:xfrm>
          <a:prstGeom prst="rect">
            <a:avLst/>
          </a:prstGeom>
        </p:spPr>
        <p:txBody>
          <a:bodyPr wrap="square" lIns="0" tIns="0" rIns="0" bIns="0" anchor="ctr" anchorCtr="0">
            <a:noAutofit/>
          </a:bodyPr>
          <a:lstStyle/>
          <a:p>
            <a:r>
              <a:rPr lang="en-GB" sz="1400" dirty="0" smtClean="0">
                <a:solidFill>
                  <a:srgbClr val="002776"/>
                </a:solidFill>
              </a:rPr>
              <a:t>The team is </a:t>
            </a:r>
            <a:r>
              <a:rPr lang="en-GB" sz="1400" dirty="0">
                <a:solidFill>
                  <a:srgbClr val="002776"/>
                </a:solidFill>
              </a:rPr>
              <a:t>encouraged to undertake </a:t>
            </a:r>
            <a:r>
              <a:rPr lang="en-GB" sz="1400" b="1" dirty="0">
                <a:solidFill>
                  <a:srgbClr val="002776"/>
                </a:solidFill>
              </a:rPr>
              <a:t>blue-sky thinking</a:t>
            </a:r>
            <a:r>
              <a:rPr lang="en-GB" sz="1400" dirty="0">
                <a:solidFill>
                  <a:srgbClr val="002776"/>
                </a:solidFill>
              </a:rPr>
              <a:t>, learn about </a:t>
            </a:r>
            <a:r>
              <a:rPr lang="en-GB" sz="1400" b="1" dirty="0">
                <a:solidFill>
                  <a:srgbClr val="002776"/>
                </a:solidFill>
              </a:rPr>
              <a:t>Lean solutions</a:t>
            </a:r>
            <a:r>
              <a:rPr lang="en-GB" sz="1400" dirty="0">
                <a:solidFill>
                  <a:srgbClr val="002776"/>
                </a:solidFill>
              </a:rPr>
              <a:t>, and develop the </a:t>
            </a:r>
            <a:r>
              <a:rPr lang="en-GB" sz="1400" b="1" dirty="0">
                <a:solidFill>
                  <a:srgbClr val="002776"/>
                </a:solidFill>
              </a:rPr>
              <a:t>improved future </a:t>
            </a:r>
            <a:r>
              <a:rPr lang="en-GB" sz="1400" b="1" dirty="0" smtClean="0">
                <a:solidFill>
                  <a:srgbClr val="002776"/>
                </a:solidFill>
              </a:rPr>
              <a:t>state</a:t>
            </a:r>
            <a:endParaRPr lang="en-US" sz="1400" b="1" dirty="0">
              <a:solidFill>
                <a:srgbClr val="002776"/>
              </a:solidFill>
            </a:endParaRPr>
          </a:p>
        </p:txBody>
      </p:sp>
      <p:sp>
        <p:nvSpPr>
          <p:cNvPr id="62" name="Rectangle 61"/>
          <p:cNvSpPr/>
          <p:nvPr/>
        </p:nvSpPr>
        <p:spPr>
          <a:xfrm>
            <a:off x="2746850" y="5044690"/>
            <a:ext cx="5065238" cy="688024"/>
          </a:xfrm>
          <a:prstGeom prst="rect">
            <a:avLst/>
          </a:prstGeom>
        </p:spPr>
        <p:txBody>
          <a:bodyPr wrap="square" lIns="0" tIns="0" rIns="0" bIns="0" anchor="ctr" anchorCtr="0">
            <a:noAutofit/>
          </a:bodyPr>
          <a:lstStyle/>
          <a:p>
            <a:r>
              <a:rPr lang="en-US" sz="1400" dirty="0" smtClean="0">
                <a:solidFill>
                  <a:srgbClr val="002776"/>
                </a:solidFill>
              </a:rPr>
              <a:t>The </a:t>
            </a:r>
            <a:r>
              <a:rPr lang="en-US" sz="1400" dirty="0">
                <a:solidFill>
                  <a:srgbClr val="002776"/>
                </a:solidFill>
              </a:rPr>
              <a:t>team </a:t>
            </a:r>
            <a:r>
              <a:rPr lang="en-US" sz="1400" dirty="0" smtClean="0">
                <a:solidFill>
                  <a:srgbClr val="002776"/>
                </a:solidFill>
              </a:rPr>
              <a:t>draft </a:t>
            </a:r>
            <a:r>
              <a:rPr lang="en-US" sz="1400" dirty="0">
                <a:solidFill>
                  <a:srgbClr val="002776"/>
                </a:solidFill>
              </a:rPr>
              <a:t>the </a:t>
            </a:r>
            <a:r>
              <a:rPr lang="en-US" sz="1400" b="1" dirty="0" smtClean="0">
                <a:solidFill>
                  <a:srgbClr val="002776"/>
                </a:solidFill>
              </a:rPr>
              <a:t>implementation plan </a:t>
            </a:r>
            <a:r>
              <a:rPr lang="en-US" sz="1400" dirty="0" smtClean="0">
                <a:solidFill>
                  <a:srgbClr val="002776"/>
                </a:solidFill>
              </a:rPr>
              <a:t>of the prioritized </a:t>
            </a:r>
            <a:r>
              <a:rPr lang="en-US" sz="1400" b="1" dirty="0" smtClean="0">
                <a:solidFill>
                  <a:srgbClr val="002776"/>
                </a:solidFill>
              </a:rPr>
              <a:t>actions</a:t>
            </a:r>
            <a:r>
              <a:rPr lang="en-US" sz="1400" dirty="0" smtClean="0">
                <a:solidFill>
                  <a:srgbClr val="002776"/>
                </a:solidFill>
              </a:rPr>
              <a:t>, starting </a:t>
            </a:r>
            <a:r>
              <a:rPr lang="en-US" sz="1400" dirty="0">
                <a:solidFill>
                  <a:srgbClr val="002776"/>
                </a:solidFill>
              </a:rPr>
              <a:t>with </a:t>
            </a:r>
            <a:r>
              <a:rPr lang="en-US" sz="1400" b="1" dirty="0">
                <a:solidFill>
                  <a:srgbClr val="002776"/>
                </a:solidFill>
              </a:rPr>
              <a:t>a work pilot</a:t>
            </a:r>
            <a:r>
              <a:rPr lang="en-US" sz="1400" dirty="0">
                <a:solidFill>
                  <a:srgbClr val="002776"/>
                </a:solidFill>
              </a:rPr>
              <a:t> to test and refine the </a:t>
            </a:r>
            <a:r>
              <a:rPr lang="en-US" sz="1400" dirty="0" smtClean="0">
                <a:solidFill>
                  <a:srgbClr val="002776"/>
                </a:solidFill>
              </a:rPr>
              <a:t>solution</a:t>
            </a:r>
            <a:endParaRPr lang="en-US" sz="1400" dirty="0">
              <a:solidFill>
                <a:srgbClr val="002776"/>
              </a:solidFill>
            </a:endParaRPr>
          </a:p>
        </p:txBody>
      </p:sp>
      <p:sp>
        <p:nvSpPr>
          <p:cNvPr id="63" name="Rectangle 62"/>
          <p:cNvSpPr/>
          <p:nvPr/>
        </p:nvSpPr>
        <p:spPr>
          <a:xfrm>
            <a:off x="2746850" y="5781975"/>
            <a:ext cx="4950487" cy="688024"/>
          </a:xfrm>
          <a:prstGeom prst="rect">
            <a:avLst/>
          </a:prstGeom>
        </p:spPr>
        <p:txBody>
          <a:bodyPr wrap="square" lIns="0" tIns="0" rIns="0" bIns="0" anchor="ctr" anchorCtr="0">
            <a:noAutofit/>
          </a:bodyPr>
          <a:lstStyle/>
          <a:p>
            <a:pPr lvl="0"/>
            <a:r>
              <a:rPr lang="en-GB" altLang="fr-FR" sz="1400" kern="0" dirty="0" smtClean="0">
                <a:solidFill>
                  <a:srgbClr val="000066"/>
                </a:solidFill>
                <a:latin typeface="Arial" pitchFamily="34" charset="0"/>
                <a:cs typeface="Arial" pitchFamily="34" charset="0"/>
              </a:rPr>
              <a:t>The team tests </a:t>
            </a:r>
            <a:r>
              <a:rPr lang="en-GB" altLang="fr-FR" sz="1400" kern="0" dirty="0">
                <a:solidFill>
                  <a:srgbClr val="000066"/>
                </a:solidFill>
                <a:latin typeface="Arial" pitchFamily="34" charset="0"/>
                <a:cs typeface="Arial" pitchFamily="34" charset="0"/>
              </a:rPr>
              <a:t>the </a:t>
            </a:r>
            <a:r>
              <a:rPr lang="en-GB" altLang="fr-FR" sz="1400" b="1" kern="0" dirty="0">
                <a:solidFill>
                  <a:srgbClr val="000066"/>
                </a:solidFill>
                <a:latin typeface="Arial" pitchFamily="34" charset="0"/>
                <a:cs typeface="Arial" pitchFamily="34" charset="0"/>
              </a:rPr>
              <a:t>changes</a:t>
            </a:r>
            <a:r>
              <a:rPr lang="en-GB" altLang="fr-FR" sz="1400" kern="0" dirty="0">
                <a:solidFill>
                  <a:srgbClr val="000066"/>
                </a:solidFill>
                <a:latin typeface="Arial" pitchFamily="34" charset="0"/>
                <a:cs typeface="Arial" pitchFamily="34" charset="0"/>
              </a:rPr>
              <a:t> and </a:t>
            </a:r>
            <a:r>
              <a:rPr lang="en-GB" altLang="fr-FR" sz="1400" kern="0" dirty="0" smtClean="0">
                <a:solidFill>
                  <a:srgbClr val="000066"/>
                </a:solidFill>
                <a:latin typeface="Arial" pitchFamily="34" charset="0"/>
                <a:cs typeface="Arial" pitchFamily="34" charset="0"/>
              </a:rPr>
              <a:t>experiment with </a:t>
            </a:r>
            <a:r>
              <a:rPr lang="en-GB" altLang="fr-FR" sz="1400" b="1" kern="0" dirty="0" smtClean="0">
                <a:solidFill>
                  <a:srgbClr val="000066"/>
                </a:solidFill>
                <a:latin typeface="Arial" pitchFamily="34" charset="0"/>
                <a:cs typeface="Arial" pitchFamily="34" charset="0"/>
              </a:rPr>
              <a:t>new ways of working </a:t>
            </a:r>
            <a:r>
              <a:rPr lang="en-GB" altLang="fr-FR" sz="1400" kern="0" dirty="0">
                <a:solidFill>
                  <a:srgbClr val="000066"/>
                </a:solidFill>
                <a:latin typeface="Arial" pitchFamily="34" charset="0"/>
                <a:cs typeface="Arial" pitchFamily="34" charset="0"/>
              </a:rPr>
              <a:t>before </a:t>
            </a:r>
            <a:r>
              <a:rPr lang="en-GB" altLang="fr-FR" sz="1400" kern="0" dirty="0" smtClean="0">
                <a:solidFill>
                  <a:srgbClr val="000066"/>
                </a:solidFill>
                <a:latin typeface="Arial" pitchFamily="34" charset="0"/>
                <a:cs typeface="Arial" pitchFamily="34" charset="0"/>
              </a:rPr>
              <a:t>roll-out to the other teams</a:t>
            </a:r>
            <a:endParaRPr lang="en-GB" altLang="fr-FR" sz="1400" kern="0" dirty="0">
              <a:solidFill>
                <a:srgbClr val="000066"/>
              </a:solidFill>
              <a:latin typeface="Arial" pitchFamily="34" charset="0"/>
              <a:cs typeface="Arial" pitchFamily="34" charset="0"/>
            </a:endParaRPr>
          </a:p>
        </p:txBody>
      </p:sp>
    </p:spTree>
    <p:extLst>
      <p:ext uri="{BB962C8B-B14F-4D97-AF65-F5344CB8AC3E}">
        <p14:creationId xmlns:p14="http://schemas.microsoft.com/office/powerpoint/2010/main" val="113664841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p:cNvSpPr>
            <a:spLocks noGrp="1" noChangeArrowheads="1"/>
          </p:cNvSpPr>
          <p:nvPr>
            <p:ph type="title"/>
          </p:nvPr>
        </p:nvSpPr>
        <p:spPr/>
        <p:txBody>
          <a:bodyPr/>
          <a:lstStyle/>
          <a:p>
            <a:pPr eaLnBrk="1" hangingPunct="1"/>
            <a:r>
              <a:rPr lang="en-US" dirty="0" smtClean="0"/>
              <a:t>Zooming through the 5 workshop approach</a:t>
            </a:r>
            <a:endParaRPr lang="en-US"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US" altLang="en-GB" smtClean="0"/>
              <a:pPr/>
              <a:t>29</a:t>
            </a:fld>
            <a:endParaRPr lang="en-US" altLang="en-GB" dirty="0"/>
          </a:p>
        </p:txBody>
      </p:sp>
      <p:sp>
        <p:nvSpPr>
          <p:cNvPr id="200" name="AutoShape 5"/>
          <p:cNvSpPr>
            <a:spLocks noChangeArrowheads="1"/>
          </p:cNvSpPr>
          <p:nvPr>
            <p:custDataLst>
              <p:tags r:id="rId1"/>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cs typeface="Arial" pitchFamily="34" charset="0"/>
              </a:rPr>
              <a:t>1. Mobilization</a:t>
            </a:r>
            <a:endParaRPr lang="en-US" sz="1050" b="1" kern="0" dirty="0">
              <a:solidFill>
                <a:srgbClr val="FFFFFF"/>
              </a:solidFill>
              <a:cs typeface="Arial" pitchFamily="34" charset="0"/>
            </a:endParaRPr>
          </a:p>
        </p:txBody>
      </p:sp>
      <p:sp>
        <p:nvSpPr>
          <p:cNvPr id="201" name="AutoShape 6"/>
          <p:cNvSpPr>
            <a:spLocks noChangeArrowheads="1"/>
          </p:cNvSpPr>
          <p:nvPr>
            <p:custDataLst>
              <p:tags r:id="rId2"/>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rPr>
              <a:t>2. Current State</a:t>
            </a:r>
            <a:endParaRPr lang="en-US" sz="1050" b="1" kern="0" dirty="0">
              <a:solidFill>
                <a:srgbClr val="FFFFFF"/>
              </a:solidFill>
            </a:endParaRPr>
          </a:p>
        </p:txBody>
      </p:sp>
      <p:sp>
        <p:nvSpPr>
          <p:cNvPr id="202" name="AutoShape 7"/>
          <p:cNvSpPr>
            <a:spLocks noChangeArrowheads="1"/>
          </p:cNvSpPr>
          <p:nvPr>
            <p:custDataLst>
              <p:tags r:id="rId3"/>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3. Future State</a:t>
            </a:r>
            <a:endParaRPr lang="en-US" sz="1050" b="1" kern="0" dirty="0">
              <a:solidFill>
                <a:srgbClr val="FFFFFF"/>
              </a:solidFill>
              <a:cs typeface="Arial" pitchFamily="34" charset="0"/>
            </a:endParaRPr>
          </a:p>
        </p:txBody>
      </p:sp>
      <p:sp>
        <p:nvSpPr>
          <p:cNvPr id="203" name="AutoShape 7"/>
          <p:cNvSpPr>
            <a:spLocks noChangeArrowheads="1"/>
          </p:cNvSpPr>
          <p:nvPr>
            <p:custDataLst>
              <p:tags r:id="rId4"/>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4. Implementation plan and test</a:t>
            </a:r>
            <a:endParaRPr lang="en-US"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5"/>
            </p:custDataLst>
            <p:extLst>
              <p:ext uri="{D42A27DB-BD31-4B8C-83A1-F6EECF244321}">
                <p14:modId xmlns:p14="http://schemas.microsoft.com/office/powerpoint/2010/main" val="1323720811"/>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6"/>
            </p:custDataLst>
            <p:extLst>
              <p:ext uri="{D42A27DB-BD31-4B8C-83A1-F6EECF244321}">
                <p14:modId xmlns:p14="http://schemas.microsoft.com/office/powerpoint/2010/main" val="775818746"/>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7"/>
            </p:custDataLst>
            <p:extLst>
              <p:ext uri="{D42A27DB-BD31-4B8C-83A1-F6EECF244321}">
                <p14:modId xmlns:p14="http://schemas.microsoft.com/office/powerpoint/2010/main" val="4184407637"/>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8"/>
            </p:custDataLst>
            <p:extLst>
              <p:ext uri="{D42A27DB-BD31-4B8C-83A1-F6EECF244321}">
                <p14:modId xmlns:p14="http://schemas.microsoft.com/office/powerpoint/2010/main" val="538097082"/>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9"/>
            </p:custDataLst>
            <p:extLst>
              <p:ext uri="{D42A27DB-BD31-4B8C-83A1-F6EECF244321}">
                <p14:modId xmlns:p14="http://schemas.microsoft.com/office/powerpoint/2010/main" val="2058885189"/>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0"/>
            </p:custDataLst>
            <p:extLst>
              <p:ext uri="{D42A27DB-BD31-4B8C-83A1-F6EECF244321}">
                <p14:modId xmlns:p14="http://schemas.microsoft.com/office/powerpoint/2010/main" val="3693467558"/>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1"/>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3" name="Group 218"/>
          <p:cNvGrpSpPr>
            <a:grpSpLocks/>
          </p:cNvGrpSpPr>
          <p:nvPr>
            <p:custDataLst>
              <p:tags r:id="rId12"/>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6" name="Group 223"/>
          <p:cNvGrpSpPr>
            <a:grpSpLocks/>
          </p:cNvGrpSpPr>
          <p:nvPr>
            <p:custDataLst>
              <p:tags r:id="rId13"/>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19" name="AutoShape 227"/>
          <p:cNvSpPr>
            <a:spLocks noChangeArrowheads="1"/>
          </p:cNvSpPr>
          <p:nvPr>
            <p:custDataLst>
              <p:tags r:id="rId14"/>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en-US" dirty="0"/>
          </a:p>
        </p:txBody>
      </p:sp>
      <p:sp>
        <p:nvSpPr>
          <p:cNvPr id="220" name="Rectangle 228"/>
          <p:cNvSpPr>
            <a:spLocks noChangeArrowheads="1"/>
          </p:cNvSpPr>
          <p:nvPr>
            <p:custDataLst>
              <p:tags r:id="rId15"/>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en-US" sz="800" dirty="0"/>
          </a:p>
        </p:txBody>
      </p:sp>
      <p:grpSp>
        <p:nvGrpSpPr>
          <p:cNvPr id="221" name="Group 230"/>
          <p:cNvGrpSpPr>
            <a:grpSpLocks/>
          </p:cNvGrpSpPr>
          <p:nvPr>
            <p:custDataLst>
              <p:tags r:id="rId16"/>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en-US"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24" name="Group 235"/>
          <p:cNvGrpSpPr>
            <a:grpSpLocks/>
          </p:cNvGrpSpPr>
          <p:nvPr>
            <p:custDataLst>
              <p:tags r:id="rId17"/>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en-US" sz="900" dirty="0" smtClean="0"/>
              <a:t>2 to 3 months</a:t>
            </a:r>
            <a:endParaRPr lang="en-US" sz="900" dirty="0"/>
          </a:p>
        </p:txBody>
      </p:sp>
      <p:sp>
        <p:nvSpPr>
          <p:cNvPr id="81" name="Text Box 8"/>
          <p:cNvSpPr txBox="1">
            <a:spLocks noChangeArrowheads="1"/>
          </p:cNvSpPr>
          <p:nvPr>
            <p:custDataLst>
              <p:tags r:id="rId18"/>
            </p:custDataLst>
          </p:nvPr>
        </p:nvSpPr>
        <p:spPr bwMode="gray">
          <a:xfrm>
            <a:off x="856785" y="3353761"/>
            <a:ext cx="2518774" cy="1584176"/>
          </a:xfrm>
          <a:prstGeom prst="rect">
            <a:avLst/>
          </a:prstGeom>
          <a:solidFill>
            <a:srgbClr val="FFFFFF"/>
          </a:solidFill>
          <a:ln w="9525">
            <a:solidFill>
              <a:srgbClr val="002776"/>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Lean </a:t>
            </a:r>
            <a:r>
              <a:rPr lang="en-US" sz="1100" kern="0" dirty="0" smtClean="0">
                <a:solidFill>
                  <a:srgbClr val="001D59"/>
                </a:solidFill>
              </a:rPr>
              <a:t>Awareness</a:t>
            </a:r>
            <a:endParaRPr kumimoji="0" lang="en-US" sz="1100" b="0" i="0" u="none" strike="noStrike" kern="0" cap="none" spc="0" normalizeH="0" baseline="0" dirty="0" smtClean="0">
              <a:ln>
                <a:noFill/>
              </a:ln>
              <a:solidFill>
                <a:srgbClr val="001D59"/>
              </a:solidFill>
              <a:effectLst/>
              <a:uLnTx/>
              <a:uFillTx/>
            </a:endParaRP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Validation of end to end process scope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Value tree analysis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Refine </a:t>
            </a:r>
            <a:r>
              <a:rPr lang="en-US" sz="1100" kern="0" dirty="0" smtClean="0">
                <a:solidFill>
                  <a:srgbClr val="001D59"/>
                </a:solidFill>
              </a:rPr>
              <a:t>charter</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Initial identification of data requirements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Identify design </a:t>
            </a:r>
            <a:r>
              <a:rPr lang="en-US" sz="1100" kern="0" dirty="0" smtClean="0">
                <a:solidFill>
                  <a:srgbClr val="001D59"/>
                </a:solidFill>
              </a:rPr>
              <a:t>boundaries</a:t>
            </a:r>
            <a:endParaRPr lang="en-US" sz="1100" kern="0" dirty="0">
              <a:solidFill>
                <a:srgbClr val="001D59"/>
              </a:solidFill>
            </a:endParaRPr>
          </a:p>
        </p:txBody>
      </p:sp>
      <p:sp>
        <p:nvSpPr>
          <p:cNvPr id="82" name="Rectangle 13"/>
          <p:cNvSpPr>
            <a:spLocks noChangeArrowheads="1"/>
          </p:cNvSpPr>
          <p:nvPr>
            <p:custDataLst>
              <p:tags r:id="rId19"/>
            </p:custDataLst>
          </p:nvPr>
        </p:nvSpPr>
        <p:spPr bwMode="auto">
          <a:xfrm rot="10800000">
            <a:off x="423714" y="3353761"/>
            <a:ext cx="365538" cy="1584176"/>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Key activities</a:t>
            </a:r>
          </a:p>
        </p:txBody>
      </p:sp>
      <p:sp>
        <p:nvSpPr>
          <p:cNvPr id="83" name="Text Box 14"/>
          <p:cNvSpPr txBox="1">
            <a:spLocks noChangeArrowheads="1"/>
          </p:cNvSpPr>
          <p:nvPr>
            <p:custDataLst>
              <p:tags r:id="rId20"/>
            </p:custDataLst>
          </p:nvPr>
        </p:nvSpPr>
        <p:spPr bwMode="gray">
          <a:xfrm>
            <a:off x="856785" y="2522759"/>
            <a:ext cx="2518774" cy="756000"/>
          </a:xfrm>
          <a:prstGeom prst="rect">
            <a:avLst/>
          </a:prstGeom>
          <a:solidFill>
            <a:srgbClr val="FFFFFF"/>
          </a:solidFill>
          <a:ln w="9525">
            <a:solidFill>
              <a:srgbClr val="002776"/>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Validate the scope and objectives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Select the project team</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Agree the project plan</a:t>
            </a:r>
          </a:p>
        </p:txBody>
      </p:sp>
      <p:sp>
        <p:nvSpPr>
          <p:cNvPr id="84" name="Rectangle 18"/>
          <p:cNvSpPr>
            <a:spLocks noChangeArrowheads="1"/>
          </p:cNvSpPr>
          <p:nvPr>
            <p:custDataLst>
              <p:tags r:id="rId21"/>
            </p:custDataLst>
          </p:nvPr>
        </p:nvSpPr>
        <p:spPr bwMode="auto">
          <a:xfrm rot="10800000">
            <a:off x="423713" y="2522759"/>
            <a:ext cx="365538" cy="756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Objectives</a:t>
            </a:r>
          </a:p>
        </p:txBody>
      </p:sp>
      <p:sp>
        <p:nvSpPr>
          <p:cNvPr id="85" name="Text Box 30"/>
          <p:cNvSpPr txBox="1">
            <a:spLocks noChangeArrowheads="1"/>
          </p:cNvSpPr>
          <p:nvPr>
            <p:custDataLst>
              <p:tags r:id="rId22"/>
            </p:custDataLst>
          </p:nvPr>
        </p:nvSpPr>
        <p:spPr bwMode="gray">
          <a:xfrm>
            <a:off x="856785" y="5012939"/>
            <a:ext cx="2518774" cy="1440000"/>
          </a:xfrm>
          <a:prstGeom prst="rect">
            <a:avLst/>
          </a:prstGeom>
          <a:solidFill>
            <a:srgbClr val="FFFFFF"/>
          </a:solidFill>
          <a:ln w="9525">
            <a:solidFill>
              <a:srgbClr val="002776"/>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Problem scoping</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Identify process owners, suppliers, customers (SIPOC)</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Value Tree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Data collection </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Project Charter</a:t>
            </a:r>
          </a:p>
        </p:txBody>
      </p:sp>
      <p:sp>
        <p:nvSpPr>
          <p:cNvPr id="86" name="Rectangle 35"/>
          <p:cNvSpPr>
            <a:spLocks noChangeArrowheads="1"/>
          </p:cNvSpPr>
          <p:nvPr>
            <p:custDataLst>
              <p:tags r:id="rId23"/>
            </p:custDataLst>
          </p:nvPr>
        </p:nvSpPr>
        <p:spPr bwMode="auto">
          <a:xfrm rot="10800000">
            <a:off x="423712" y="5012939"/>
            <a:ext cx="365538" cy="1440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Tools</a:t>
            </a:r>
          </a:p>
        </p:txBody>
      </p:sp>
      <p:sp>
        <p:nvSpPr>
          <p:cNvPr id="87" name="Text Box 14"/>
          <p:cNvSpPr txBox="1">
            <a:spLocks noChangeArrowheads="1"/>
          </p:cNvSpPr>
          <p:nvPr>
            <p:custDataLst>
              <p:tags r:id="rId24"/>
            </p:custDataLst>
          </p:nvPr>
        </p:nvSpPr>
        <p:spPr bwMode="gray">
          <a:xfrm>
            <a:off x="3442018" y="2089249"/>
            <a:ext cx="5106112" cy="4359052"/>
          </a:xfrm>
          <a:prstGeom prst="rect">
            <a:avLst/>
          </a:prstGeom>
          <a:solidFill>
            <a:srgbClr val="FFFFFF"/>
          </a:solidFill>
          <a:ln w="9525">
            <a:solidFill>
              <a:srgbClr val="002776"/>
            </a:solidFill>
            <a:miter lim="800000"/>
            <a:headEnd/>
            <a:tailEnd/>
          </a:ln>
        </p:spPr>
        <p:txBody>
          <a:bodyPr lIns="18282" tIns="45704" rIns="18282" bIns="45704"/>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endParaRPr kumimoji="0" lang="en-US" sz="1100" b="0" i="0" u="none" strike="noStrike" kern="0" cap="none" spc="0" normalizeH="0" baseline="0" dirty="0" smtClean="0">
              <a:ln>
                <a:noFill/>
              </a:ln>
              <a:solidFill>
                <a:srgbClr val="001D59"/>
              </a:solidFill>
              <a:effectLst/>
              <a:uLnTx/>
              <a:uFillTx/>
            </a:endParaRPr>
          </a:p>
        </p:txBody>
      </p:sp>
      <p:sp>
        <p:nvSpPr>
          <p:cNvPr id="91" name="Content Placeholder 2"/>
          <p:cNvSpPr txBox="1">
            <a:spLocks/>
          </p:cNvSpPr>
          <p:nvPr/>
        </p:nvSpPr>
        <p:spPr>
          <a:xfrm>
            <a:off x="3508497" y="2204865"/>
            <a:ext cx="4444674" cy="469901"/>
          </a:xfrm>
          <a:prstGeom prst="rect">
            <a:avLst/>
          </a:prstGeom>
        </p:spPr>
        <p:txBody>
          <a:bodyPr vert="horz" lIns="72000" tIns="0" rIns="7200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1" i="0" u="none" strike="noStrike" kern="1200" cap="none" spc="0" normalizeH="0" baseline="0" dirty="0" smtClean="0">
                <a:ln>
                  <a:noFill/>
                </a:ln>
                <a:solidFill>
                  <a:srgbClr val="002776"/>
                </a:solidFill>
                <a:effectLst/>
                <a:uLnTx/>
                <a:uFillTx/>
                <a:latin typeface="Arial" pitchFamily="34" charset="0"/>
              </a:rPr>
              <a:t>Validate the project charter</a:t>
            </a:r>
          </a:p>
        </p:txBody>
      </p:sp>
      <p:pic>
        <p:nvPicPr>
          <p:cNvPr id="92" name="Picture 91"/>
          <p:cNvPicPr>
            <a:picLocks noChangeAspect="1"/>
          </p:cNvPicPr>
          <p:nvPr/>
        </p:nvPicPr>
        <p:blipFill rotWithShape="1">
          <a:blip r:embed="rId28" cstate="print">
            <a:extLst>
              <a:ext uri="{28A0092B-C50C-407E-A947-70E740481C1C}">
                <a14:useLocalDpi xmlns:a14="http://schemas.microsoft.com/office/drawing/2010/main" val="0"/>
              </a:ext>
            </a:extLst>
          </a:blip>
          <a:srcRect l="3962" t="2671" r="7203" b="4315"/>
          <a:stretch/>
        </p:blipFill>
        <p:spPr>
          <a:xfrm>
            <a:off x="3746041" y="4731878"/>
            <a:ext cx="874316" cy="1433426"/>
          </a:xfrm>
          <a:prstGeom prst="rect">
            <a:avLst/>
          </a:prstGeom>
        </p:spPr>
      </p:pic>
      <p:pic>
        <p:nvPicPr>
          <p:cNvPr id="93" name="Picture 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97995" y="2842388"/>
            <a:ext cx="915435" cy="1433426"/>
          </a:xfrm>
          <a:prstGeom prst="rect">
            <a:avLst/>
          </a:prstGeom>
        </p:spPr>
      </p:pic>
      <p:sp>
        <p:nvSpPr>
          <p:cNvPr id="94" name="Rectangle 93"/>
          <p:cNvSpPr/>
          <p:nvPr/>
        </p:nvSpPr>
        <p:spPr>
          <a:xfrm>
            <a:off x="3763875" y="2679969"/>
            <a:ext cx="915435" cy="183600"/>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Charter</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sp>
        <p:nvSpPr>
          <p:cNvPr id="95" name="Rectangle 94"/>
          <p:cNvSpPr/>
          <p:nvPr/>
        </p:nvSpPr>
        <p:spPr>
          <a:xfrm>
            <a:off x="3707904" y="4538543"/>
            <a:ext cx="915435" cy="183600"/>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SIPOC</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96" name="Picture 4" descr="Charter"/>
          <p:cNvPicPr>
            <a:picLocks noChangeArrowheads="1"/>
          </p:cNvPicPr>
          <p:nvPr/>
        </p:nvPicPr>
        <p:blipFill>
          <a:blip r:embed="rId30" cstate="print"/>
          <a:srcRect/>
          <a:stretch>
            <a:fillRect/>
          </a:stretch>
        </p:blipFill>
        <p:spPr bwMode="auto">
          <a:xfrm>
            <a:off x="3740738" y="2875121"/>
            <a:ext cx="976464" cy="1432857"/>
          </a:xfrm>
          <a:prstGeom prst="rect">
            <a:avLst/>
          </a:prstGeom>
          <a:noFill/>
          <a:ln w="9525">
            <a:noFill/>
            <a:miter lim="800000"/>
            <a:headEnd/>
            <a:tailEnd/>
          </a:ln>
        </p:spPr>
      </p:pic>
      <p:sp>
        <p:nvSpPr>
          <p:cNvPr id="97" name="Rectangle 96"/>
          <p:cNvSpPr/>
          <p:nvPr/>
        </p:nvSpPr>
        <p:spPr>
          <a:xfrm>
            <a:off x="7400964" y="2647239"/>
            <a:ext cx="915435" cy="183600"/>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Scope</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sp>
        <p:nvSpPr>
          <p:cNvPr id="98" name="Isosceles Triangle 97"/>
          <p:cNvSpPr/>
          <p:nvPr/>
        </p:nvSpPr>
        <p:spPr>
          <a:xfrm>
            <a:off x="1049147" y="1781948"/>
            <a:ext cx="397731" cy="499071"/>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sp>
        <p:nvSpPr>
          <p:cNvPr id="99" name="Rectangle 24"/>
          <p:cNvSpPr>
            <a:spLocks noChangeArrowheads="1"/>
          </p:cNvSpPr>
          <p:nvPr>
            <p:custDataLst>
              <p:tags r:id="rId25"/>
            </p:custDataLst>
          </p:nvPr>
        </p:nvSpPr>
        <p:spPr bwMode="auto">
          <a:xfrm>
            <a:off x="856906" y="2083019"/>
            <a:ext cx="2521071" cy="396000"/>
          </a:xfrm>
          <a:prstGeom prst="rect">
            <a:avLst/>
          </a:prstGeom>
          <a:solidFill>
            <a:srgbClr val="002776"/>
          </a:solidFill>
          <a:ln w="9525" algn="ctr">
            <a:noFill/>
            <a:miter lim="800000"/>
            <a:headEnd/>
            <a:tailEnd/>
          </a:ln>
        </p:spPr>
        <p:txBody>
          <a:bodyPr lIns="45704" tIns="45704" rIns="45704" bIns="45704" anchor="ct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dirty="0" smtClean="0">
                <a:ln>
                  <a:noFill/>
                </a:ln>
                <a:solidFill>
                  <a:srgbClr val="FFFFFF"/>
                </a:solidFill>
                <a:effectLst/>
                <a:uLnTx/>
                <a:uFillTx/>
              </a:rPr>
              <a:t>Mobilization</a:t>
            </a:r>
          </a:p>
        </p:txBody>
      </p:sp>
      <p:pic>
        <p:nvPicPr>
          <p:cNvPr id="100"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081254" y="2875120"/>
            <a:ext cx="2006880" cy="145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 name="Isosceles Triangle 100"/>
          <p:cNvSpPr/>
          <p:nvPr/>
        </p:nvSpPr>
        <p:spPr>
          <a:xfrm rot="5400000">
            <a:off x="4565209" y="3453712"/>
            <a:ext cx="542810" cy="150044"/>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sp>
        <p:nvSpPr>
          <p:cNvPr id="102" name="Isosceles Triangle 101"/>
          <p:cNvSpPr/>
          <p:nvPr/>
        </p:nvSpPr>
        <p:spPr>
          <a:xfrm rot="16200000" flipH="1">
            <a:off x="7008952" y="3453712"/>
            <a:ext cx="542810" cy="150044"/>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pic>
        <p:nvPicPr>
          <p:cNvPr id="103" name="Picture 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081254" y="4725145"/>
            <a:ext cx="2006880" cy="141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Isosceles Triangle 103"/>
          <p:cNvSpPr/>
          <p:nvPr/>
        </p:nvSpPr>
        <p:spPr>
          <a:xfrm rot="5400000">
            <a:off x="4565209" y="5386512"/>
            <a:ext cx="542810" cy="150044"/>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pic>
        <p:nvPicPr>
          <p:cNvPr id="105" name="Picture 4" descr="Value tree"/>
          <p:cNvPicPr>
            <a:picLocks noChangeAspect="1" noChangeArrowheads="1"/>
          </p:cNvPicPr>
          <p:nvPr/>
        </p:nvPicPr>
        <p:blipFill>
          <a:blip r:embed="rId33" cstate="print">
            <a:extLst>
              <a:ext uri="{28A0092B-C50C-407E-A947-70E740481C1C}">
                <a14:useLocalDpi xmlns:a14="http://schemas.microsoft.com/office/drawing/2010/main" val="0"/>
              </a:ext>
            </a:extLst>
          </a:blip>
          <a:srcRect l="3519"/>
          <a:stretch>
            <a:fillRect/>
          </a:stretch>
        </p:blipFill>
        <p:spPr bwMode="auto">
          <a:xfrm>
            <a:off x="7418890" y="4731879"/>
            <a:ext cx="873642" cy="130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Rectangle 105"/>
          <p:cNvSpPr>
            <a:spLocks noChangeArrowheads="1"/>
          </p:cNvSpPr>
          <p:nvPr/>
        </p:nvSpPr>
        <p:spPr bwMode="auto">
          <a:xfrm>
            <a:off x="7374380" y="4496011"/>
            <a:ext cx="979206" cy="230832"/>
          </a:xfrm>
          <a:prstGeom prst="rect">
            <a:avLst/>
          </a:prstGeom>
          <a:noFill/>
          <a:ln w="9525">
            <a:noFill/>
            <a:miter lim="800000"/>
            <a:headEnd/>
            <a:tailEnd/>
          </a:ln>
        </p:spPr>
        <p:txBody>
          <a:bodyPr wrap="square">
            <a:spAutoFit/>
          </a:bodyPr>
          <a:lstStyle>
            <a:defPPr>
              <a:defRPr lang="en-US"/>
            </a:defPPr>
            <a:lvl1pPr algn="ctr" rtl="0" eaLnBrk="0" fontAlgn="base" hangingPunct="0">
              <a:spcBef>
                <a:spcPct val="50000"/>
              </a:spcBef>
              <a:spcAft>
                <a:spcPct val="0"/>
              </a:spcAft>
              <a:defRPr sz="1200" kern="1200">
                <a:solidFill>
                  <a:schemeClr val="tx1"/>
                </a:solidFill>
                <a:latin typeface="Arial" charset="0"/>
                <a:ea typeface="+mn-ea"/>
                <a:cs typeface="+mn-cs"/>
              </a:defRPr>
            </a:lvl1pPr>
            <a:lvl2pPr marL="457200" algn="ctr" rtl="0" eaLnBrk="0" fontAlgn="base" hangingPunct="0">
              <a:spcBef>
                <a:spcPct val="50000"/>
              </a:spcBef>
              <a:spcAft>
                <a:spcPct val="0"/>
              </a:spcAft>
              <a:defRPr sz="1200" kern="1200">
                <a:solidFill>
                  <a:schemeClr val="tx1"/>
                </a:solidFill>
                <a:latin typeface="Arial" charset="0"/>
                <a:ea typeface="+mn-ea"/>
                <a:cs typeface="+mn-cs"/>
              </a:defRPr>
            </a:lvl2pPr>
            <a:lvl3pPr marL="914400" algn="ctr" rtl="0" eaLnBrk="0" fontAlgn="base" hangingPunct="0">
              <a:spcBef>
                <a:spcPct val="50000"/>
              </a:spcBef>
              <a:spcAft>
                <a:spcPct val="0"/>
              </a:spcAft>
              <a:defRPr sz="1200" kern="1200">
                <a:solidFill>
                  <a:schemeClr val="tx1"/>
                </a:solidFill>
                <a:latin typeface="Arial" charset="0"/>
                <a:ea typeface="+mn-ea"/>
                <a:cs typeface="+mn-cs"/>
              </a:defRPr>
            </a:lvl3pPr>
            <a:lvl4pPr marL="1371600" algn="ctr" rtl="0" eaLnBrk="0" fontAlgn="base" hangingPunct="0">
              <a:spcBef>
                <a:spcPct val="50000"/>
              </a:spcBef>
              <a:spcAft>
                <a:spcPct val="0"/>
              </a:spcAft>
              <a:defRPr sz="1200" kern="1200">
                <a:solidFill>
                  <a:schemeClr val="tx1"/>
                </a:solidFill>
                <a:latin typeface="Arial" charset="0"/>
                <a:ea typeface="+mn-ea"/>
                <a:cs typeface="+mn-cs"/>
              </a:defRPr>
            </a:lvl4pPr>
            <a:lvl5pPr marL="1828800" algn="ctr" rtl="0" eaLnBrk="0" fontAlgn="base" hangingPunct="0">
              <a:spcBef>
                <a:spcPct val="5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rPr>
              <a:t>Value tree</a:t>
            </a:r>
          </a:p>
        </p:txBody>
      </p:sp>
      <p:grpSp>
        <p:nvGrpSpPr>
          <p:cNvPr id="107" name="Group 106"/>
          <p:cNvGrpSpPr/>
          <p:nvPr/>
        </p:nvGrpSpPr>
        <p:grpSpPr>
          <a:xfrm>
            <a:off x="7659771" y="2098247"/>
            <a:ext cx="1093483" cy="780783"/>
            <a:chOff x="6221848" y="2006257"/>
            <a:chExt cx="1184606" cy="780783"/>
          </a:xfrm>
        </p:grpSpPr>
        <p:sp>
          <p:nvSpPr>
            <p:cNvPr id="108" name="Diagonal Stripe 107"/>
            <p:cNvSpPr/>
            <p:nvPr/>
          </p:nvSpPr>
          <p:spPr>
            <a:xfrm rot="5400000">
              <a:off x="6314233" y="1913872"/>
              <a:ext cx="780783" cy="965554"/>
            </a:xfrm>
            <a:prstGeom prst="diagStripe">
              <a:avLst>
                <a:gd name="adj" fmla="val 52393"/>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000000"/>
                </a:solidFill>
                <a:effectLst/>
                <a:uLnTx/>
                <a:uFillTx/>
                <a:latin typeface="Arial"/>
              </a:endParaRPr>
            </a:p>
          </p:txBody>
        </p:sp>
        <p:sp>
          <p:nvSpPr>
            <p:cNvPr id="109" name="TextBox 108"/>
            <p:cNvSpPr txBox="1"/>
            <p:nvPr/>
          </p:nvSpPr>
          <p:spPr>
            <a:xfrm rot="2516762">
              <a:off x="6336485" y="2261380"/>
              <a:ext cx="1069969" cy="230832"/>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ILLUSTRATION</a:t>
              </a:r>
            </a:p>
          </p:txBody>
        </p:sp>
      </p:grpSp>
    </p:spTree>
    <p:extLst>
      <p:ext uri="{BB962C8B-B14F-4D97-AF65-F5344CB8AC3E}">
        <p14:creationId xmlns:p14="http://schemas.microsoft.com/office/powerpoint/2010/main" val="351924084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pPr lvl="0" eaLnBrk="1" hangingPunct="1">
              <a:defRPr/>
            </a:pPr>
            <a:r>
              <a:rPr lang="en-GB" dirty="0" smtClean="0">
                <a:ea typeface="+mn-ea"/>
                <a:cs typeface="Arial" pitchFamily="34" charset="0"/>
              </a:rPr>
              <a:t>Agenda</a:t>
            </a:r>
            <a:br>
              <a:rPr lang="en-GB" dirty="0" smtClean="0">
                <a:ea typeface="+mn-ea"/>
                <a:cs typeface="Arial" pitchFamily="34" charset="0"/>
              </a:rPr>
            </a:br>
            <a:r>
              <a:rPr lang="en-GB" sz="1800" b="1" dirty="0" smtClean="0">
                <a:solidFill>
                  <a:srgbClr val="FFFFFF"/>
                </a:solidFill>
                <a:ea typeface="+mn-ea"/>
                <a:cs typeface="Arial" pitchFamily="34" charset="0"/>
              </a:rPr>
              <a:t>Day 1 - Introduction and Mobilisation </a:t>
            </a:r>
            <a:endParaRPr lang="en-GB" sz="1800" b="1" dirty="0">
              <a:solidFill>
                <a:srgbClr val="FFFFFF"/>
              </a:solidFill>
              <a:ea typeface="+mn-ea"/>
              <a:cs typeface="Arial" pitchFamily="34" charset="0"/>
            </a:endParaRPr>
          </a:p>
        </p:txBody>
      </p:sp>
      <p:sp>
        <p:nvSpPr>
          <p:cNvPr id="185346" name="Slide Number Placeholder 4"/>
          <p:cNvSpPr>
            <a:spLocks noGrp="1"/>
          </p:cNvSpPr>
          <p:nvPr>
            <p:ph type="sldNum" sz="quarter" idx="11"/>
          </p:nvPr>
        </p:nvSpPr>
        <p:spPr>
          <a:noFill/>
        </p:spPr>
        <p:txBody>
          <a:bodyPr/>
          <a:lstStyle/>
          <a:p>
            <a:fld id="{6F92061D-1F1A-43F6-8031-328AA936391B}" type="slidenum">
              <a:rPr lang="en-GB" altLang="en-GB"/>
              <a:pPr/>
              <a:t>3</a:t>
            </a:fld>
            <a:endParaRPr lang="en-GB" altLang="en-GB"/>
          </a:p>
        </p:txBody>
      </p:sp>
      <p:graphicFrame>
        <p:nvGraphicFramePr>
          <p:cNvPr id="357409" name="Group 33"/>
          <p:cNvGraphicFramePr>
            <a:graphicFrameLocks noGrp="1"/>
          </p:cNvGraphicFramePr>
          <p:nvPr>
            <p:extLst>
              <p:ext uri="{D42A27DB-BD31-4B8C-83A1-F6EECF244321}">
                <p14:modId xmlns:p14="http://schemas.microsoft.com/office/powerpoint/2010/main" val="1317357505"/>
              </p:ext>
            </p:extLst>
          </p:nvPr>
        </p:nvGraphicFramePr>
        <p:xfrm>
          <a:off x="339723" y="1517650"/>
          <a:ext cx="8435977" cy="4392835"/>
        </p:xfrm>
        <a:graphic>
          <a:graphicData uri="http://schemas.openxmlformats.org/drawingml/2006/table">
            <a:tbl>
              <a:tblPr/>
              <a:tblGrid>
                <a:gridCol w="1296987"/>
                <a:gridCol w="7138990"/>
              </a:tblGrid>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2"/>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2"/>
                          </a:solidFill>
                          <a:effectLst/>
                          <a:latin typeface="Arial" pitchFamily="34" charset="0"/>
                        </a:rPr>
                        <a:t>Introductions and Welcome</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2"/>
                          </a:solidFill>
                          <a:effectLst/>
                          <a:latin typeface="Arial" pitchFamily="34" charset="0"/>
                        </a:rPr>
                        <a:t>Training Objectives</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Background and History of Lean Six Sigma</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kumimoji="0" lang="en-GB" sz="1400" b="0" i="0" u="none" strike="noStrike" cap="none" normalizeH="0" baseline="0" dirty="0" smtClean="0">
                          <a:ln>
                            <a:noFill/>
                          </a:ln>
                          <a:solidFill>
                            <a:srgbClr val="000066"/>
                          </a:solidFill>
                          <a:effectLst/>
                          <a:latin typeface="Arial" pitchFamily="34" charset="0"/>
                        </a:rPr>
                        <a:t>Deloitte Lean Six Sigma – The 5 Workshop Approach</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Charter</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Statement</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Scope (SIPOC)</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Design Boundaries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Governance (including Stakeholder Management)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Introducing the simulation</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and Allocation of Roles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Simulation Round 1</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bl>
          </a:graphicData>
        </a:graphic>
      </p:graphicFrame>
      <p:sp>
        <p:nvSpPr>
          <p:cNvPr id="17" name="TextBox 16"/>
          <p:cNvSpPr txBox="1"/>
          <p:nvPr/>
        </p:nvSpPr>
        <p:spPr>
          <a:xfrm>
            <a:off x="4799806" y="3304866"/>
            <a:ext cx="2808288" cy="307975"/>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Business Case (Value Tree)</a:t>
            </a:r>
          </a:p>
        </p:txBody>
      </p:sp>
      <p:sp>
        <p:nvSpPr>
          <p:cNvPr id="18" name="TextBox 17"/>
          <p:cNvSpPr txBox="1"/>
          <p:nvPr/>
        </p:nvSpPr>
        <p:spPr>
          <a:xfrm>
            <a:off x="4822030" y="5067301"/>
            <a:ext cx="3432970" cy="566309"/>
          </a:xfrm>
          <a:prstGeom prst="rect">
            <a:avLst/>
          </a:prstGeom>
          <a:noFill/>
        </p:spPr>
        <p:txBody>
          <a:bodyPr wrap="square">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Record and Review Initial Statistics</a:t>
            </a:r>
          </a:p>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Data Requirements</a:t>
            </a:r>
          </a:p>
        </p:txBody>
      </p:sp>
      <p:sp>
        <p:nvSpPr>
          <p:cNvPr id="7" name="Rectangle 6"/>
          <p:cNvSpPr/>
          <p:nvPr/>
        </p:nvSpPr>
        <p:spPr>
          <a:xfrm>
            <a:off x="6277970" y="55349"/>
            <a:ext cx="2743200" cy="4776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54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p:cNvSpPr>
            <a:spLocks noGrp="1" noChangeArrowheads="1"/>
          </p:cNvSpPr>
          <p:nvPr>
            <p:ph type="title"/>
          </p:nvPr>
        </p:nvSpPr>
        <p:spPr/>
        <p:txBody>
          <a:bodyPr/>
          <a:lstStyle/>
          <a:p>
            <a:pPr eaLnBrk="1" hangingPunct="1"/>
            <a:r>
              <a:rPr lang="en-US" dirty="0" smtClean="0"/>
              <a:t>Zooming through the 5 workshop approach</a:t>
            </a:r>
            <a:endParaRPr lang="en-US"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US" altLang="en-GB" smtClean="0"/>
              <a:pPr/>
              <a:t>30</a:t>
            </a:fld>
            <a:endParaRPr lang="en-US" altLang="en-GB" dirty="0"/>
          </a:p>
        </p:txBody>
      </p:sp>
      <p:sp>
        <p:nvSpPr>
          <p:cNvPr id="200" name="AutoShape 5"/>
          <p:cNvSpPr>
            <a:spLocks noChangeArrowheads="1"/>
          </p:cNvSpPr>
          <p:nvPr>
            <p:custDataLst>
              <p:tags r:id="rId1"/>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cs typeface="Arial" pitchFamily="34" charset="0"/>
              </a:rPr>
              <a:t>1. Mobilization</a:t>
            </a:r>
            <a:endParaRPr lang="en-US" sz="1050" b="1" kern="0" dirty="0">
              <a:solidFill>
                <a:srgbClr val="FFFFFF"/>
              </a:solidFill>
              <a:cs typeface="Arial" pitchFamily="34" charset="0"/>
            </a:endParaRPr>
          </a:p>
        </p:txBody>
      </p:sp>
      <p:sp>
        <p:nvSpPr>
          <p:cNvPr id="201" name="AutoShape 6"/>
          <p:cNvSpPr>
            <a:spLocks noChangeArrowheads="1"/>
          </p:cNvSpPr>
          <p:nvPr>
            <p:custDataLst>
              <p:tags r:id="rId2"/>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rPr>
              <a:t>2. Current State</a:t>
            </a:r>
            <a:endParaRPr lang="en-US" sz="1050" b="1" kern="0" dirty="0">
              <a:solidFill>
                <a:srgbClr val="FFFFFF"/>
              </a:solidFill>
            </a:endParaRPr>
          </a:p>
        </p:txBody>
      </p:sp>
      <p:sp>
        <p:nvSpPr>
          <p:cNvPr id="202" name="AutoShape 7"/>
          <p:cNvSpPr>
            <a:spLocks noChangeArrowheads="1"/>
          </p:cNvSpPr>
          <p:nvPr>
            <p:custDataLst>
              <p:tags r:id="rId3"/>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3. Future State</a:t>
            </a:r>
            <a:endParaRPr lang="en-US" sz="1050" b="1" kern="0" dirty="0">
              <a:solidFill>
                <a:srgbClr val="FFFFFF"/>
              </a:solidFill>
              <a:cs typeface="Arial" pitchFamily="34" charset="0"/>
            </a:endParaRPr>
          </a:p>
        </p:txBody>
      </p:sp>
      <p:sp>
        <p:nvSpPr>
          <p:cNvPr id="203" name="AutoShape 7"/>
          <p:cNvSpPr>
            <a:spLocks noChangeArrowheads="1"/>
          </p:cNvSpPr>
          <p:nvPr>
            <p:custDataLst>
              <p:tags r:id="rId4"/>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4. Implementation plan and test</a:t>
            </a:r>
            <a:endParaRPr lang="en-US"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5"/>
            </p:custDataLst>
            <p:extLst>
              <p:ext uri="{D42A27DB-BD31-4B8C-83A1-F6EECF244321}">
                <p14:modId xmlns:p14="http://schemas.microsoft.com/office/powerpoint/2010/main" val="2363944745"/>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6"/>
            </p:custDataLst>
            <p:extLst>
              <p:ext uri="{D42A27DB-BD31-4B8C-83A1-F6EECF244321}">
                <p14:modId xmlns:p14="http://schemas.microsoft.com/office/powerpoint/2010/main" val="1468305788"/>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7"/>
            </p:custDataLst>
            <p:extLst>
              <p:ext uri="{D42A27DB-BD31-4B8C-83A1-F6EECF244321}">
                <p14:modId xmlns:p14="http://schemas.microsoft.com/office/powerpoint/2010/main" val="31172021"/>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8"/>
            </p:custDataLst>
            <p:extLst>
              <p:ext uri="{D42A27DB-BD31-4B8C-83A1-F6EECF244321}">
                <p14:modId xmlns:p14="http://schemas.microsoft.com/office/powerpoint/2010/main" val="1522378134"/>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9"/>
            </p:custDataLst>
            <p:extLst>
              <p:ext uri="{D42A27DB-BD31-4B8C-83A1-F6EECF244321}">
                <p14:modId xmlns:p14="http://schemas.microsoft.com/office/powerpoint/2010/main" val="760020604"/>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0"/>
            </p:custDataLst>
            <p:extLst>
              <p:ext uri="{D42A27DB-BD31-4B8C-83A1-F6EECF244321}">
                <p14:modId xmlns:p14="http://schemas.microsoft.com/office/powerpoint/2010/main" val="532878525"/>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1"/>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3" name="Group 218"/>
          <p:cNvGrpSpPr>
            <a:grpSpLocks/>
          </p:cNvGrpSpPr>
          <p:nvPr>
            <p:custDataLst>
              <p:tags r:id="rId12"/>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6" name="Group 223"/>
          <p:cNvGrpSpPr>
            <a:grpSpLocks/>
          </p:cNvGrpSpPr>
          <p:nvPr>
            <p:custDataLst>
              <p:tags r:id="rId13"/>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19" name="AutoShape 227"/>
          <p:cNvSpPr>
            <a:spLocks noChangeArrowheads="1"/>
          </p:cNvSpPr>
          <p:nvPr>
            <p:custDataLst>
              <p:tags r:id="rId14"/>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en-US" dirty="0"/>
          </a:p>
        </p:txBody>
      </p:sp>
      <p:sp>
        <p:nvSpPr>
          <p:cNvPr id="220" name="Rectangle 228"/>
          <p:cNvSpPr>
            <a:spLocks noChangeArrowheads="1"/>
          </p:cNvSpPr>
          <p:nvPr>
            <p:custDataLst>
              <p:tags r:id="rId15"/>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en-US" sz="800" dirty="0"/>
          </a:p>
        </p:txBody>
      </p:sp>
      <p:grpSp>
        <p:nvGrpSpPr>
          <p:cNvPr id="221" name="Group 230"/>
          <p:cNvGrpSpPr>
            <a:grpSpLocks/>
          </p:cNvGrpSpPr>
          <p:nvPr>
            <p:custDataLst>
              <p:tags r:id="rId16"/>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en-US"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24" name="Group 235"/>
          <p:cNvGrpSpPr>
            <a:grpSpLocks/>
          </p:cNvGrpSpPr>
          <p:nvPr>
            <p:custDataLst>
              <p:tags r:id="rId17"/>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en-US" sz="900" dirty="0" smtClean="0"/>
              <a:t>2 to 3 months</a:t>
            </a:r>
            <a:endParaRPr lang="en-US" sz="900" dirty="0"/>
          </a:p>
        </p:txBody>
      </p:sp>
      <p:sp>
        <p:nvSpPr>
          <p:cNvPr id="113" name="Text Box 8"/>
          <p:cNvSpPr txBox="1">
            <a:spLocks noChangeArrowheads="1"/>
          </p:cNvSpPr>
          <p:nvPr>
            <p:custDataLst>
              <p:tags r:id="rId18"/>
            </p:custDataLst>
          </p:nvPr>
        </p:nvSpPr>
        <p:spPr bwMode="gray">
          <a:xfrm>
            <a:off x="856785" y="3353761"/>
            <a:ext cx="2518774" cy="1584176"/>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Review charter, SIPOC and Customer demand</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Understand who the customers are (VOC) and their key requirements (CTQ)</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Establish the Value Stream Flow</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Recognize a “Just do it” activity</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Plan for ‘seeing is believing’</a:t>
            </a:r>
          </a:p>
        </p:txBody>
      </p:sp>
      <p:sp>
        <p:nvSpPr>
          <p:cNvPr id="115" name="Text Box 14"/>
          <p:cNvSpPr txBox="1">
            <a:spLocks noChangeArrowheads="1"/>
          </p:cNvSpPr>
          <p:nvPr>
            <p:custDataLst>
              <p:tags r:id="rId19"/>
            </p:custDataLst>
          </p:nvPr>
        </p:nvSpPr>
        <p:spPr bwMode="gray">
          <a:xfrm>
            <a:off x="856785" y="2522759"/>
            <a:ext cx="2518774" cy="756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Define what is Critical to Quality and customer expectations (CTQ)</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Plan the interviews and the observation of the real process</a:t>
            </a:r>
          </a:p>
        </p:txBody>
      </p:sp>
      <p:sp>
        <p:nvSpPr>
          <p:cNvPr id="117" name="Text Box 30"/>
          <p:cNvSpPr txBox="1">
            <a:spLocks noChangeArrowheads="1"/>
          </p:cNvSpPr>
          <p:nvPr>
            <p:custDataLst>
              <p:tags r:id="rId20"/>
            </p:custDataLst>
          </p:nvPr>
        </p:nvSpPr>
        <p:spPr bwMode="gray">
          <a:xfrm>
            <a:off x="856785" y="5012939"/>
            <a:ext cx="2518774" cy="1440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VOC data &amp; CTQ</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Understand demand -  Mississippi Chart</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Runners, Repeaters and Strangers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Value tree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Introduction to Waste analysis</a:t>
            </a:r>
          </a:p>
        </p:txBody>
      </p:sp>
      <p:sp>
        <p:nvSpPr>
          <p:cNvPr id="119" name="Text Box 14"/>
          <p:cNvSpPr txBox="1">
            <a:spLocks noChangeArrowheads="1"/>
          </p:cNvSpPr>
          <p:nvPr>
            <p:custDataLst>
              <p:tags r:id="rId21"/>
            </p:custDataLst>
          </p:nvPr>
        </p:nvSpPr>
        <p:spPr bwMode="gray">
          <a:xfrm>
            <a:off x="3442018" y="2089249"/>
            <a:ext cx="5106112" cy="4359052"/>
          </a:xfrm>
          <a:prstGeom prst="rect">
            <a:avLst/>
          </a:prstGeom>
          <a:solidFill>
            <a:srgbClr val="FFFFFF"/>
          </a:solidFill>
          <a:ln w="9525">
            <a:solidFill>
              <a:srgbClr val="002776"/>
            </a:solidFill>
            <a:miter lim="800000"/>
            <a:headEnd/>
            <a:tailEnd/>
          </a:ln>
        </p:spPr>
        <p:txBody>
          <a:bodyPr lIns="18282" tIns="45704" rIns="18282" bIns="45704"/>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endParaRPr kumimoji="0" lang="en-US" sz="1100" b="0" i="0" u="none" strike="noStrike" kern="0" cap="none" spc="0" normalizeH="0" baseline="0" dirty="0" smtClean="0">
              <a:ln>
                <a:noFill/>
              </a:ln>
              <a:solidFill>
                <a:srgbClr val="001D59"/>
              </a:solidFill>
              <a:effectLst/>
              <a:uLnTx/>
              <a:uFillTx/>
            </a:endParaRPr>
          </a:p>
        </p:txBody>
      </p:sp>
      <p:sp>
        <p:nvSpPr>
          <p:cNvPr id="123" name="Content Placeholder 2"/>
          <p:cNvSpPr txBox="1">
            <a:spLocks/>
          </p:cNvSpPr>
          <p:nvPr/>
        </p:nvSpPr>
        <p:spPr>
          <a:xfrm>
            <a:off x="3599854" y="2204865"/>
            <a:ext cx="3298558" cy="469901"/>
          </a:xfrm>
          <a:prstGeom prst="rect">
            <a:avLst/>
          </a:prstGeom>
        </p:spPr>
        <p:txBody>
          <a:bodyPr vert="horz" lIns="72000" tIns="0" rIns="7200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1" i="0" u="none" strike="noStrike" kern="1200" cap="none" spc="0" normalizeH="0" baseline="0" dirty="0" smtClean="0">
                <a:ln>
                  <a:noFill/>
                </a:ln>
                <a:solidFill>
                  <a:srgbClr val="002776"/>
                </a:solidFill>
                <a:effectLst/>
                <a:uLnTx/>
                <a:uFillTx/>
                <a:latin typeface="Arial" pitchFamily="34" charset="0"/>
              </a:rPr>
              <a:t>Macro analysis of the current state</a:t>
            </a:r>
          </a:p>
        </p:txBody>
      </p:sp>
      <p:grpSp>
        <p:nvGrpSpPr>
          <p:cNvPr id="124" name="Group 123"/>
          <p:cNvGrpSpPr/>
          <p:nvPr/>
        </p:nvGrpSpPr>
        <p:grpSpPr>
          <a:xfrm>
            <a:off x="3820402" y="2741343"/>
            <a:ext cx="901671" cy="1527433"/>
            <a:chOff x="7761230" y="4909058"/>
            <a:chExt cx="760109" cy="1332040"/>
          </a:xfrm>
        </p:grpSpPr>
        <p:sp>
          <p:nvSpPr>
            <p:cNvPr id="125" name="Rectangle 124"/>
            <p:cNvSpPr/>
            <p:nvPr/>
          </p:nvSpPr>
          <p:spPr>
            <a:xfrm>
              <a:off x="7761230" y="4909058"/>
              <a:ext cx="760109" cy="160113"/>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err="1" smtClean="0">
                  <a:ln>
                    <a:noFill/>
                  </a:ln>
                  <a:solidFill>
                    <a:srgbClr val="002776"/>
                  </a:solidFill>
                  <a:effectLst/>
                  <a:uLnTx/>
                  <a:uFillTx/>
                  <a:latin typeface="Arial" charset="0"/>
                  <a:cs typeface="Arial" charset="0"/>
                </a:rPr>
                <a:t>VoC</a:t>
              </a:r>
              <a:r>
                <a:rPr kumimoji="0" lang="en-US" sz="900" b="1" i="0" u="none" strike="noStrike" kern="1200" cap="none" spc="0" normalizeH="0" baseline="0" dirty="0" smtClean="0">
                  <a:ln>
                    <a:noFill/>
                  </a:ln>
                  <a:solidFill>
                    <a:srgbClr val="002776"/>
                  </a:solidFill>
                  <a:effectLst/>
                  <a:uLnTx/>
                  <a:uFillTx/>
                  <a:latin typeface="Arial" charset="0"/>
                  <a:cs typeface="Arial" charset="0"/>
                </a:rPr>
                <a:t> and </a:t>
              </a:r>
              <a:r>
                <a:rPr kumimoji="0" lang="en-US" sz="900" b="1" i="0" u="none" strike="noStrike" kern="1200" cap="none" spc="0" normalizeH="0" baseline="0" dirty="0" err="1" smtClean="0">
                  <a:ln>
                    <a:noFill/>
                  </a:ln>
                  <a:solidFill>
                    <a:srgbClr val="002776"/>
                  </a:solidFill>
                  <a:effectLst/>
                  <a:uLnTx/>
                  <a:uFillTx/>
                  <a:latin typeface="Arial" charset="0"/>
                  <a:cs typeface="Arial" charset="0"/>
                </a:rPr>
                <a:t>VoB</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126" name="Picture 4"/>
            <p:cNvPicPr>
              <a:picLocks noChangeAspect="1"/>
            </p:cNvPicPr>
            <p:nvPr/>
          </p:nvPicPr>
          <p:blipFill>
            <a:blip r:embed="rId28" cstate="print">
              <a:extLst>
                <a:ext uri="{28A0092B-C50C-407E-A947-70E740481C1C}">
                  <a14:useLocalDpi xmlns:a14="http://schemas.microsoft.com/office/drawing/2010/main" val="0"/>
                </a:ext>
              </a:extLst>
            </a:blip>
            <a:srcRect l="12717" t="2963"/>
            <a:stretch>
              <a:fillRect/>
            </a:stretch>
          </p:blipFill>
          <p:spPr bwMode="auto">
            <a:xfrm>
              <a:off x="7803620" y="5126726"/>
              <a:ext cx="693505" cy="111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7" name="Isosceles Triangle 126"/>
          <p:cNvSpPr/>
          <p:nvPr/>
        </p:nvSpPr>
        <p:spPr>
          <a:xfrm>
            <a:off x="2346045" y="1781948"/>
            <a:ext cx="397731" cy="499071"/>
          </a:xfrm>
          <a:prstGeom prst="triangle">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sp>
        <p:nvSpPr>
          <p:cNvPr id="128" name="Rectangle 24"/>
          <p:cNvSpPr>
            <a:spLocks noChangeArrowheads="1"/>
          </p:cNvSpPr>
          <p:nvPr>
            <p:custDataLst>
              <p:tags r:id="rId22"/>
            </p:custDataLst>
          </p:nvPr>
        </p:nvSpPr>
        <p:spPr bwMode="auto">
          <a:xfrm>
            <a:off x="856906" y="2083019"/>
            <a:ext cx="2521071" cy="396000"/>
          </a:xfrm>
          <a:prstGeom prst="rect">
            <a:avLst/>
          </a:prstGeom>
          <a:solidFill>
            <a:srgbClr val="92D400"/>
          </a:solidFill>
          <a:ln w="9525" algn="ctr">
            <a:noFill/>
            <a:miter lim="800000"/>
            <a:headEnd/>
            <a:tailEnd/>
          </a:ln>
        </p:spPr>
        <p:txBody>
          <a:bodyPr lIns="45704" tIns="45704" rIns="45704" bIns="4570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dirty="0" smtClean="0">
                <a:ln>
                  <a:noFill/>
                </a:ln>
                <a:solidFill>
                  <a:srgbClr val="FFFFFF"/>
                </a:solidFill>
                <a:effectLst/>
                <a:uLnTx/>
                <a:uFillTx/>
              </a:rPr>
              <a:t>CS</a:t>
            </a:r>
            <a:r>
              <a:rPr kumimoji="0" lang="en-US" sz="1000" b="1" i="0" u="none" strike="noStrike" kern="0" cap="none" spc="0" normalizeH="0" dirty="0" smtClean="0">
                <a:ln>
                  <a:noFill/>
                </a:ln>
                <a:solidFill>
                  <a:srgbClr val="FFFFFF"/>
                </a:solidFill>
                <a:effectLst/>
                <a:uLnTx/>
                <a:uFillTx/>
              </a:rPr>
              <a:t> 1 Workshop</a:t>
            </a:r>
            <a:endParaRPr kumimoji="0" lang="en-US" sz="1000" b="1" i="0" u="none" strike="noStrike" kern="0" cap="none" spc="0" normalizeH="0" baseline="0" dirty="0" smtClean="0">
              <a:ln>
                <a:noFill/>
              </a:ln>
              <a:solidFill>
                <a:srgbClr val="FFFFFF"/>
              </a:solidFill>
              <a:effectLst/>
              <a:uLnTx/>
              <a:uFillTx/>
            </a:endParaRPr>
          </a:p>
        </p:txBody>
      </p:sp>
      <p:sp>
        <p:nvSpPr>
          <p:cNvPr id="129" name="Rectangle 128"/>
          <p:cNvSpPr/>
          <p:nvPr/>
        </p:nvSpPr>
        <p:spPr>
          <a:xfrm>
            <a:off x="5351231" y="2772982"/>
            <a:ext cx="1813057" cy="244384"/>
          </a:xfrm>
          <a:prstGeom prst="rect">
            <a:avLst/>
          </a:prstGeom>
        </p:spPr>
        <p:txBody>
          <a:bodyPr wrap="square" lIns="0" tIns="0" rIns="0" bIns="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Customer demand analysis</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130" name="Picture 2"/>
          <p:cNvPicPr>
            <a:picLocks noChangeAspect="1" noChangeArrowheads="1"/>
          </p:cNvPicPr>
          <p:nvPr/>
        </p:nvPicPr>
        <p:blipFill>
          <a:blip r:embed="rId29" cstate="print"/>
          <a:srcRect l="12830" t="19052" r="35078" b="11489"/>
          <a:stretch>
            <a:fillRect/>
          </a:stretch>
        </p:blipFill>
        <p:spPr bwMode="auto">
          <a:xfrm>
            <a:off x="3858665" y="4967362"/>
            <a:ext cx="1297813" cy="1053926"/>
          </a:xfrm>
          <a:prstGeom prst="rect">
            <a:avLst/>
          </a:prstGeom>
          <a:noFill/>
          <a:ln w="9525">
            <a:solidFill>
              <a:srgbClr val="002776"/>
            </a:solidFill>
            <a:miter lim="800000"/>
            <a:headEnd/>
            <a:tailEnd/>
          </a:ln>
        </p:spPr>
      </p:pic>
      <p:sp>
        <p:nvSpPr>
          <p:cNvPr id="131" name="Rectangle 130"/>
          <p:cNvSpPr/>
          <p:nvPr/>
        </p:nvSpPr>
        <p:spPr>
          <a:xfrm>
            <a:off x="3858664" y="4596940"/>
            <a:ext cx="1129972" cy="370422"/>
          </a:xfrm>
          <a:prstGeom prst="rect">
            <a:avLst/>
          </a:prstGeom>
        </p:spPr>
        <p:txBody>
          <a:bodyPr wrap="square" lIns="0" rIns="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Online surveys or customer data</a:t>
            </a:r>
            <a:endParaRPr kumimoji="0" lang="en-US" sz="900" b="1" i="0" u="none" strike="noStrike" kern="0" cap="none" spc="0" normalizeH="0" baseline="0" dirty="0" smtClean="0">
              <a:ln>
                <a:noFill/>
              </a:ln>
              <a:solidFill>
                <a:srgbClr val="000000"/>
              </a:solidFill>
              <a:effectLst/>
              <a:uLnTx/>
              <a:uFillTx/>
            </a:endParaRPr>
          </a:p>
        </p:txBody>
      </p:sp>
      <p:pic>
        <p:nvPicPr>
          <p:cNvPr id="132" name="Picture 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12543" y="2990949"/>
            <a:ext cx="1751745" cy="127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2" descr="DVLA 015"/>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333008" y="4788166"/>
            <a:ext cx="953615" cy="13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p:cNvSpPr/>
          <p:nvPr/>
        </p:nvSpPr>
        <p:spPr>
          <a:xfrm>
            <a:off x="7330944" y="4410908"/>
            <a:ext cx="955679" cy="375142"/>
          </a:xfrm>
          <a:prstGeom prst="rect">
            <a:avLst/>
          </a:prstGeom>
        </p:spPr>
        <p:txBody>
          <a:bodyPr wrap="square" lIns="0" tIns="0" rIns="0" bIns="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Preparation for “Seeing is believing”</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135" name="Picture 134"/>
          <p:cNvPicPr>
            <a:picLocks noChangeAspect="1"/>
          </p:cNvPicPr>
          <p:nvPr/>
        </p:nvPicPr>
        <p:blipFill rotWithShape="1">
          <a:blip r:embed="rId32" cstate="print">
            <a:extLst>
              <a:ext uri="{28A0092B-C50C-407E-A947-70E740481C1C}">
                <a14:useLocalDpi xmlns:a14="http://schemas.microsoft.com/office/drawing/2010/main" val="0"/>
              </a:ext>
            </a:extLst>
          </a:blip>
          <a:srcRect t="5930" r="2026"/>
          <a:stretch/>
        </p:blipFill>
        <p:spPr>
          <a:xfrm>
            <a:off x="5436096" y="4967363"/>
            <a:ext cx="1332369" cy="1039411"/>
          </a:xfrm>
          <a:prstGeom prst="rect">
            <a:avLst/>
          </a:prstGeom>
        </p:spPr>
      </p:pic>
      <p:sp>
        <p:nvSpPr>
          <p:cNvPr id="136" name="Rectangle 135"/>
          <p:cNvSpPr/>
          <p:nvPr/>
        </p:nvSpPr>
        <p:spPr>
          <a:xfrm>
            <a:off x="5439655" y="4596940"/>
            <a:ext cx="1129972" cy="370422"/>
          </a:xfrm>
          <a:prstGeom prst="rect">
            <a:avLst/>
          </a:prstGeom>
        </p:spPr>
        <p:txBody>
          <a:bodyPr wrap="square" lIns="0" rIns="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Design boundaries to clarify &amp; validate</a:t>
            </a:r>
            <a:endParaRPr kumimoji="0" lang="en-US" sz="900" b="1" i="0" u="none" strike="noStrike" kern="0" cap="none" spc="0" normalizeH="0" baseline="0" dirty="0" smtClean="0">
              <a:ln>
                <a:noFill/>
              </a:ln>
              <a:solidFill>
                <a:srgbClr val="000000"/>
              </a:solidFill>
              <a:effectLst/>
              <a:uLnTx/>
              <a:uFillTx/>
            </a:endParaRPr>
          </a:p>
        </p:txBody>
      </p:sp>
      <p:grpSp>
        <p:nvGrpSpPr>
          <p:cNvPr id="137" name="Group 136"/>
          <p:cNvGrpSpPr/>
          <p:nvPr/>
        </p:nvGrpSpPr>
        <p:grpSpPr>
          <a:xfrm>
            <a:off x="7659771" y="2098247"/>
            <a:ext cx="1093483" cy="780783"/>
            <a:chOff x="6221848" y="2006257"/>
            <a:chExt cx="1184606" cy="780783"/>
          </a:xfrm>
        </p:grpSpPr>
        <p:sp>
          <p:nvSpPr>
            <p:cNvPr id="138" name="Diagonal Stripe 137"/>
            <p:cNvSpPr/>
            <p:nvPr/>
          </p:nvSpPr>
          <p:spPr>
            <a:xfrm rot="5400000">
              <a:off x="6314233" y="1913872"/>
              <a:ext cx="780783" cy="965554"/>
            </a:xfrm>
            <a:prstGeom prst="diagStripe">
              <a:avLst>
                <a:gd name="adj" fmla="val 52393"/>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000000"/>
                </a:solidFill>
                <a:effectLst/>
                <a:uLnTx/>
                <a:uFillTx/>
                <a:latin typeface="Arial"/>
              </a:endParaRPr>
            </a:p>
          </p:txBody>
        </p:sp>
        <p:sp>
          <p:nvSpPr>
            <p:cNvPr id="139" name="TextBox 138"/>
            <p:cNvSpPr txBox="1"/>
            <p:nvPr/>
          </p:nvSpPr>
          <p:spPr>
            <a:xfrm rot="2516762">
              <a:off x="6336485" y="2261380"/>
              <a:ext cx="1069969" cy="230832"/>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ILLUSTRATION</a:t>
              </a:r>
            </a:p>
          </p:txBody>
        </p:sp>
      </p:grpSp>
      <p:sp>
        <p:nvSpPr>
          <p:cNvPr id="140" name="Rectangle 13"/>
          <p:cNvSpPr>
            <a:spLocks noChangeArrowheads="1"/>
          </p:cNvSpPr>
          <p:nvPr>
            <p:custDataLst>
              <p:tags r:id="rId23"/>
            </p:custDataLst>
          </p:nvPr>
        </p:nvSpPr>
        <p:spPr bwMode="auto">
          <a:xfrm rot="10800000">
            <a:off x="423714" y="3353761"/>
            <a:ext cx="365538" cy="1584176"/>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Key activities</a:t>
            </a:r>
          </a:p>
        </p:txBody>
      </p:sp>
      <p:sp>
        <p:nvSpPr>
          <p:cNvPr id="141" name="Rectangle 18"/>
          <p:cNvSpPr>
            <a:spLocks noChangeArrowheads="1"/>
          </p:cNvSpPr>
          <p:nvPr>
            <p:custDataLst>
              <p:tags r:id="rId24"/>
            </p:custDataLst>
          </p:nvPr>
        </p:nvSpPr>
        <p:spPr bwMode="auto">
          <a:xfrm rot="10800000">
            <a:off x="423713" y="2522759"/>
            <a:ext cx="365538" cy="756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Objectives</a:t>
            </a:r>
          </a:p>
        </p:txBody>
      </p:sp>
      <p:sp>
        <p:nvSpPr>
          <p:cNvPr id="142" name="Rectangle 35"/>
          <p:cNvSpPr>
            <a:spLocks noChangeArrowheads="1"/>
          </p:cNvSpPr>
          <p:nvPr>
            <p:custDataLst>
              <p:tags r:id="rId25"/>
            </p:custDataLst>
          </p:nvPr>
        </p:nvSpPr>
        <p:spPr bwMode="auto">
          <a:xfrm rot="10800000">
            <a:off x="423712" y="5012939"/>
            <a:ext cx="365538" cy="1440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Tools</a:t>
            </a:r>
          </a:p>
        </p:txBody>
      </p:sp>
    </p:spTree>
    <p:extLst>
      <p:ext uri="{BB962C8B-B14F-4D97-AF65-F5344CB8AC3E}">
        <p14:creationId xmlns:p14="http://schemas.microsoft.com/office/powerpoint/2010/main" val="27171936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p:cNvSpPr>
            <a:spLocks noGrp="1" noChangeArrowheads="1"/>
          </p:cNvSpPr>
          <p:nvPr>
            <p:ph type="title"/>
          </p:nvPr>
        </p:nvSpPr>
        <p:spPr/>
        <p:txBody>
          <a:bodyPr/>
          <a:lstStyle/>
          <a:p>
            <a:pPr eaLnBrk="1" hangingPunct="1"/>
            <a:r>
              <a:rPr lang="en-US" dirty="0" smtClean="0"/>
              <a:t>Zooming through the 5 workshop approach</a:t>
            </a:r>
            <a:endParaRPr lang="en-US"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US" altLang="en-GB" smtClean="0"/>
              <a:pPr/>
              <a:t>31</a:t>
            </a:fld>
            <a:endParaRPr lang="en-US" altLang="en-GB" dirty="0"/>
          </a:p>
        </p:txBody>
      </p:sp>
      <p:sp>
        <p:nvSpPr>
          <p:cNvPr id="200" name="AutoShape 5"/>
          <p:cNvSpPr>
            <a:spLocks noChangeArrowheads="1"/>
          </p:cNvSpPr>
          <p:nvPr>
            <p:custDataLst>
              <p:tags r:id="rId1"/>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cs typeface="Arial" pitchFamily="34" charset="0"/>
              </a:rPr>
              <a:t>1. Mobilization</a:t>
            </a:r>
            <a:endParaRPr lang="en-US" sz="1050" b="1" kern="0" dirty="0">
              <a:solidFill>
                <a:srgbClr val="FFFFFF"/>
              </a:solidFill>
              <a:cs typeface="Arial" pitchFamily="34" charset="0"/>
            </a:endParaRPr>
          </a:p>
        </p:txBody>
      </p:sp>
      <p:sp>
        <p:nvSpPr>
          <p:cNvPr id="201" name="AutoShape 6"/>
          <p:cNvSpPr>
            <a:spLocks noChangeArrowheads="1"/>
          </p:cNvSpPr>
          <p:nvPr>
            <p:custDataLst>
              <p:tags r:id="rId2"/>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rPr>
              <a:t>2. Current State</a:t>
            </a:r>
            <a:endParaRPr lang="en-US" sz="1050" b="1" kern="0" dirty="0">
              <a:solidFill>
                <a:srgbClr val="FFFFFF"/>
              </a:solidFill>
            </a:endParaRPr>
          </a:p>
        </p:txBody>
      </p:sp>
      <p:sp>
        <p:nvSpPr>
          <p:cNvPr id="202" name="AutoShape 7"/>
          <p:cNvSpPr>
            <a:spLocks noChangeArrowheads="1"/>
          </p:cNvSpPr>
          <p:nvPr>
            <p:custDataLst>
              <p:tags r:id="rId3"/>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3. Future State</a:t>
            </a:r>
            <a:endParaRPr lang="en-US" sz="1050" b="1" kern="0" dirty="0">
              <a:solidFill>
                <a:srgbClr val="FFFFFF"/>
              </a:solidFill>
              <a:cs typeface="Arial" pitchFamily="34" charset="0"/>
            </a:endParaRPr>
          </a:p>
        </p:txBody>
      </p:sp>
      <p:sp>
        <p:nvSpPr>
          <p:cNvPr id="203" name="AutoShape 7"/>
          <p:cNvSpPr>
            <a:spLocks noChangeArrowheads="1"/>
          </p:cNvSpPr>
          <p:nvPr>
            <p:custDataLst>
              <p:tags r:id="rId4"/>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4. Implementation plan and test</a:t>
            </a:r>
            <a:endParaRPr lang="en-US"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5"/>
            </p:custDataLst>
            <p:extLst>
              <p:ext uri="{D42A27DB-BD31-4B8C-83A1-F6EECF244321}">
                <p14:modId xmlns:p14="http://schemas.microsoft.com/office/powerpoint/2010/main" val="389854279"/>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6"/>
            </p:custDataLst>
            <p:extLst>
              <p:ext uri="{D42A27DB-BD31-4B8C-83A1-F6EECF244321}">
                <p14:modId xmlns:p14="http://schemas.microsoft.com/office/powerpoint/2010/main" val="2376241076"/>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7"/>
            </p:custDataLst>
            <p:extLst>
              <p:ext uri="{D42A27DB-BD31-4B8C-83A1-F6EECF244321}">
                <p14:modId xmlns:p14="http://schemas.microsoft.com/office/powerpoint/2010/main" val="2326677259"/>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8"/>
            </p:custDataLst>
            <p:extLst>
              <p:ext uri="{D42A27DB-BD31-4B8C-83A1-F6EECF244321}">
                <p14:modId xmlns:p14="http://schemas.microsoft.com/office/powerpoint/2010/main" val="743459395"/>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9"/>
            </p:custDataLst>
            <p:extLst>
              <p:ext uri="{D42A27DB-BD31-4B8C-83A1-F6EECF244321}">
                <p14:modId xmlns:p14="http://schemas.microsoft.com/office/powerpoint/2010/main" val="3695675377"/>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0"/>
            </p:custDataLst>
            <p:extLst>
              <p:ext uri="{D42A27DB-BD31-4B8C-83A1-F6EECF244321}">
                <p14:modId xmlns:p14="http://schemas.microsoft.com/office/powerpoint/2010/main" val="2761667951"/>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1"/>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3" name="Group 218"/>
          <p:cNvGrpSpPr>
            <a:grpSpLocks/>
          </p:cNvGrpSpPr>
          <p:nvPr>
            <p:custDataLst>
              <p:tags r:id="rId12"/>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6" name="Group 223"/>
          <p:cNvGrpSpPr>
            <a:grpSpLocks/>
          </p:cNvGrpSpPr>
          <p:nvPr>
            <p:custDataLst>
              <p:tags r:id="rId13"/>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19" name="AutoShape 227"/>
          <p:cNvSpPr>
            <a:spLocks noChangeArrowheads="1"/>
          </p:cNvSpPr>
          <p:nvPr>
            <p:custDataLst>
              <p:tags r:id="rId14"/>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en-US" dirty="0"/>
          </a:p>
        </p:txBody>
      </p:sp>
      <p:sp>
        <p:nvSpPr>
          <p:cNvPr id="220" name="Rectangle 228"/>
          <p:cNvSpPr>
            <a:spLocks noChangeArrowheads="1"/>
          </p:cNvSpPr>
          <p:nvPr>
            <p:custDataLst>
              <p:tags r:id="rId15"/>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en-US" sz="800" dirty="0"/>
          </a:p>
        </p:txBody>
      </p:sp>
      <p:grpSp>
        <p:nvGrpSpPr>
          <p:cNvPr id="221" name="Group 230"/>
          <p:cNvGrpSpPr>
            <a:grpSpLocks/>
          </p:cNvGrpSpPr>
          <p:nvPr>
            <p:custDataLst>
              <p:tags r:id="rId16"/>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en-US"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24" name="Group 235"/>
          <p:cNvGrpSpPr>
            <a:grpSpLocks/>
          </p:cNvGrpSpPr>
          <p:nvPr>
            <p:custDataLst>
              <p:tags r:id="rId17"/>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en-US" sz="900" dirty="0" smtClean="0"/>
              <a:t>2 to 3 months</a:t>
            </a:r>
            <a:endParaRPr lang="en-US" sz="900" dirty="0"/>
          </a:p>
        </p:txBody>
      </p:sp>
      <p:sp>
        <p:nvSpPr>
          <p:cNvPr id="79" name="Text Box 8"/>
          <p:cNvSpPr txBox="1">
            <a:spLocks noChangeArrowheads="1"/>
          </p:cNvSpPr>
          <p:nvPr>
            <p:custDataLst>
              <p:tags r:id="rId18"/>
            </p:custDataLst>
          </p:nvPr>
        </p:nvSpPr>
        <p:spPr bwMode="gray">
          <a:xfrm>
            <a:off x="856785" y="3353761"/>
            <a:ext cx="2518774" cy="1584176"/>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Seeing is Believing - Walk the process to understand what really </a:t>
            </a:r>
            <a:r>
              <a:rPr lang="en-US" sz="1100" kern="0" dirty="0" smtClean="0">
                <a:solidFill>
                  <a:srgbClr val="001D59"/>
                </a:solidFill>
              </a:rPr>
              <a:t>happens and </a:t>
            </a:r>
            <a:r>
              <a:rPr lang="en-US" sz="1100" kern="0" dirty="0">
                <a:solidFill>
                  <a:srgbClr val="001D59"/>
                </a:solidFill>
              </a:rPr>
              <a:t>what the key issues are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Construct the current end to end value stream map</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Start identifying all issues / non-value add / wastes on the value stream map</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Report back to sponsors and stakeholders</a:t>
            </a:r>
          </a:p>
        </p:txBody>
      </p:sp>
      <p:sp>
        <p:nvSpPr>
          <p:cNvPr id="81" name="Text Box 14"/>
          <p:cNvSpPr txBox="1">
            <a:spLocks noChangeArrowheads="1"/>
          </p:cNvSpPr>
          <p:nvPr>
            <p:custDataLst>
              <p:tags r:id="rId19"/>
            </p:custDataLst>
          </p:nvPr>
        </p:nvSpPr>
        <p:spPr bwMode="gray">
          <a:xfrm>
            <a:off x="856785" y="2522759"/>
            <a:ext cx="2518774" cy="756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Mapping of the current state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Presentation of findings to sponsor and key stakeholders</a:t>
            </a:r>
          </a:p>
        </p:txBody>
      </p:sp>
      <p:sp>
        <p:nvSpPr>
          <p:cNvPr id="83" name="Text Box 30"/>
          <p:cNvSpPr txBox="1">
            <a:spLocks noChangeArrowheads="1"/>
          </p:cNvSpPr>
          <p:nvPr>
            <p:custDataLst>
              <p:tags r:id="rId20"/>
            </p:custDataLst>
          </p:nvPr>
        </p:nvSpPr>
        <p:spPr bwMode="gray">
          <a:xfrm>
            <a:off x="856785" y="5012939"/>
            <a:ext cx="2518774" cy="1440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Seeing is Believing</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Value stream mapping</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Baseline Metrics </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7 wastes analysis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Spaghetti diagram</a:t>
            </a:r>
            <a:endParaRPr kumimoji="0" lang="en-US" sz="1100" b="0" i="0" u="none" strike="noStrike" kern="0" cap="none" spc="0" normalizeH="0" baseline="0" dirty="0" smtClean="0">
              <a:ln>
                <a:noFill/>
              </a:ln>
              <a:solidFill>
                <a:srgbClr val="001D59"/>
              </a:solidFill>
              <a:effectLst/>
              <a:uLnTx/>
              <a:uFillTx/>
            </a:endParaRPr>
          </a:p>
        </p:txBody>
      </p:sp>
      <p:sp>
        <p:nvSpPr>
          <p:cNvPr id="85" name="Text Box 14"/>
          <p:cNvSpPr txBox="1">
            <a:spLocks noChangeArrowheads="1"/>
          </p:cNvSpPr>
          <p:nvPr>
            <p:custDataLst>
              <p:tags r:id="rId21"/>
            </p:custDataLst>
          </p:nvPr>
        </p:nvSpPr>
        <p:spPr bwMode="gray">
          <a:xfrm>
            <a:off x="3442018" y="2089249"/>
            <a:ext cx="5106112" cy="4359052"/>
          </a:xfrm>
          <a:prstGeom prst="rect">
            <a:avLst/>
          </a:prstGeom>
          <a:solidFill>
            <a:srgbClr val="FFFFFF"/>
          </a:solidFill>
          <a:ln w="9525">
            <a:solidFill>
              <a:srgbClr val="002776"/>
            </a:solidFill>
            <a:miter lim="800000"/>
            <a:headEnd/>
            <a:tailEnd/>
          </a:ln>
        </p:spPr>
        <p:txBody>
          <a:bodyPr lIns="18282" tIns="45704" rIns="18282" bIns="45704"/>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endParaRPr kumimoji="0" lang="en-US" sz="1100" b="0" i="0" u="none" strike="noStrike" kern="0" cap="none" spc="0" normalizeH="0" baseline="0" dirty="0" smtClean="0">
              <a:ln>
                <a:noFill/>
              </a:ln>
              <a:solidFill>
                <a:srgbClr val="001D59"/>
              </a:solidFill>
              <a:effectLst/>
              <a:uLnTx/>
              <a:uFillTx/>
            </a:endParaRPr>
          </a:p>
        </p:txBody>
      </p:sp>
      <p:sp>
        <p:nvSpPr>
          <p:cNvPr id="89" name="Content Placeholder 2"/>
          <p:cNvSpPr txBox="1">
            <a:spLocks/>
          </p:cNvSpPr>
          <p:nvPr/>
        </p:nvSpPr>
        <p:spPr>
          <a:xfrm>
            <a:off x="3597591" y="2204865"/>
            <a:ext cx="4164918" cy="469901"/>
          </a:xfrm>
          <a:prstGeom prst="rect">
            <a:avLst/>
          </a:prstGeom>
        </p:spPr>
        <p:txBody>
          <a:bodyPr vert="horz" lIns="72000" tIns="0" rIns="7200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1" i="0" u="none" strike="noStrike" kern="1200" cap="none" spc="0" normalizeH="0" baseline="0" dirty="0" smtClean="0">
                <a:ln>
                  <a:noFill/>
                </a:ln>
                <a:solidFill>
                  <a:srgbClr val="002776"/>
                </a:solidFill>
                <a:effectLst/>
                <a:uLnTx/>
                <a:uFillTx/>
                <a:latin typeface="Arial" pitchFamily="34" charset="0"/>
              </a:rPr>
              <a:t>Detailed current state mapping &amp; analysis</a:t>
            </a:r>
          </a:p>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0" i="0" u="none" strike="noStrike" kern="1200" cap="none" spc="0" normalizeH="0" baseline="0" dirty="0" smtClean="0">
                <a:ln>
                  <a:noFill/>
                </a:ln>
                <a:solidFill>
                  <a:srgbClr val="002776"/>
                </a:solidFill>
                <a:effectLst/>
                <a:uLnTx/>
                <a:uFillTx/>
                <a:latin typeface="Arial" pitchFamily="34" charset="0"/>
              </a:rPr>
              <a:t>End to end process mapping and analysis of the waste and inefficiencies, highlighting</a:t>
            </a:r>
            <a:r>
              <a:rPr kumimoji="0" lang="en-US" sz="1200" b="0" i="0" u="none" strike="noStrike" kern="1200" cap="none" spc="0" normalizeH="0" dirty="0" smtClean="0">
                <a:ln>
                  <a:noFill/>
                </a:ln>
                <a:solidFill>
                  <a:srgbClr val="002776"/>
                </a:solidFill>
                <a:effectLst/>
                <a:uLnTx/>
                <a:uFillTx/>
                <a:latin typeface="Arial" pitchFamily="34" charset="0"/>
              </a:rPr>
              <a:t> improvement opportunities</a:t>
            </a:r>
            <a:endParaRPr kumimoji="0" lang="en-US" sz="1200" b="0" i="0" u="none" strike="noStrike" kern="1200" cap="none" spc="0" normalizeH="0" baseline="0" dirty="0" smtClean="0">
              <a:ln>
                <a:noFill/>
              </a:ln>
              <a:solidFill>
                <a:srgbClr val="002776"/>
              </a:solidFill>
              <a:effectLst/>
              <a:uLnTx/>
              <a:uFillTx/>
              <a:latin typeface="Arial" pitchFamily="34" charset="0"/>
            </a:endParaRPr>
          </a:p>
        </p:txBody>
      </p:sp>
      <p:pic>
        <p:nvPicPr>
          <p:cNvPr id="90"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90137" y="2996952"/>
            <a:ext cx="22860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44502" y="2996952"/>
            <a:ext cx="1807508" cy="1814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Rectangle 24"/>
          <p:cNvSpPr>
            <a:spLocks noChangeArrowheads="1"/>
          </p:cNvSpPr>
          <p:nvPr>
            <p:custDataLst>
              <p:tags r:id="rId22"/>
            </p:custDataLst>
          </p:nvPr>
        </p:nvSpPr>
        <p:spPr bwMode="auto">
          <a:xfrm>
            <a:off x="856906" y="2083019"/>
            <a:ext cx="2521071" cy="396000"/>
          </a:xfrm>
          <a:prstGeom prst="rect">
            <a:avLst/>
          </a:prstGeom>
          <a:solidFill>
            <a:srgbClr val="92D400"/>
          </a:solidFill>
          <a:ln w="9525" algn="ctr">
            <a:noFill/>
            <a:miter lim="800000"/>
            <a:headEnd/>
            <a:tailEnd/>
          </a:ln>
        </p:spPr>
        <p:txBody>
          <a:bodyPr lIns="45704" tIns="45704" rIns="45704" bIns="45704" anchor="ct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dirty="0" smtClean="0">
                <a:ln>
                  <a:noFill/>
                </a:ln>
                <a:solidFill>
                  <a:srgbClr val="FFFFFF"/>
                </a:solidFill>
                <a:effectLst/>
                <a:uLnTx/>
                <a:uFillTx/>
              </a:rPr>
              <a:t>CS2</a:t>
            </a:r>
            <a:r>
              <a:rPr kumimoji="0" lang="en-US" sz="1000" b="1" i="0" u="none" strike="noStrike" kern="0" cap="none" spc="0" normalizeH="0" dirty="0" smtClean="0">
                <a:ln>
                  <a:noFill/>
                </a:ln>
                <a:solidFill>
                  <a:srgbClr val="FFFFFF"/>
                </a:solidFill>
                <a:effectLst/>
                <a:uLnTx/>
                <a:uFillTx/>
              </a:rPr>
              <a:t> Workshop</a:t>
            </a:r>
            <a:endParaRPr kumimoji="0" lang="en-US" sz="1000" b="1" i="0" u="none" strike="noStrike" kern="0" cap="none" spc="0" normalizeH="0" baseline="0" dirty="0" smtClean="0">
              <a:ln>
                <a:noFill/>
              </a:ln>
              <a:solidFill>
                <a:srgbClr val="FFFFFF"/>
              </a:solidFill>
              <a:effectLst/>
              <a:uLnTx/>
              <a:uFillTx/>
            </a:endParaRPr>
          </a:p>
        </p:txBody>
      </p:sp>
      <p:sp>
        <p:nvSpPr>
          <p:cNvPr id="93" name="TextBox 92"/>
          <p:cNvSpPr txBox="1"/>
          <p:nvPr/>
        </p:nvSpPr>
        <p:spPr>
          <a:xfrm>
            <a:off x="7108110" y="5003884"/>
            <a:ext cx="1196308" cy="369332"/>
          </a:xfrm>
          <a:prstGeom prst="rect">
            <a:avLst/>
          </a:prstGeom>
          <a:noFill/>
          <a:ln w="12700">
            <a:noFill/>
            <a:miter lim="800000"/>
            <a:headEnd/>
            <a:tailEnd/>
          </a:ln>
        </p:spPr>
        <p:txBody>
          <a:bodyPr wrap="square" lIns="36000" rIns="36000" anchor="ctr">
            <a:spAutoFit/>
          </a:bodyPr>
          <a:lstStyle>
            <a:defPPr>
              <a:defRPr lang="en-GB"/>
            </a:defPPr>
            <a:lvl1pPr algn="ctr" eaLnBrk="0" hangingPunct="0">
              <a:defRPr sz="1050" b="1" u="sng">
                <a:solidFill>
                  <a:schemeClr val="tx2"/>
                </a:solidFill>
              </a:defRPr>
            </a:lvl1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Causes &amp; effects analysis</a:t>
            </a:r>
            <a:endParaRPr kumimoji="0" lang="en-US" sz="900" b="1" i="0" u="none" strike="noStrike" kern="0" cap="none" spc="0" normalizeH="0" baseline="0" dirty="0">
              <a:ln>
                <a:noFill/>
              </a:ln>
              <a:solidFill>
                <a:srgbClr val="002776"/>
              </a:solidFill>
              <a:effectLst/>
              <a:uLnTx/>
              <a:uFillTx/>
            </a:endParaRPr>
          </a:p>
        </p:txBody>
      </p:sp>
      <p:pic>
        <p:nvPicPr>
          <p:cNvPr id="94" name="Picture 2" descr="C:\Users\XaMuller\Documents\Encrypted Data\5. Knowledge\Lean pictures\Xav's Camera (Nov08) 15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4093" b="5860"/>
          <a:stretch/>
        </p:blipFill>
        <p:spPr bwMode="auto">
          <a:xfrm>
            <a:off x="7051801" y="5355174"/>
            <a:ext cx="1308928" cy="95755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550534" y="5355174"/>
            <a:ext cx="3303853" cy="957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TextBox 95"/>
          <p:cNvSpPr txBox="1"/>
          <p:nvPr/>
        </p:nvSpPr>
        <p:spPr>
          <a:xfrm>
            <a:off x="3550534" y="5073134"/>
            <a:ext cx="3303853" cy="230832"/>
          </a:xfrm>
          <a:prstGeom prst="rect">
            <a:avLst/>
          </a:prstGeom>
          <a:noFill/>
          <a:ln w="12700">
            <a:noFill/>
            <a:miter lim="800000"/>
            <a:headEnd/>
            <a:tailEnd/>
          </a:ln>
        </p:spPr>
        <p:txBody>
          <a:bodyPr wrap="square" lIns="36000" rIns="36000" anchor="ctr">
            <a:spAutoFit/>
          </a:bodyPr>
          <a:lstStyle>
            <a:defPPr>
              <a:defRPr lang="en-GB"/>
            </a:defPPr>
            <a:lvl1pPr algn="ctr" eaLnBrk="0" hangingPunct="0">
              <a:defRPr sz="1050" b="1" u="sng">
                <a:solidFill>
                  <a:schemeClr val="tx2"/>
                </a:solidFill>
              </a:defRPr>
            </a:lvl1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End to end Value Stream Map</a:t>
            </a:r>
            <a:endParaRPr kumimoji="0" lang="en-US" sz="900" b="1" i="0" u="none" strike="noStrike" kern="0" cap="none" spc="0" normalizeH="0" baseline="0" dirty="0">
              <a:ln>
                <a:noFill/>
              </a:ln>
              <a:solidFill>
                <a:srgbClr val="002776"/>
              </a:solidFill>
              <a:effectLst/>
              <a:uLnTx/>
              <a:uFillTx/>
            </a:endParaRPr>
          </a:p>
        </p:txBody>
      </p:sp>
      <p:grpSp>
        <p:nvGrpSpPr>
          <p:cNvPr id="97" name="Group 96"/>
          <p:cNvGrpSpPr/>
          <p:nvPr/>
        </p:nvGrpSpPr>
        <p:grpSpPr>
          <a:xfrm>
            <a:off x="7659771" y="2098247"/>
            <a:ext cx="1093483" cy="780783"/>
            <a:chOff x="6221848" y="2006257"/>
            <a:chExt cx="1184606" cy="780783"/>
          </a:xfrm>
        </p:grpSpPr>
        <p:sp>
          <p:nvSpPr>
            <p:cNvPr id="98" name="Diagonal Stripe 97"/>
            <p:cNvSpPr/>
            <p:nvPr/>
          </p:nvSpPr>
          <p:spPr>
            <a:xfrm rot="5400000">
              <a:off x="6314233" y="1913872"/>
              <a:ext cx="780783" cy="965554"/>
            </a:xfrm>
            <a:prstGeom prst="diagStripe">
              <a:avLst>
                <a:gd name="adj" fmla="val 52393"/>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000000"/>
                </a:solidFill>
                <a:effectLst/>
                <a:uLnTx/>
                <a:uFillTx/>
                <a:latin typeface="Arial"/>
              </a:endParaRPr>
            </a:p>
          </p:txBody>
        </p:sp>
        <p:sp>
          <p:nvSpPr>
            <p:cNvPr id="99" name="TextBox 98"/>
            <p:cNvSpPr txBox="1"/>
            <p:nvPr/>
          </p:nvSpPr>
          <p:spPr>
            <a:xfrm rot="2516762">
              <a:off x="6336485" y="2261380"/>
              <a:ext cx="1069969" cy="230832"/>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ILLUSTRATION</a:t>
              </a:r>
            </a:p>
          </p:txBody>
        </p:sp>
      </p:grpSp>
      <p:sp>
        <p:nvSpPr>
          <p:cNvPr id="100" name="Isosceles Triangle 99"/>
          <p:cNvSpPr/>
          <p:nvPr/>
        </p:nvSpPr>
        <p:spPr>
          <a:xfrm rot="3065823">
            <a:off x="3382630" y="1674956"/>
            <a:ext cx="266481" cy="64901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3"/>
          <p:cNvSpPr>
            <a:spLocks noChangeArrowheads="1"/>
          </p:cNvSpPr>
          <p:nvPr>
            <p:custDataLst>
              <p:tags r:id="rId23"/>
            </p:custDataLst>
          </p:nvPr>
        </p:nvSpPr>
        <p:spPr bwMode="auto">
          <a:xfrm rot="10800000">
            <a:off x="423714" y="3353761"/>
            <a:ext cx="365538" cy="1584176"/>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Key activities</a:t>
            </a:r>
          </a:p>
        </p:txBody>
      </p:sp>
      <p:sp>
        <p:nvSpPr>
          <p:cNvPr id="102" name="Rectangle 18"/>
          <p:cNvSpPr>
            <a:spLocks noChangeArrowheads="1"/>
          </p:cNvSpPr>
          <p:nvPr>
            <p:custDataLst>
              <p:tags r:id="rId24"/>
            </p:custDataLst>
          </p:nvPr>
        </p:nvSpPr>
        <p:spPr bwMode="auto">
          <a:xfrm rot="10800000">
            <a:off x="423713" y="2522759"/>
            <a:ext cx="365538" cy="756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Objectives</a:t>
            </a:r>
          </a:p>
        </p:txBody>
      </p:sp>
      <p:sp>
        <p:nvSpPr>
          <p:cNvPr id="103" name="Rectangle 35"/>
          <p:cNvSpPr>
            <a:spLocks noChangeArrowheads="1"/>
          </p:cNvSpPr>
          <p:nvPr>
            <p:custDataLst>
              <p:tags r:id="rId25"/>
            </p:custDataLst>
          </p:nvPr>
        </p:nvSpPr>
        <p:spPr bwMode="auto">
          <a:xfrm rot="10800000">
            <a:off x="423712" y="5012939"/>
            <a:ext cx="365538" cy="1440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Tools</a:t>
            </a:r>
          </a:p>
        </p:txBody>
      </p:sp>
    </p:spTree>
    <p:extLst>
      <p:ext uri="{BB962C8B-B14F-4D97-AF65-F5344CB8AC3E}">
        <p14:creationId xmlns:p14="http://schemas.microsoft.com/office/powerpoint/2010/main" val="139115254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p:cNvSpPr>
            <a:spLocks noGrp="1" noChangeArrowheads="1"/>
          </p:cNvSpPr>
          <p:nvPr>
            <p:ph type="title"/>
          </p:nvPr>
        </p:nvSpPr>
        <p:spPr/>
        <p:txBody>
          <a:bodyPr/>
          <a:lstStyle/>
          <a:p>
            <a:pPr eaLnBrk="1" hangingPunct="1"/>
            <a:r>
              <a:rPr lang="en-US" dirty="0" smtClean="0"/>
              <a:t>Zooming through the 5 workshop approach</a:t>
            </a:r>
            <a:endParaRPr lang="en-US"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US" altLang="en-GB" smtClean="0"/>
              <a:pPr/>
              <a:t>32</a:t>
            </a:fld>
            <a:endParaRPr lang="en-US" altLang="en-GB" dirty="0"/>
          </a:p>
        </p:txBody>
      </p:sp>
      <p:sp>
        <p:nvSpPr>
          <p:cNvPr id="200" name="AutoShape 5"/>
          <p:cNvSpPr>
            <a:spLocks noChangeArrowheads="1"/>
          </p:cNvSpPr>
          <p:nvPr>
            <p:custDataLst>
              <p:tags r:id="rId1"/>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cs typeface="Arial" pitchFamily="34" charset="0"/>
              </a:rPr>
              <a:t>1. Mobilization</a:t>
            </a:r>
            <a:endParaRPr lang="en-US" sz="1050" b="1" kern="0" dirty="0">
              <a:solidFill>
                <a:srgbClr val="FFFFFF"/>
              </a:solidFill>
              <a:cs typeface="Arial" pitchFamily="34" charset="0"/>
            </a:endParaRPr>
          </a:p>
        </p:txBody>
      </p:sp>
      <p:sp>
        <p:nvSpPr>
          <p:cNvPr id="201" name="AutoShape 6"/>
          <p:cNvSpPr>
            <a:spLocks noChangeArrowheads="1"/>
          </p:cNvSpPr>
          <p:nvPr>
            <p:custDataLst>
              <p:tags r:id="rId2"/>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rPr>
              <a:t>2. Current State</a:t>
            </a:r>
            <a:endParaRPr lang="en-US" sz="1050" b="1" kern="0" dirty="0">
              <a:solidFill>
                <a:srgbClr val="FFFFFF"/>
              </a:solidFill>
            </a:endParaRPr>
          </a:p>
        </p:txBody>
      </p:sp>
      <p:sp>
        <p:nvSpPr>
          <p:cNvPr id="202" name="AutoShape 7"/>
          <p:cNvSpPr>
            <a:spLocks noChangeArrowheads="1"/>
          </p:cNvSpPr>
          <p:nvPr>
            <p:custDataLst>
              <p:tags r:id="rId3"/>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3. Future State</a:t>
            </a:r>
            <a:endParaRPr lang="en-US" sz="1050" b="1" kern="0" dirty="0">
              <a:solidFill>
                <a:srgbClr val="FFFFFF"/>
              </a:solidFill>
              <a:cs typeface="Arial" pitchFamily="34" charset="0"/>
            </a:endParaRPr>
          </a:p>
        </p:txBody>
      </p:sp>
      <p:sp>
        <p:nvSpPr>
          <p:cNvPr id="203" name="AutoShape 7"/>
          <p:cNvSpPr>
            <a:spLocks noChangeArrowheads="1"/>
          </p:cNvSpPr>
          <p:nvPr>
            <p:custDataLst>
              <p:tags r:id="rId4"/>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4. Implementation plan and test</a:t>
            </a:r>
            <a:endParaRPr lang="en-US"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5"/>
            </p:custDataLst>
            <p:extLst>
              <p:ext uri="{D42A27DB-BD31-4B8C-83A1-F6EECF244321}">
                <p14:modId xmlns:p14="http://schemas.microsoft.com/office/powerpoint/2010/main" val="2916362484"/>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6"/>
            </p:custDataLst>
            <p:extLst>
              <p:ext uri="{D42A27DB-BD31-4B8C-83A1-F6EECF244321}">
                <p14:modId xmlns:p14="http://schemas.microsoft.com/office/powerpoint/2010/main" val="2371290932"/>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7"/>
            </p:custDataLst>
            <p:extLst>
              <p:ext uri="{D42A27DB-BD31-4B8C-83A1-F6EECF244321}">
                <p14:modId xmlns:p14="http://schemas.microsoft.com/office/powerpoint/2010/main" val="3369561300"/>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8"/>
            </p:custDataLst>
            <p:extLst>
              <p:ext uri="{D42A27DB-BD31-4B8C-83A1-F6EECF244321}">
                <p14:modId xmlns:p14="http://schemas.microsoft.com/office/powerpoint/2010/main" val="3342389440"/>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9"/>
            </p:custDataLst>
            <p:extLst>
              <p:ext uri="{D42A27DB-BD31-4B8C-83A1-F6EECF244321}">
                <p14:modId xmlns:p14="http://schemas.microsoft.com/office/powerpoint/2010/main" val="3021968394"/>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0"/>
            </p:custDataLst>
            <p:extLst>
              <p:ext uri="{D42A27DB-BD31-4B8C-83A1-F6EECF244321}">
                <p14:modId xmlns:p14="http://schemas.microsoft.com/office/powerpoint/2010/main" val="476192915"/>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1"/>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3" name="Group 218"/>
          <p:cNvGrpSpPr>
            <a:grpSpLocks/>
          </p:cNvGrpSpPr>
          <p:nvPr>
            <p:custDataLst>
              <p:tags r:id="rId12"/>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6" name="Group 223"/>
          <p:cNvGrpSpPr>
            <a:grpSpLocks/>
          </p:cNvGrpSpPr>
          <p:nvPr>
            <p:custDataLst>
              <p:tags r:id="rId13"/>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19" name="AutoShape 227"/>
          <p:cNvSpPr>
            <a:spLocks noChangeArrowheads="1"/>
          </p:cNvSpPr>
          <p:nvPr>
            <p:custDataLst>
              <p:tags r:id="rId14"/>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en-US" dirty="0"/>
          </a:p>
        </p:txBody>
      </p:sp>
      <p:sp>
        <p:nvSpPr>
          <p:cNvPr id="220" name="Rectangle 228"/>
          <p:cNvSpPr>
            <a:spLocks noChangeArrowheads="1"/>
          </p:cNvSpPr>
          <p:nvPr>
            <p:custDataLst>
              <p:tags r:id="rId15"/>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en-US" sz="800" dirty="0"/>
          </a:p>
        </p:txBody>
      </p:sp>
      <p:grpSp>
        <p:nvGrpSpPr>
          <p:cNvPr id="221" name="Group 230"/>
          <p:cNvGrpSpPr>
            <a:grpSpLocks/>
          </p:cNvGrpSpPr>
          <p:nvPr>
            <p:custDataLst>
              <p:tags r:id="rId16"/>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en-US"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24" name="Group 235"/>
          <p:cNvGrpSpPr>
            <a:grpSpLocks/>
          </p:cNvGrpSpPr>
          <p:nvPr>
            <p:custDataLst>
              <p:tags r:id="rId17"/>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en-US" sz="900" dirty="0" smtClean="0"/>
              <a:t>2 to 3 months</a:t>
            </a:r>
            <a:endParaRPr lang="en-US" sz="900" dirty="0"/>
          </a:p>
        </p:txBody>
      </p:sp>
      <p:sp>
        <p:nvSpPr>
          <p:cNvPr id="74" name="Text Box 8"/>
          <p:cNvSpPr txBox="1">
            <a:spLocks noChangeArrowheads="1"/>
          </p:cNvSpPr>
          <p:nvPr>
            <p:custDataLst>
              <p:tags r:id="rId18"/>
            </p:custDataLst>
          </p:nvPr>
        </p:nvSpPr>
        <p:spPr bwMode="gray">
          <a:xfrm>
            <a:off x="856785" y="3353761"/>
            <a:ext cx="2518774" cy="1584176"/>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smtClean="0">
                <a:solidFill>
                  <a:srgbClr val="001D59"/>
                </a:solidFill>
              </a:rPr>
              <a:t>Review </a:t>
            </a:r>
            <a:r>
              <a:rPr lang="en-US" sz="1100" kern="0" dirty="0">
                <a:solidFill>
                  <a:srgbClr val="001D59"/>
                </a:solidFill>
              </a:rPr>
              <a:t>waste analysis; identify what is preventing the value to flow</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Define blue sky vision and agree future state lean design principles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Map the future state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Highlight benefits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Report out sessions to present future state proposal</a:t>
            </a:r>
          </a:p>
        </p:txBody>
      </p:sp>
      <p:sp>
        <p:nvSpPr>
          <p:cNvPr id="76" name="Text Box 14"/>
          <p:cNvSpPr txBox="1">
            <a:spLocks noChangeArrowheads="1"/>
          </p:cNvSpPr>
          <p:nvPr>
            <p:custDataLst>
              <p:tags r:id="rId19"/>
            </p:custDataLst>
          </p:nvPr>
        </p:nvSpPr>
        <p:spPr bwMode="gray">
          <a:xfrm>
            <a:off x="856785" y="2522759"/>
            <a:ext cx="2518774" cy="756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smtClean="0">
                <a:solidFill>
                  <a:srgbClr val="001D59"/>
                </a:solidFill>
              </a:rPr>
              <a:t>Design of </a:t>
            </a:r>
            <a:r>
              <a:rPr lang="en-US" sz="1100" kern="0" dirty="0">
                <a:solidFill>
                  <a:srgbClr val="001D59"/>
                </a:solidFill>
              </a:rPr>
              <a:t>the </a:t>
            </a:r>
            <a:r>
              <a:rPr lang="en-US" sz="1100" kern="0" dirty="0" smtClean="0">
                <a:solidFill>
                  <a:srgbClr val="001D59"/>
                </a:solidFill>
              </a:rPr>
              <a:t>future state</a:t>
            </a:r>
            <a:endParaRPr lang="en-US" sz="1100" kern="0" dirty="0">
              <a:solidFill>
                <a:srgbClr val="001D59"/>
              </a:solidFill>
            </a:endParaRP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Presentation of findings to sponsor and key stakeholders</a:t>
            </a:r>
          </a:p>
        </p:txBody>
      </p:sp>
      <p:sp>
        <p:nvSpPr>
          <p:cNvPr id="78" name="Rectangle 24"/>
          <p:cNvSpPr>
            <a:spLocks noChangeArrowheads="1"/>
          </p:cNvSpPr>
          <p:nvPr>
            <p:custDataLst>
              <p:tags r:id="rId20"/>
            </p:custDataLst>
          </p:nvPr>
        </p:nvSpPr>
        <p:spPr bwMode="auto">
          <a:xfrm>
            <a:off x="856906" y="2083019"/>
            <a:ext cx="2521071" cy="396000"/>
          </a:xfrm>
          <a:prstGeom prst="rect">
            <a:avLst/>
          </a:prstGeom>
          <a:solidFill>
            <a:srgbClr val="92D400"/>
          </a:solidFill>
          <a:ln w="9525" algn="ctr">
            <a:noFill/>
            <a:miter lim="800000"/>
            <a:headEnd/>
            <a:tailEnd/>
          </a:ln>
        </p:spPr>
        <p:txBody>
          <a:bodyPr lIns="45704" tIns="45704" rIns="45704" bIns="45704" anchor="ct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dirty="0" smtClean="0">
                <a:ln>
                  <a:noFill/>
                </a:ln>
                <a:solidFill>
                  <a:srgbClr val="FFFFFF"/>
                </a:solidFill>
                <a:effectLst/>
                <a:uLnTx/>
                <a:uFillTx/>
              </a:rPr>
              <a:t>FS1 Workshop</a:t>
            </a:r>
          </a:p>
        </p:txBody>
      </p:sp>
      <p:sp>
        <p:nvSpPr>
          <p:cNvPr id="86" name="Text Box 30"/>
          <p:cNvSpPr txBox="1">
            <a:spLocks noChangeArrowheads="1"/>
          </p:cNvSpPr>
          <p:nvPr>
            <p:custDataLst>
              <p:tags r:id="rId21"/>
            </p:custDataLst>
          </p:nvPr>
        </p:nvSpPr>
        <p:spPr bwMode="gray">
          <a:xfrm>
            <a:off x="856785" y="5012939"/>
            <a:ext cx="2518774" cy="1440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Lean design principles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err="1">
                <a:solidFill>
                  <a:srgbClr val="001D59"/>
                </a:solidFill>
              </a:rPr>
              <a:t>Takt</a:t>
            </a:r>
            <a:r>
              <a:rPr lang="en-US" sz="1100" kern="0" dirty="0">
                <a:solidFill>
                  <a:srgbClr val="001D59"/>
                </a:solidFill>
              </a:rPr>
              <a:t> time / Cycle time diagram / Load balancing </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Pull systems, one piece flow &amp; JIT</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Mistake proofing</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a:solidFill>
                  <a:srgbClr val="001D59"/>
                </a:solidFill>
              </a:rPr>
              <a:t>Andon system</a:t>
            </a:r>
          </a:p>
        </p:txBody>
      </p:sp>
      <p:sp>
        <p:nvSpPr>
          <p:cNvPr id="88" name="Text Box 14"/>
          <p:cNvSpPr txBox="1">
            <a:spLocks noChangeArrowheads="1"/>
          </p:cNvSpPr>
          <p:nvPr>
            <p:custDataLst>
              <p:tags r:id="rId22"/>
            </p:custDataLst>
          </p:nvPr>
        </p:nvSpPr>
        <p:spPr bwMode="gray">
          <a:xfrm>
            <a:off x="3442018" y="2089249"/>
            <a:ext cx="5106112" cy="4359052"/>
          </a:xfrm>
          <a:prstGeom prst="rect">
            <a:avLst/>
          </a:prstGeom>
          <a:solidFill>
            <a:srgbClr val="FFFFFF"/>
          </a:solidFill>
          <a:ln w="9525">
            <a:solidFill>
              <a:srgbClr val="002776"/>
            </a:solidFill>
            <a:miter lim="800000"/>
            <a:headEnd/>
            <a:tailEnd/>
          </a:ln>
        </p:spPr>
        <p:txBody>
          <a:bodyPr lIns="18282" tIns="45704" rIns="18282" bIns="45704"/>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endParaRPr kumimoji="0" lang="en-US" sz="1100" b="0" i="0" u="none" strike="noStrike" kern="0" cap="none" spc="0" normalizeH="0" baseline="0" dirty="0" smtClean="0">
              <a:ln>
                <a:noFill/>
              </a:ln>
              <a:solidFill>
                <a:srgbClr val="001D59"/>
              </a:solidFill>
              <a:effectLst/>
              <a:uLnTx/>
              <a:uFillTx/>
            </a:endParaRPr>
          </a:p>
        </p:txBody>
      </p:sp>
      <p:sp>
        <p:nvSpPr>
          <p:cNvPr id="103" name="Content Placeholder 2"/>
          <p:cNvSpPr txBox="1">
            <a:spLocks/>
          </p:cNvSpPr>
          <p:nvPr/>
        </p:nvSpPr>
        <p:spPr>
          <a:xfrm>
            <a:off x="3602014" y="2204865"/>
            <a:ext cx="3030522" cy="469901"/>
          </a:xfrm>
          <a:prstGeom prst="rect">
            <a:avLst/>
          </a:prstGeom>
        </p:spPr>
        <p:txBody>
          <a:bodyPr vert="horz" lIns="72000" tIns="0" rIns="7200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1" i="0" u="none" strike="noStrike" kern="1200" cap="none" spc="0" normalizeH="0" baseline="0" dirty="0" smtClean="0">
                <a:ln>
                  <a:noFill/>
                </a:ln>
                <a:solidFill>
                  <a:srgbClr val="002776"/>
                </a:solidFill>
                <a:effectLst/>
                <a:uLnTx/>
                <a:uFillTx/>
                <a:latin typeface="Arial" pitchFamily="34" charset="0"/>
              </a:rPr>
              <a:t>Definition of the future state</a:t>
            </a:r>
          </a:p>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0" i="0" u="none" strike="noStrike" kern="1200" cap="none" spc="0" normalizeH="0" baseline="0" dirty="0" smtClean="0">
                <a:ln>
                  <a:noFill/>
                </a:ln>
                <a:solidFill>
                  <a:srgbClr val="002776"/>
                </a:solidFill>
                <a:effectLst/>
                <a:uLnTx/>
                <a:uFillTx/>
                <a:latin typeface="Arial" pitchFamily="34" charset="0"/>
              </a:rPr>
              <a:t>Establish the future</a:t>
            </a:r>
            <a:r>
              <a:rPr kumimoji="0" lang="en-US" sz="1200" b="0" i="0" u="none" strike="noStrike" kern="1200" cap="none" spc="0" normalizeH="0" dirty="0" smtClean="0">
                <a:ln>
                  <a:noFill/>
                </a:ln>
                <a:solidFill>
                  <a:srgbClr val="002776"/>
                </a:solidFill>
                <a:effectLst/>
                <a:uLnTx/>
                <a:uFillTx/>
                <a:latin typeface="Arial" pitchFamily="34" charset="0"/>
              </a:rPr>
              <a:t> state based on key Lean principles and the blue sky vision</a:t>
            </a:r>
            <a:endParaRPr kumimoji="0" lang="en-US" sz="1200" b="0" i="0" u="none" strike="noStrike" kern="1200" cap="none" spc="0" normalizeH="0" baseline="0" dirty="0" smtClean="0">
              <a:ln>
                <a:noFill/>
              </a:ln>
              <a:solidFill>
                <a:srgbClr val="002776"/>
              </a:solidFill>
              <a:effectLst/>
              <a:uLnTx/>
              <a:uFillTx/>
              <a:latin typeface="Arial" pitchFamily="34" charset="0"/>
            </a:endParaRPr>
          </a:p>
        </p:txBody>
      </p:sp>
      <p:pic>
        <p:nvPicPr>
          <p:cNvPr id="104"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10886" y="2937734"/>
            <a:ext cx="2449843" cy="2003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 name="Picture 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653987" y="5128078"/>
            <a:ext cx="3241459" cy="120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105" descr="GAP_000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691002" y="3379428"/>
            <a:ext cx="974322" cy="134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06"/>
          <p:cNvSpPr txBox="1"/>
          <p:nvPr/>
        </p:nvSpPr>
        <p:spPr>
          <a:xfrm>
            <a:off x="3662866" y="3016678"/>
            <a:ext cx="1030591" cy="369332"/>
          </a:xfrm>
          <a:prstGeom prst="rect">
            <a:avLst/>
          </a:prstGeom>
          <a:noFill/>
          <a:ln w="12700">
            <a:noFill/>
            <a:miter lim="800000"/>
            <a:headEnd/>
            <a:tailEnd/>
          </a:ln>
        </p:spPr>
        <p:txBody>
          <a:bodyPr wrap="square" lIns="36000" rIns="36000" anchor="ctr">
            <a:spAutoFit/>
          </a:bodyPr>
          <a:lstStyle>
            <a:defPPr>
              <a:defRPr lang="en-GB"/>
            </a:defPPr>
            <a:lvl1pPr algn="ctr" eaLnBrk="0" hangingPunct="0">
              <a:defRPr sz="1050" b="1" u="sng">
                <a:solidFill>
                  <a:schemeClr val="tx2"/>
                </a:solidFill>
              </a:defRPr>
            </a:lvl1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Value add analysis</a:t>
            </a:r>
            <a:endParaRPr kumimoji="0" lang="en-US" sz="900" b="1" i="0" u="none" strike="noStrike" kern="0" cap="none" spc="0" normalizeH="0" baseline="0" dirty="0">
              <a:ln>
                <a:noFill/>
              </a:ln>
              <a:solidFill>
                <a:srgbClr val="002776"/>
              </a:solidFill>
              <a:effectLst/>
              <a:uLnTx/>
              <a:uFillTx/>
            </a:endParaRPr>
          </a:p>
        </p:txBody>
      </p:sp>
      <p:sp>
        <p:nvSpPr>
          <p:cNvPr id="108" name="TextBox 107"/>
          <p:cNvSpPr txBox="1"/>
          <p:nvPr/>
        </p:nvSpPr>
        <p:spPr>
          <a:xfrm>
            <a:off x="3662866" y="5128078"/>
            <a:ext cx="1030591" cy="369332"/>
          </a:xfrm>
          <a:prstGeom prst="rect">
            <a:avLst/>
          </a:prstGeom>
          <a:noFill/>
          <a:ln w="12700">
            <a:noFill/>
            <a:miter lim="800000"/>
            <a:headEnd/>
            <a:tailEnd/>
          </a:ln>
        </p:spPr>
        <p:txBody>
          <a:bodyPr wrap="square" lIns="36000" rIns="36000" anchor="ctr">
            <a:spAutoFit/>
          </a:bodyPr>
          <a:lstStyle>
            <a:defPPr>
              <a:defRPr lang="en-GB"/>
            </a:defPPr>
            <a:lvl1pPr algn="ctr" eaLnBrk="0" hangingPunct="0">
              <a:defRPr sz="1050" b="1" u="sng">
                <a:solidFill>
                  <a:schemeClr val="tx2"/>
                </a:solidFill>
              </a:defRPr>
            </a:lvl1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Future State Value Stream</a:t>
            </a:r>
            <a:endParaRPr kumimoji="0" lang="en-US" sz="900" b="1" i="0" u="none" strike="noStrike" kern="0" cap="none" spc="0" normalizeH="0" baseline="0" dirty="0">
              <a:ln>
                <a:noFill/>
              </a:ln>
              <a:solidFill>
                <a:srgbClr val="002776"/>
              </a:solidFill>
              <a:effectLst/>
              <a:uLnTx/>
              <a:uFillTx/>
            </a:endParaRPr>
          </a:p>
        </p:txBody>
      </p:sp>
      <p:pic>
        <p:nvPicPr>
          <p:cNvPr id="109" name="Picture 108"/>
          <p:cNvPicPr>
            <a:picLocks noChangeAspect="1"/>
          </p:cNvPicPr>
          <p:nvPr/>
        </p:nvPicPr>
        <p:blipFill rotWithShape="1">
          <a:blip r:embed="rId31" cstate="print">
            <a:extLst>
              <a:ext uri="{28A0092B-C50C-407E-A947-70E740481C1C}">
                <a14:useLocalDpi xmlns:a14="http://schemas.microsoft.com/office/drawing/2010/main" val="0"/>
              </a:ext>
            </a:extLst>
          </a:blip>
          <a:srcRect l="16679" t="7080" r="10552" b="3367"/>
          <a:stretch/>
        </p:blipFill>
        <p:spPr>
          <a:xfrm rot="5400000">
            <a:off x="4613223" y="3579743"/>
            <a:ext cx="1345716" cy="945088"/>
          </a:xfrm>
          <a:prstGeom prst="rect">
            <a:avLst/>
          </a:prstGeom>
        </p:spPr>
      </p:pic>
      <p:sp>
        <p:nvSpPr>
          <p:cNvPr id="110" name="TextBox 109"/>
          <p:cNvSpPr txBox="1"/>
          <p:nvPr/>
        </p:nvSpPr>
        <p:spPr>
          <a:xfrm>
            <a:off x="4768857" y="3085928"/>
            <a:ext cx="1030591" cy="230832"/>
          </a:xfrm>
          <a:prstGeom prst="rect">
            <a:avLst/>
          </a:prstGeom>
          <a:noFill/>
          <a:ln w="12700">
            <a:noFill/>
            <a:miter lim="800000"/>
            <a:headEnd/>
            <a:tailEnd/>
          </a:ln>
        </p:spPr>
        <p:txBody>
          <a:bodyPr wrap="square" lIns="36000" rIns="36000" anchor="ctr">
            <a:spAutoFit/>
          </a:bodyPr>
          <a:lstStyle>
            <a:defPPr>
              <a:defRPr lang="en-GB"/>
            </a:defPPr>
            <a:lvl1pPr algn="ctr" eaLnBrk="0" hangingPunct="0">
              <a:defRPr sz="1050" b="1" u="sng">
                <a:solidFill>
                  <a:schemeClr val="tx2"/>
                </a:solidFill>
              </a:defRPr>
            </a:lvl1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Design principles</a:t>
            </a:r>
            <a:endParaRPr kumimoji="0" lang="en-US" sz="900" b="1" i="0" u="none" strike="noStrike" kern="0" cap="none" spc="0" normalizeH="0" baseline="0" dirty="0">
              <a:ln>
                <a:noFill/>
              </a:ln>
              <a:solidFill>
                <a:srgbClr val="002776"/>
              </a:solidFill>
              <a:effectLst/>
              <a:uLnTx/>
              <a:uFillTx/>
            </a:endParaRPr>
          </a:p>
        </p:txBody>
      </p:sp>
      <p:grpSp>
        <p:nvGrpSpPr>
          <p:cNvPr id="111" name="Group 110"/>
          <p:cNvGrpSpPr/>
          <p:nvPr/>
        </p:nvGrpSpPr>
        <p:grpSpPr>
          <a:xfrm>
            <a:off x="7659771" y="2098247"/>
            <a:ext cx="1093483" cy="780783"/>
            <a:chOff x="6221848" y="2006257"/>
            <a:chExt cx="1184606" cy="780783"/>
          </a:xfrm>
        </p:grpSpPr>
        <p:sp>
          <p:nvSpPr>
            <p:cNvPr id="112" name="Diagonal Stripe 111"/>
            <p:cNvSpPr/>
            <p:nvPr/>
          </p:nvSpPr>
          <p:spPr>
            <a:xfrm rot="5400000">
              <a:off x="6314233" y="1913872"/>
              <a:ext cx="780783" cy="965554"/>
            </a:xfrm>
            <a:prstGeom prst="diagStripe">
              <a:avLst>
                <a:gd name="adj" fmla="val 52393"/>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000000"/>
                </a:solidFill>
                <a:effectLst/>
                <a:uLnTx/>
                <a:uFillTx/>
                <a:latin typeface="Arial"/>
              </a:endParaRPr>
            </a:p>
          </p:txBody>
        </p:sp>
        <p:sp>
          <p:nvSpPr>
            <p:cNvPr id="113" name="TextBox 112"/>
            <p:cNvSpPr txBox="1"/>
            <p:nvPr/>
          </p:nvSpPr>
          <p:spPr>
            <a:xfrm rot="2516762">
              <a:off x="6336485" y="2261380"/>
              <a:ext cx="1069969" cy="230832"/>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ILLUSTRATION</a:t>
              </a:r>
            </a:p>
          </p:txBody>
        </p:sp>
      </p:grpSp>
      <p:sp>
        <p:nvSpPr>
          <p:cNvPr id="114" name="Isosceles Triangle 113"/>
          <p:cNvSpPr/>
          <p:nvPr/>
        </p:nvSpPr>
        <p:spPr>
          <a:xfrm rot="4620000">
            <a:off x="4058688" y="1050086"/>
            <a:ext cx="228554" cy="186092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3"/>
          <p:cNvSpPr>
            <a:spLocks noChangeArrowheads="1"/>
          </p:cNvSpPr>
          <p:nvPr>
            <p:custDataLst>
              <p:tags r:id="rId23"/>
            </p:custDataLst>
          </p:nvPr>
        </p:nvSpPr>
        <p:spPr bwMode="auto">
          <a:xfrm rot="10800000">
            <a:off x="423714" y="3353761"/>
            <a:ext cx="365538" cy="1584176"/>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Key activities</a:t>
            </a:r>
          </a:p>
        </p:txBody>
      </p:sp>
      <p:sp>
        <p:nvSpPr>
          <p:cNvPr id="116" name="Rectangle 18"/>
          <p:cNvSpPr>
            <a:spLocks noChangeArrowheads="1"/>
          </p:cNvSpPr>
          <p:nvPr>
            <p:custDataLst>
              <p:tags r:id="rId24"/>
            </p:custDataLst>
          </p:nvPr>
        </p:nvSpPr>
        <p:spPr bwMode="auto">
          <a:xfrm rot="10800000">
            <a:off x="423713" y="2522759"/>
            <a:ext cx="365538" cy="756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Objectives</a:t>
            </a:r>
          </a:p>
        </p:txBody>
      </p:sp>
      <p:sp>
        <p:nvSpPr>
          <p:cNvPr id="117" name="Rectangle 35"/>
          <p:cNvSpPr>
            <a:spLocks noChangeArrowheads="1"/>
          </p:cNvSpPr>
          <p:nvPr>
            <p:custDataLst>
              <p:tags r:id="rId25"/>
            </p:custDataLst>
          </p:nvPr>
        </p:nvSpPr>
        <p:spPr bwMode="auto">
          <a:xfrm rot="10800000">
            <a:off x="423712" y="5012939"/>
            <a:ext cx="365538" cy="1440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Tools</a:t>
            </a:r>
          </a:p>
        </p:txBody>
      </p:sp>
    </p:spTree>
    <p:extLst>
      <p:ext uri="{BB962C8B-B14F-4D97-AF65-F5344CB8AC3E}">
        <p14:creationId xmlns:p14="http://schemas.microsoft.com/office/powerpoint/2010/main" val="131445500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Box 14"/>
          <p:cNvSpPr txBox="1">
            <a:spLocks noChangeArrowheads="1"/>
          </p:cNvSpPr>
          <p:nvPr>
            <p:custDataLst>
              <p:tags r:id="rId1"/>
            </p:custDataLst>
          </p:nvPr>
        </p:nvSpPr>
        <p:spPr bwMode="gray">
          <a:xfrm>
            <a:off x="3442018" y="2089249"/>
            <a:ext cx="5106112" cy="4359052"/>
          </a:xfrm>
          <a:prstGeom prst="rect">
            <a:avLst/>
          </a:prstGeom>
          <a:solidFill>
            <a:srgbClr val="FFFFFF"/>
          </a:solidFill>
          <a:ln w="9525">
            <a:solidFill>
              <a:srgbClr val="002776"/>
            </a:solidFill>
            <a:miter lim="800000"/>
            <a:headEnd/>
            <a:tailEnd/>
          </a:ln>
        </p:spPr>
        <p:txBody>
          <a:bodyPr lIns="18282" tIns="45704" rIns="18282" bIns="45704"/>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endParaRPr kumimoji="0" lang="en-US" sz="1100" b="0" i="0" u="none" strike="noStrike" kern="0" cap="none" spc="0" normalizeH="0" baseline="0" dirty="0" smtClean="0">
              <a:ln>
                <a:noFill/>
              </a:ln>
              <a:solidFill>
                <a:srgbClr val="001D59"/>
              </a:solidFill>
              <a:effectLst/>
              <a:uLnTx/>
              <a:uFillTx/>
            </a:endParaRPr>
          </a:p>
        </p:txBody>
      </p:sp>
      <p:sp>
        <p:nvSpPr>
          <p:cNvPr id="1027" name="Rectangle 38"/>
          <p:cNvSpPr>
            <a:spLocks noGrp="1" noChangeArrowheads="1"/>
          </p:cNvSpPr>
          <p:nvPr>
            <p:ph type="title"/>
          </p:nvPr>
        </p:nvSpPr>
        <p:spPr/>
        <p:txBody>
          <a:bodyPr/>
          <a:lstStyle/>
          <a:p>
            <a:pPr eaLnBrk="1" hangingPunct="1"/>
            <a:r>
              <a:rPr lang="en-US" dirty="0" smtClean="0"/>
              <a:t>Zooming through the 5 workshop approach</a:t>
            </a:r>
            <a:endParaRPr lang="en-US"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US" altLang="en-GB" smtClean="0"/>
              <a:pPr/>
              <a:t>33</a:t>
            </a:fld>
            <a:endParaRPr lang="en-US" altLang="en-GB" dirty="0"/>
          </a:p>
        </p:txBody>
      </p:sp>
      <p:sp>
        <p:nvSpPr>
          <p:cNvPr id="200" name="AutoShape 5"/>
          <p:cNvSpPr>
            <a:spLocks noChangeArrowheads="1"/>
          </p:cNvSpPr>
          <p:nvPr>
            <p:custDataLst>
              <p:tags r:id="rId2"/>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cs typeface="Arial" pitchFamily="34" charset="0"/>
              </a:rPr>
              <a:t>1. Mobilization</a:t>
            </a:r>
            <a:endParaRPr lang="en-US" sz="1050" b="1" kern="0" dirty="0">
              <a:solidFill>
                <a:srgbClr val="FFFFFF"/>
              </a:solidFill>
              <a:cs typeface="Arial" pitchFamily="34" charset="0"/>
            </a:endParaRPr>
          </a:p>
        </p:txBody>
      </p:sp>
      <p:sp>
        <p:nvSpPr>
          <p:cNvPr id="201" name="AutoShape 6"/>
          <p:cNvSpPr>
            <a:spLocks noChangeArrowheads="1"/>
          </p:cNvSpPr>
          <p:nvPr>
            <p:custDataLst>
              <p:tags r:id="rId3"/>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rPr>
              <a:t>2. Current State</a:t>
            </a:r>
            <a:endParaRPr lang="en-US" sz="1050" b="1" kern="0" dirty="0">
              <a:solidFill>
                <a:srgbClr val="FFFFFF"/>
              </a:solidFill>
            </a:endParaRPr>
          </a:p>
        </p:txBody>
      </p:sp>
      <p:sp>
        <p:nvSpPr>
          <p:cNvPr id="202" name="AutoShape 7"/>
          <p:cNvSpPr>
            <a:spLocks noChangeArrowheads="1"/>
          </p:cNvSpPr>
          <p:nvPr>
            <p:custDataLst>
              <p:tags r:id="rId4"/>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3. Future State</a:t>
            </a:r>
            <a:endParaRPr lang="en-US" sz="1050" b="1" kern="0" dirty="0">
              <a:solidFill>
                <a:srgbClr val="FFFFFF"/>
              </a:solidFill>
              <a:cs typeface="Arial" pitchFamily="34" charset="0"/>
            </a:endParaRPr>
          </a:p>
        </p:txBody>
      </p:sp>
      <p:sp>
        <p:nvSpPr>
          <p:cNvPr id="203" name="AutoShape 7"/>
          <p:cNvSpPr>
            <a:spLocks noChangeArrowheads="1"/>
          </p:cNvSpPr>
          <p:nvPr>
            <p:custDataLst>
              <p:tags r:id="rId5"/>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4. Implementation plan and test</a:t>
            </a:r>
            <a:endParaRPr lang="en-US"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6"/>
            </p:custDataLst>
            <p:extLst>
              <p:ext uri="{D42A27DB-BD31-4B8C-83A1-F6EECF244321}">
                <p14:modId xmlns:p14="http://schemas.microsoft.com/office/powerpoint/2010/main" val="2480097711"/>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7"/>
            </p:custDataLst>
            <p:extLst>
              <p:ext uri="{D42A27DB-BD31-4B8C-83A1-F6EECF244321}">
                <p14:modId xmlns:p14="http://schemas.microsoft.com/office/powerpoint/2010/main" val="783704731"/>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8"/>
            </p:custDataLst>
            <p:extLst>
              <p:ext uri="{D42A27DB-BD31-4B8C-83A1-F6EECF244321}">
                <p14:modId xmlns:p14="http://schemas.microsoft.com/office/powerpoint/2010/main" val="1479317346"/>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9"/>
            </p:custDataLst>
            <p:extLst>
              <p:ext uri="{D42A27DB-BD31-4B8C-83A1-F6EECF244321}">
                <p14:modId xmlns:p14="http://schemas.microsoft.com/office/powerpoint/2010/main" val="4119116738"/>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10"/>
            </p:custDataLst>
            <p:extLst>
              <p:ext uri="{D42A27DB-BD31-4B8C-83A1-F6EECF244321}">
                <p14:modId xmlns:p14="http://schemas.microsoft.com/office/powerpoint/2010/main" val="2692494654"/>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1"/>
            </p:custDataLst>
            <p:extLst>
              <p:ext uri="{D42A27DB-BD31-4B8C-83A1-F6EECF244321}">
                <p14:modId xmlns:p14="http://schemas.microsoft.com/office/powerpoint/2010/main" val="1544860383"/>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2"/>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3" name="Group 218"/>
          <p:cNvGrpSpPr>
            <a:grpSpLocks/>
          </p:cNvGrpSpPr>
          <p:nvPr>
            <p:custDataLst>
              <p:tags r:id="rId13"/>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6" name="Group 223"/>
          <p:cNvGrpSpPr>
            <a:grpSpLocks/>
          </p:cNvGrpSpPr>
          <p:nvPr>
            <p:custDataLst>
              <p:tags r:id="rId14"/>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19" name="AutoShape 227"/>
          <p:cNvSpPr>
            <a:spLocks noChangeArrowheads="1"/>
          </p:cNvSpPr>
          <p:nvPr>
            <p:custDataLst>
              <p:tags r:id="rId15"/>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en-US" dirty="0"/>
          </a:p>
        </p:txBody>
      </p:sp>
      <p:sp>
        <p:nvSpPr>
          <p:cNvPr id="220" name="Rectangle 228"/>
          <p:cNvSpPr>
            <a:spLocks noChangeArrowheads="1"/>
          </p:cNvSpPr>
          <p:nvPr>
            <p:custDataLst>
              <p:tags r:id="rId16"/>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en-US" sz="800" dirty="0"/>
          </a:p>
        </p:txBody>
      </p:sp>
      <p:grpSp>
        <p:nvGrpSpPr>
          <p:cNvPr id="221" name="Group 230"/>
          <p:cNvGrpSpPr>
            <a:grpSpLocks/>
          </p:cNvGrpSpPr>
          <p:nvPr>
            <p:custDataLst>
              <p:tags r:id="rId17"/>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en-US"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24" name="Group 235"/>
          <p:cNvGrpSpPr>
            <a:grpSpLocks/>
          </p:cNvGrpSpPr>
          <p:nvPr>
            <p:custDataLst>
              <p:tags r:id="rId18"/>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en-US" sz="900" dirty="0" smtClean="0"/>
              <a:t>2 to 3 months</a:t>
            </a:r>
            <a:endParaRPr lang="en-US" sz="900" dirty="0"/>
          </a:p>
        </p:txBody>
      </p:sp>
      <p:grpSp>
        <p:nvGrpSpPr>
          <p:cNvPr id="111" name="Group 110"/>
          <p:cNvGrpSpPr/>
          <p:nvPr/>
        </p:nvGrpSpPr>
        <p:grpSpPr>
          <a:xfrm>
            <a:off x="7659771" y="2098247"/>
            <a:ext cx="1093483" cy="780783"/>
            <a:chOff x="6221848" y="2006257"/>
            <a:chExt cx="1184606" cy="780783"/>
          </a:xfrm>
        </p:grpSpPr>
        <p:sp>
          <p:nvSpPr>
            <p:cNvPr id="112" name="Diagonal Stripe 111"/>
            <p:cNvSpPr/>
            <p:nvPr/>
          </p:nvSpPr>
          <p:spPr>
            <a:xfrm rot="5400000">
              <a:off x="6314233" y="1913872"/>
              <a:ext cx="780783" cy="965554"/>
            </a:xfrm>
            <a:prstGeom prst="diagStripe">
              <a:avLst>
                <a:gd name="adj" fmla="val 52393"/>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000000"/>
                </a:solidFill>
                <a:effectLst/>
                <a:uLnTx/>
                <a:uFillTx/>
                <a:latin typeface="Arial"/>
              </a:endParaRPr>
            </a:p>
          </p:txBody>
        </p:sp>
        <p:sp>
          <p:nvSpPr>
            <p:cNvPr id="113" name="TextBox 112"/>
            <p:cNvSpPr txBox="1"/>
            <p:nvPr/>
          </p:nvSpPr>
          <p:spPr>
            <a:xfrm rot="2516762">
              <a:off x="6336485" y="2261380"/>
              <a:ext cx="1069969" cy="230832"/>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ILLUSTRATION</a:t>
              </a:r>
            </a:p>
          </p:txBody>
        </p:sp>
      </p:grpSp>
      <p:sp>
        <p:nvSpPr>
          <p:cNvPr id="84" name="Text Box 8"/>
          <p:cNvSpPr txBox="1">
            <a:spLocks noChangeArrowheads="1"/>
          </p:cNvSpPr>
          <p:nvPr>
            <p:custDataLst>
              <p:tags r:id="rId19"/>
            </p:custDataLst>
          </p:nvPr>
        </p:nvSpPr>
        <p:spPr bwMode="gray">
          <a:xfrm>
            <a:off x="856785" y="3353761"/>
            <a:ext cx="2518774" cy="1584176"/>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Identify</a:t>
            </a:r>
            <a:r>
              <a:rPr kumimoji="0" lang="en-US" sz="1100" b="0" i="0" u="none" strike="noStrike" kern="0" cap="none" spc="0" normalizeH="0" dirty="0" smtClean="0">
                <a:ln>
                  <a:noFill/>
                </a:ln>
                <a:solidFill>
                  <a:srgbClr val="001D59"/>
                </a:solidFill>
                <a:effectLst/>
                <a:uLnTx/>
                <a:uFillTx/>
              </a:rPr>
              <a:t> all changes required to achieve the future state</a:t>
            </a:r>
            <a:endParaRPr kumimoji="0" lang="en-US" sz="1100" b="0" i="0" u="none" strike="noStrike" kern="0" cap="none" spc="0" normalizeH="0" baseline="0" dirty="0" smtClean="0">
              <a:ln>
                <a:noFill/>
              </a:ln>
              <a:solidFill>
                <a:srgbClr val="001D59"/>
              </a:solidFill>
              <a:effectLst/>
              <a:uLnTx/>
              <a:uFillTx/>
            </a:endParaRP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Prioritize the actions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smtClean="0">
                <a:solidFill>
                  <a:srgbClr val="001D59"/>
                </a:solidFill>
              </a:rPr>
              <a:t>Establish the implementation plan</a:t>
            </a:r>
            <a:endParaRPr kumimoji="0" lang="en-US" sz="1100" b="0" i="0" u="none" strike="noStrike" kern="0" cap="none" spc="0" normalizeH="0" baseline="0" dirty="0" smtClean="0">
              <a:ln>
                <a:noFill/>
              </a:ln>
              <a:solidFill>
                <a:srgbClr val="001D59"/>
              </a:solidFill>
              <a:effectLst/>
              <a:uLnTx/>
              <a:uFillTx/>
            </a:endParaRP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Validate the work pilot scope and objectives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Agree the governance and how to involve all key parties</a:t>
            </a:r>
          </a:p>
        </p:txBody>
      </p:sp>
      <p:sp>
        <p:nvSpPr>
          <p:cNvPr id="89" name="Text Box 14"/>
          <p:cNvSpPr txBox="1">
            <a:spLocks noChangeArrowheads="1"/>
          </p:cNvSpPr>
          <p:nvPr>
            <p:custDataLst>
              <p:tags r:id="rId20"/>
            </p:custDataLst>
          </p:nvPr>
        </p:nvSpPr>
        <p:spPr bwMode="gray">
          <a:xfrm>
            <a:off x="856785" y="2522759"/>
            <a:ext cx="2518774" cy="756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Establish implementation plan and the charter for the mini </a:t>
            </a:r>
            <a:r>
              <a:rPr lang="en-US" sz="1100" kern="0" dirty="0" smtClean="0">
                <a:solidFill>
                  <a:srgbClr val="001D59"/>
                </a:solidFill>
              </a:rPr>
              <a:t>projects to drive</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Final presentation</a:t>
            </a:r>
            <a:r>
              <a:rPr kumimoji="0" lang="en-US" sz="1100" b="0" i="0" u="none" strike="noStrike" kern="0" cap="none" spc="0" normalizeH="0" dirty="0" smtClean="0">
                <a:ln>
                  <a:noFill/>
                </a:ln>
                <a:solidFill>
                  <a:srgbClr val="001D59"/>
                </a:solidFill>
                <a:effectLst/>
                <a:uLnTx/>
                <a:uFillTx/>
              </a:rPr>
              <a:t> of the diagnostic phase to the sponsor &amp; stakeholders</a:t>
            </a:r>
            <a:endParaRPr kumimoji="0" lang="en-US" sz="1100" b="0" i="0" u="none" strike="noStrike" kern="0" cap="none" spc="0" normalizeH="0" baseline="0" dirty="0" smtClean="0">
              <a:ln>
                <a:noFill/>
              </a:ln>
              <a:solidFill>
                <a:srgbClr val="001D59"/>
              </a:solidFill>
              <a:effectLst/>
              <a:uLnTx/>
              <a:uFillTx/>
            </a:endParaRPr>
          </a:p>
        </p:txBody>
      </p:sp>
      <p:sp>
        <p:nvSpPr>
          <p:cNvPr id="91" name="Rectangle 24"/>
          <p:cNvSpPr>
            <a:spLocks noChangeArrowheads="1"/>
          </p:cNvSpPr>
          <p:nvPr>
            <p:custDataLst>
              <p:tags r:id="rId21"/>
            </p:custDataLst>
          </p:nvPr>
        </p:nvSpPr>
        <p:spPr bwMode="auto">
          <a:xfrm>
            <a:off x="856906" y="2083019"/>
            <a:ext cx="2521071" cy="396000"/>
          </a:xfrm>
          <a:prstGeom prst="rect">
            <a:avLst/>
          </a:prstGeom>
          <a:solidFill>
            <a:srgbClr val="92D400"/>
          </a:solidFill>
          <a:ln w="9525" algn="ctr">
            <a:noFill/>
            <a:miter lim="800000"/>
            <a:headEnd/>
            <a:tailEnd/>
          </a:ln>
        </p:spPr>
        <p:txBody>
          <a:bodyPr lIns="45704" tIns="45704" rIns="45704" bIns="45704" anchor="ct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1" i="0" u="none" strike="noStrike" kern="0" cap="none" spc="0" normalizeH="0" baseline="0" dirty="0" smtClean="0">
                <a:ln>
                  <a:noFill/>
                </a:ln>
                <a:solidFill>
                  <a:srgbClr val="FFFFFF"/>
                </a:solidFill>
                <a:effectLst/>
                <a:uLnTx/>
                <a:uFillTx/>
              </a:rPr>
              <a:t>FS2 Workshop</a:t>
            </a:r>
          </a:p>
        </p:txBody>
      </p:sp>
      <p:sp>
        <p:nvSpPr>
          <p:cNvPr id="92" name="Text Box 30"/>
          <p:cNvSpPr txBox="1">
            <a:spLocks noChangeArrowheads="1"/>
          </p:cNvSpPr>
          <p:nvPr>
            <p:custDataLst>
              <p:tags r:id="rId22"/>
            </p:custDataLst>
          </p:nvPr>
        </p:nvSpPr>
        <p:spPr bwMode="gray">
          <a:xfrm>
            <a:off x="856785" y="5012939"/>
            <a:ext cx="2518774" cy="1440000"/>
          </a:xfrm>
          <a:prstGeom prst="rect">
            <a:avLst/>
          </a:prstGeom>
          <a:solidFill>
            <a:srgbClr val="FFFFFF"/>
          </a:solidFill>
          <a:ln w="9525">
            <a:solidFill>
              <a:srgbClr val="92D400"/>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Project charters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Prioritization matrix</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Gantt chart</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smtClean="0">
                <a:solidFill>
                  <a:srgbClr val="001D59"/>
                </a:solidFill>
              </a:rPr>
              <a:t>Project management</a:t>
            </a:r>
            <a:endParaRPr kumimoji="0" lang="en-US" sz="1100" b="0" i="0" u="none" strike="noStrike" kern="0" cap="none" spc="0" normalizeH="0" baseline="0" dirty="0" smtClean="0">
              <a:ln>
                <a:noFill/>
              </a:ln>
              <a:solidFill>
                <a:srgbClr val="001D59"/>
              </a:solidFill>
              <a:effectLst/>
              <a:uLnTx/>
              <a:uFillTx/>
            </a:endParaRPr>
          </a:p>
        </p:txBody>
      </p:sp>
      <p:sp>
        <p:nvSpPr>
          <p:cNvPr id="95" name="Content Placeholder 2"/>
          <p:cNvSpPr txBox="1">
            <a:spLocks/>
          </p:cNvSpPr>
          <p:nvPr/>
        </p:nvSpPr>
        <p:spPr>
          <a:xfrm>
            <a:off x="3597591" y="2204865"/>
            <a:ext cx="4164918" cy="469901"/>
          </a:xfrm>
          <a:prstGeom prst="rect">
            <a:avLst/>
          </a:prstGeom>
        </p:spPr>
        <p:txBody>
          <a:bodyPr vert="horz" lIns="72000" tIns="0" rIns="7200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1" i="0" u="none" strike="noStrike" kern="1200" cap="none" spc="0" normalizeH="0" baseline="0" dirty="0" smtClean="0">
                <a:ln>
                  <a:noFill/>
                </a:ln>
                <a:solidFill>
                  <a:srgbClr val="002776"/>
                </a:solidFill>
                <a:effectLst/>
                <a:uLnTx/>
                <a:uFillTx/>
                <a:latin typeface="Arial" pitchFamily="34" charset="0"/>
              </a:rPr>
              <a:t>Prepare the implementation of</a:t>
            </a:r>
            <a:r>
              <a:rPr kumimoji="0" lang="en-US" sz="1200" b="1" i="0" u="none" strike="noStrike" kern="1200" cap="none" spc="0" normalizeH="0" dirty="0" smtClean="0">
                <a:ln>
                  <a:noFill/>
                </a:ln>
                <a:solidFill>
                  <a:srgbClr val="002776"/>
                </a:solidFill>
                <a:effectLst/>
                <a:uLnTx/>
                <a:uFillTx/>
                <a:latin typeface="Arial" pitchFamily="34" charset="0"/>
              </a:rPr>
              <a:t> the solutions</a:t>
            </a:r>
            <a:endParaRPr kumimoji="0" lang="en-US" sz="1200" b="1" i="0" u="none" strike="noStrike" kern="1200" cap="none" spc="0" normalizeH="0" baseline="0" dirty="0" smtClean="0">
              <a:ln>
                <a:noFill/>
              </a:ln>
              <a:solidFill>
                <a:srgbClr val="002776"/>
              </a:solidFill>
              <a:effectLst/>
              <a:uLnTx/>
              <a:uFillTx/>
              <a:latin typeface="Arial" pitchFamily="34" charset="0"/>
            </a:endParaRPr>
          </a:p>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0" i="0" u="none" strike="noStrike" kern="1200" cap="none" spc="0" normalizeH="0" baseline="0" dirty="0" smtClean="0">
                <a:ln>
                  <a:noFill/>
                </a:ln>
                <a:solidFill>
                  <a:srgbClr val="002776"/>
                </a:solidFill>
                <a:effectLst/>
                <a:uLnTx/>
                <a:uFillTx/>
                <a:latin typeface="Arial" pitchFamily="34" charset="0"/>
              </a:rPr>
              <a:t>Anticipate the work pilot and establish</a:t>
            </a:r>
            <a:r>
              <a:rPr kumimoji="0" lang="en-US" sz="1200" b="0" i="0" u="none" strike="noStrike" kern="1200" cap="none" spc="0" normalizeH="0" dirty="0" smtClean="0">
                <a:ln>
                  <a:noFill/>
                </a:ln>
                <a:solidFill>
                  <a:srgbClr val="002776"/>
                </a:solidFill>
                <a:effectLst/>
                <a:uLnTx/>
                <a:uFillTx/>
                <a:latin typeface="Arial" pitchFamily="34" charset="0"/>
              </a:rPr>
              <a:t> the plan to deliver and test the solutions to implement the future state</a:t>
            </a:r>
            <a:endParaRPr kumimoji="0" lang="en-US" sz="1200" b="0" i="0" u="none" strike="noStrike" kern="1200" cap="none" spc="0" normalizeH="0" baseline="0" dirty="0" smtClean="0">
              <a:ln>
                <a:noFill/>
              </a:ln>
              <a:solidFill>
                <a:srgbClr val="002776"/>
              </a:solidFill>
              <a:effectLst/>
              <a:uLnTx/>
              <a:uFillTx/>
              <a:latin typeface="Arial" pitchFamily="34" charset="0"/>
            </a:endParaRPr>
          </a:p>
        </p:txBody>
      </p:sp>
      <p:sp>
        <p:nvSpPr>
          <p:cNvPr id="96" name="Rectangle 95"/>
          <p:cNvSpPr/>
          <p:nvPr/>
        </p:nvSpPr>
        <p:spPr>
          <a:xfrm>
            <a:off x="6153611" y="3068961"/>
            <a:ext cx="1874774" cy="194415"/>
          </a:xfrm>
          <a:prstGeom prst="rect">
            <a:avLst/>
          </a:prstGeom>
        </p:spPr>
        <p:txBody>
          <a:bodyPr wrap="square" tIns="2880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Implementation plan</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97" name="Picture 8"/>
          <p:cNvPicPr>
            <a:picLocks noChangeAspect="1" noChangeArrowheads="1"/>
          </p:cNvPicPr>
          <p:nvPr/>
        </p:nvPicPr>
        <p:blipFill rotWithShape="1">
          <a:blip r:embed="rId28" cstate="print"/>
          <a:srcRect t="5559" b="6681"/>
          <a:stretch/>
        </p:blipFill>
        <p:spPr bwMode="auto">
          <a:xfrm>
            <a:off x="6153611" y="3251811"/>
            <a:ext cx="1874773" cy="1414166"/>
          </a:xfrm>
          <a:prstGeom prst="rect">
            <a:avLst/>
          </a:prstGeom>
          <a:noFill/>
          <a:ln w="12700">
            <a:noFill/>
            <a:miter lim="800000"/>
            <a:headEnd/>
            <a:tailEnd/>
          </a:ln>
        </p:spPr>
      </p:pic>
      <p:sp>
        <p:nvSpPr>
          <p:cNvPr id="98" name="Isosceles Triangle 97"/>
          <p:cNvSpPr/>
          <p:nvPr/>
        </p:nvSpPr>
        <p:spPr>
          <a:xfrm rot="4980000">
            <a:off x="4748076" y="435281"/>
            <a:ext cx="209085" cy="3123692"/>
          </a:xfrm>
          <a:prstGeom prst="triangle">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pic>
        <p:nvPicPr>
          <p:cNvPr id="99" name="Picture 10" descr="P1010131"/>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3840842" y="4888870"/>
            <a:ext cx="907944" cy="1420451"/>
          </a:xfrm>
          <a:prstGeom prst="rect">
            <a:avLst/>
          </a:prstGeom>
          <a:noFill/>
          <a:ln w="9525">
            <a:noFill/>
            <a:miter lim="800000"/>
            <a:headEnd/>
            <a:tailEnd/>
          </a:ln>
        </p:spPr>
      </p:pic>
      <p:sp>
        <p:nvSpPr>
          <p:cNvPr id="100" name="Rectangle 99"/>
          <p:cNvSpPr/>
          <p:nvPr/>
        </p:nvSpPr>
        <p:spPr>
          <a:xfrm>
            <a:off x="3843605" y="4694455"/>
            <a:ext cx="905181" cy="182851"/>
          </a:xfrm>
          <a:prstGeom prst="rect">
            <a:avLst/>
          </a:prstGeom>
        </p:spPr>
        <p:txBody>
          <a:bodyPr wrap="square" tIns="2880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Governance</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101" name="Picture 9" descr="W4_ Decisions"/>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970814" y="4906718"/>
            <a:ext cx="961971" cy="1402602"/>
          </a:xfrm>
          <a:prstGeom prst="rect">
            <a:avLst/>
          </a:prstGeom>
          <a:noFill/>
          <a:ln w="9525">
            <a:noFill/>
            <a:miter lim="800000"/>
            <a:headEnd/>
            <a:tailEnd/>
          </a:ln>
        </p:spPr>
      </p:pic>
      <p:sp>
        <p:nvSpPr>
          <p:cNvPr id="102" name="Rectangle 101"/>
          <p:cNvSpPr/>
          <p:nvPr/>
        </p:nvSpPr>
        <p:spPr>
          <a:xfrm>
            <a:off x="5003942" y="4679392"/>
            <a:ext cx="905181" cy="182851"/>
          </a:xfrm>
          <a:prstGeom prst="rect">
            <a:avLst/>
          </a:prstGeom>
        </p:spPr>
        <p:txBody>
          <a:bodyPr wrap="square" tIns="2880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Key decisions</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pic>
        <p:nvPicPr>
          <p:cNvPr id="115" name="Picture 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19229" y="5023810"/>
            <a:ext cx="1064693" cy="1139965"/>
          </a:xfrm>
          <a:prstGeom prst="rect">
            <a:avLst/>
          </a:prstGeom>
          <a:noFill/>
          <a:extLst>
            <a:ext uri="{909E8E84-426E-40DD-AFC4-6F175D3DCCD1}">
              <a14:hiddenFill xmlns:a14="http://schemas.microsoft.com/office/drawing/2010/main">
                <a:solidFill>
                  <a:srgbClr val="FFFFFF"/>
                </a:solidFill>
              </a14:hiddenFill>
            </a:ext>
          </a:extLst>
        </p:spPr>
      </p:pic>
      <p:sp>
        <p:nvSpPr>
          <p:cNvPr id="116" name="Isosceles Triangle 115"/>
          <p:cNvSpPr/>
          <p:nvPr/>
        </p:nvSpPr>
        <p:spPr>
          <a:xfrm rot="10800000">
            <a:off x="6807056" y="4712647"/>
            <a:ext cx="501055" cy="162548"/>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grpSp>
        <p:nvGrpSpPr>
          <p:cNvPr id="117" name="Group 36"/>
          <p:cNvGrpSpPr/>
          <p:nvPr/>
        </p:nvGrpSpPr>
        <p:grpSpPr>
          <a:xfrm>
            <a:off x="4009177" y="3273893"/>
            <a:ext cx="1370365" cy="1235227"/>
            <a:chOff x="7867020" y="1649493"/>
            <a:chExt cx="1478468" cy="1292948"/>
          </a:xfrm>
        </p:grpSpPr>
        <p:pic>
          <p:nvPicPr>
            <p:cNvPr id="118" name="Picture 13"/>
            <p:cNvPicPr>
              <a:picLocks noChangeAspect="1" noChangeArrowheads="1"/>
            </p:cNvPicPr>
            <p:nvPr/>
          </p:nvPicPr>
          <p:blipFill>
            <a:blip r:embed="rId32" cstate="print"/>
            <a:srcRect/>
            <a:stretch>
              <a:fillRect/>
            </a:stretch>
          </p:blipFill>
          <p:spPr bwMode="auto">
            <a:xfrm>
              <a:off x="7867020" y="1649493"/>
              <a:ext cx="988917" cy="840710"/>
            </a:xfrm>
            <a:prstGeom prst="rect">
              <a:avLst/>
            </a:prstGeom>
            <a:noFill/>
            <a:ln w="9525" algn="ctr">
              <a:noFill/>
              <a:miter lim="800000"/>
              <a:headEnd/>
              <a:tailEnd/>
            </a:ln>
          </p:spPr>
        </p:pic>
        <p:pic>
          <p:nvPicPr>
            <p:cNvPr id="119" name="Picture 14"/>
            <p:cNvPicPr>
              <a:picLocks noChangeAspect="1" noChangeArrowheads="1"/>
            </p:cNvPicPr>
            <p:nvPr/>
          </p:nvPicPr>
          <p:blipFill>
            <a:blip r:embed="rId33" cstate="print"/>
            <a:srcRect/>
            <a:stretch>
              <a:fillRect/>
            </a:stretch>
          </p:blipFill>
          <p:spPr bwMode="auto">
            <a:xfrm>
              <a:off x="8550428" y="2156073"/>
              <a:ext cx="795060" cy="786368"/>
            </a:xfrm>
            <a:prstGeom prst="rect">
              <a:avLst/>
            </a:prstGeom>
            <a:solidFill>
              <a:srgbClr val="FFFFFF"/>
            </a:solidFill>
            <a:ln w="9525">
              <a:noFill/>
              <a:miter lim="800000"/>
              <a:headEnd/>
              <a:tailEnd/>
            </a:ln>
          </p:spPr>
        </p:pic>
      </p:grpSp>
      <p:sp>
        <p:nvSpPr>
          <p:cNvPr id="120" name="Rectangle 119"/>
          <p:cNvSpPr/>
          <p:nvPr/>
        </p:nvSpPr>
        <p:spPr>
          <a:xfrm>
            <a:off x="3803267" y="3068961"/>
            <a:ext cx="1874774" cy="194415"/>
          </a:xfrm>
          <a:prstGeom prst="rect">
            <a:avLst/>
          </a:prstGeom>
        </p:spPr>
        <p:txBody>
          <a:bodyPr wrap="square" tIns="28800" anchor="ctr" anchorCtr="0">
            <a:no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dirty="0" smtClean="0">
                <a:ln>
                  <a:noFill/>
                </a:ln>
                <a:solidFill>
                  <a:srgbClr val="002776"/>
                </a:solidFill>
                <a:effectLst/>
                <a:uLnTx/>
                <a:uFillTx/>
                <a:latin typeface="Arial" charset="0"/>
                <a:cs typeface="Arial" charset="0"/>
              </a:rPr>
              <a:t>Priority matrix</a:t>
            </a:r>
            <a:endParaRPr kumimoji="0" lang="en-US" sz="900" b="1" i="0" u="none" strike="noStrike" kern="1200" cap="none" spc="0" normalizeH="0" baseline="0" dirty="0">
              <a:ln>
                <a:noFill/>
              </a:ln>
              <a:solidFill>
                <a:srgbClr val="000000"/>
              </a:solidFill>
              <a:effectLst/>
              <a:uLnTx/>
              <a:uFillTx/>
              <a:latin typeface="Arial" charset="0"/>
              <a:cs typeface="Arial" charset="0"/>
            </a:endParaRPr>
          </a:p>
        </p:txBody>
      </p:sp>
      <p:sp>
        <p:nvSpPr>
          <p:cNvPr id="121" name="Rectangle 13"/>
          <p:cNvSpPr>
            <a:spLocks noChangeArrowheads="1"/>
          </p:cNvSpPr>
          <p:nvPr>
            <p:custDataLst>
              <p:tags r:id="rId23"/>
            </p:custDataLst>
          </p:nvPr>
        </p:nvSpPr>
        <p:spPr bwMode="auto">
          <a:xfrm rot="10800000">
            <a:off x="423714" y="3353761"/>
            <a:ext cx="365538" cy="1584176"/>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Key activities</a:t>
            </a:r>
          </a:p>
        </p:txBody>
      </p:sp>
      <p:sp>
        <p:nvSpPr>
          <p:cNvPr id="122" name="Rectangle 18"/>
          <p:cNvSpPr>
            <a:spLocks noChangeArrowheads="1"/>
          </p:cNvSpPr>
          <p:nvPr>
            <p:custDataLst>
              <p:tags r:id="rId24"/>
            </p:custDataLst>
          </p:nvPr>
        </p:nvSpPr>
        <p:spPr bwMode="auto">
          <a:xfrm rot="10800000">
            <a:off x="423713" y="2522759"/>
            <a:ext cx="365538" cy="756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Objectives</a:t>
            </a:r>
          </a:p>
        </p:txBody>
      </p:sp>
      <p:sp>
        <p:nvSpPr>
          <p:cNvPr id="123" name="Rectangle 35"/>
          <p:cNvSpPr>
            <a:spLocks noChangeArrowheads="1"/>
          </p:cNvSpPr>
          <p:nvPr>
            <p:custDataLst>
              <p:tags r:id="rId25"/>
            </p:custDataLst>
          </p:nvPr>
        </p:nvSpPr>
        <p:spPr bwMode="auto">
          <a:xfrm rot="10800000">
            <a:off x="423712" y="5012939"/>
            <a:ext cx="365538" cy="1440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Tools</a:t>
            </a:r>
          </a:p>
        </p:txBody>
      </p:sp>
    </p:spTree>
    <p:extLst>
      <p:ext uri="{BB962C8B-B14F-4D97-AF65-F5344CB8AC3E}">
        <p14:creationId xmlns:p14="http://schemas.microsoft.com/office/powerpoint/2010/main" val="254786594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p:cNvSpPr>
            <a:spLocks noGrp="1" noChangeArrowheads="1"/>
          </p:cNvSpPr>
          <p:nvPr>
            <p:ph type="title"/>
          </p:nvPr>
        </p:nvSpPr>
        <p:spPr/>
        <p:txBody>
          <a:bodyPr/>
          <a:lstStyle/>
          <a:p>
            <a:pPr eaLnBrk="1" hangingPunct="1"/>
            <a:r>
              <a:rPr lang="en-US" dirty="0" smtClean="0"/>
              <a:t>Zooming through the 5 workshop approach</a:t>
            </a:r>
            <a:endParaRPr lang="en-US" sz="1800" b="1" dirty="0" smtClean="0">
              <a:solidFill>
                <a:srgbClr val="92D400"/>
              </a:solidFill>
              <a:cs typeface="Arial" pitchFamily="34" charset="0"/>
            </a:endParaRPr>
          </a:p>
        </p:txBody>
      </p:sp>
      <p:sp>
        <p:nvSpPr>
          <p:cNvPr id="30" name="Slide Number Placeholder 4"/>
          <p:cNvSpPr>
            <a:spLocks noGrp="1"/>
          </p:cNvSpPr>
          <p:nvPr>
            <p:ph type="sldNum" sz="quarter" idx="11"/>
          </p:nvPr>
        </p:nvSpPr>
        <p:spPr>
          <a:noFill/>
        </p:spPr>
        <p:txBody>
          <a:bodyPr/>
          <a:lstStyle/>
          <a:p>
            <a:fld id="{8F1B7D26-F662-4F14-9D0B-5FEAE034B265}" type="slidenum">
              <a:rPr lang="en-US" altLang="en-GB" smtClean="0"/>
              <a:pPr/>
              <a:t>34</a:t>
            </a:fld>
            <a:endParaRPr lang="en-US" altLang="en-GB" dirty="0"/>
          </a:p>
        </p:txBody>
      </p:sp>
      <p:sp>
        <p:nvSpPr>
          <p:cNvPr id="200" name="AutoShape 5"/>
          <p:cNvSpPr>
            <a:spLocks noChangeArrowheads="1"/>
          </p:cNvSpPr>
          <p:nvPr>
            <p:custDataLst>
              <p:tags r:id="rId1"/>
            </p:custDataLst>
          </p:nvPr>
        </p:nvSpPr>
        <p:spPr bwMode="auto">
          <a:xfrm>
            <a:off x="856786" y="932239"/>
            <a:ext cx="1333389" cy="252000"/>
          </a:xfrm>
          <a:prstGeom prst="homePlate">
            <a:avLst>
              <a:gd name="adj" fmla="val 48690"/>
            </a:avLst>
          </a:prstGeom>
          <a:solidFill>
            <a:srgbClr val="002776"/>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cs typeface="Arial" pitchFamily="34" charset="0"/>
              </a:rPr>
              <a:t>1. Mobilization</a:t>
            </a:r>
            <a:endParaRPr lang="en-US" sz="1050" b="1" kern="0" dirty="0">
              <a:solidFill>
                <a:srgbClr val="FFFFFF"/>
              </a:solidFill>
              <a:cs typeface="Arial" pitchFamily="34" charset="0"/>
            </a:endParaRPr>
          </a:p>
        </p:txBody>
      </p:sp>
      <p:sp>
        <p:nvSpPr>
          <p:cNvPr id="201" name="AutoShape 6"/>
          <p:cNvSpPr>
            <a:spLocks noChangeArrowheads="1"/>
          </p:cNvSpPr>
          <p:nvPr>
            <p:custDataLst>
              <p:tags r:id="rId2"/>
            </p:custDataLst>
          </p:nvPr>
        </p:nvSpPr>
        <p:spPr bwMode="auto">
          <a:xfrm>
            <a:off x="2067951" y="932239"/>
            <a:ext cx="2146600" cy="252000"/>
          </a:xfrm>
          <a:prstGeom prst="chevron">
            <a:avLst>
              <a:gd name="adj" fmla="val 48033"/>
            </a:avLst>
          </a:prstGeom>
          <a:solidFill>
            <a:schemeClr val="accent2"/>
          </a:solidFill>
          <a:ln w="12700">
            <a:solidFill>
              <a:schemeClr val="bg1"/>
            </a:solidFill>
            <a:miter lim="800000"/>
            <a:headEnd/>
            <a:tailEnd/>
          </a:ln>
        </p:spPr>
        <p:txBody>
          <a:bodyPr wrap="none" anchor="ctr"/>
          <a:lstStyle/>
          <a:p>
            <a:pPr algn="ctr" fontAlgn="auto">
              <a:spcBef>
                <a:spcPts val="0"/>
              </a:spcBef>
              <a:spcAft>
                <a:spcPts val="0"/>
              </a:spcAft>
              <a:defRPr/>
            </a:pPr>
            <a:r>
              <a:rPr lang="en-US" sz="1050" b="1" kern="0" dirty="0" smtClean="0">
                <a:solidFill>
                  <a:srgbClr val="FFFFFF"/>
                </a:solidFill>
              </a:rPr>
              <a:t>2. Current State</a:t>
            </a:r>
            <a:endParaRPr lang="en-US" sz="1050" b="1" kern="0" dirty="0">
              <a:solidFill>
                <a:srgbClr val="FFFFFF"/>
              </a:solidFill>
            </a:endParaRPr>
          </a:p>
        </p:txBody>
      </p:sp>
      <p:sp>
        <p:nvSpPr>
          <p:cNvPr id="202" name="AutoShape 7"/>
          <p:cNvSpPr>
            <a:spLocks noChangeArrowheads="1"/>
          </p:cNvSpPr>
          <p:nvPr>
            <p:custDataLst>
              <p:tags r:id="rId3"/>
            </p:custDataLst>
          </p:nvPr>
        </p:nvSpPr>
        <p:spPr bwMode="auto">
          <a:xfrm>
            <a:off x="4073835" y="932239"/>
            <a:ext cx="2104057" cy="252000"/>
          </a:xfrm>
          <a:prstGeom prst="chevron">
            <a:avLst>
              <a:gd name="adj" fmla="val 48033"/>
            </a:avLst>
          </a:prstGeom>
          <a:solidFill>
            <a:schemeClr val="accent2"/>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3. Future State</a:t>
            </a:r>
            <a:endParaRPr lang="en-US" sz="1050" b="1" kern="0" dirty="0">
              <a:solidFill>
                <a:srgbClr val="FFFFFF"/>
              </a:solidFill>
              <a:cs typeface="Arial" pitchFamily="34" charset="0"/>
            </a:endParaRPr>
          </a:p>
        </p:txBody>
      </p:sp>
      <p:sp>
        <p:nvSpPr>
          <p:cNvPr id="203" name="AutoShape 7"/>
          <p:cNvSpPr>
            <a:spLocks noChangeArrowheads="1"/>
          </p:cNvSpPr>
          <p:nvPr>
            <p:custDataLst>
              <p:tags r:id="rId4"/>
            </p:custDataLst>
          </p:nvPr>
        </p:nvSpPr>
        <p:spPr bwMode="auto">
          <a:xfrm>
            <a:off x="6035126" y="932239"/>
            <a:ext cx="2644542" cy="252000"/>
          </a:xfrm>
          <a:prstGeom prst="chevron">
            <a:avLst>
              <a:gd name="adj" fmla="val 48033"/>
            </a:avLst>
          </a:prstGeom>
          <a:solidFill>
            <a:schemeClr val="accent3"/>
          </a:solidFill>
          <a:ln w="12700">
            <a:solidFill>
              <a:schemeClr val="bg1"/>
            </a:solidFill>
            <a:miter lim="800000"/>
            <a:headEnd/>
            <a:tailEnd/>
          </a:ln>
        </p:spPr>
        <p:txBody>
          <a:bodyPr wrap="none" rIns="36000" anchor="ctr"/>
          <a:lstStyle/>
          <a:p>
            <a:pPr algn="ctr" fontAlgn="auto">
              <a:spcBef>
                <a:spcPts val="0"/>
              </a:spcBef>
              <a:spcAft>
                <a:spcPts val="0"/>
              </a:spcAft>
              <a:defRPr/>
            </a:pPr>
            <a:r>
              <a:rPr lang="en-US" sz="1050" b="1" kern="0" dirty="0" smtClean="0">
                <a:solidFill>
                  <a:srgbClr val="FFFFFF"/>
                </a:solidFill>
                <a:cs typeface="Arial" pitchFamily="34" charset="0"/>
              </a:rPr>
              <a:t>4. Implementation plan and test</a:t>
            </a:r>
            <a:endParaRPr lang="en-US" sz="1050" b="1" kern="0" dirty="0">
              <a:solidFill>
                <a:srgbClr val="FFFFFF"/>
              </a:solidFill>
              <a:cs typeface="Arial" pitchFamily="34" charset="0"/>
            </a:endParaRPr>
          </a:p>
        </p:txBody>
      </p:sp>
      <p:graphicFrame>
        <p:nvGraphicFramePr>
          <p:cNvPr id="204" name="Group 4"/>
          <p:cNvGraphicFramePr>
            <a:graphicFrameLocks noGrp="1"/>
          </p:cNvGraphicFramePr>
          <p:nvPr>
            <p:custDataLst>
              <p:tags r:id="rId5"/>
            </p:custDataLst>
            <p:extLst>
              <p:ext uri="{D42A27DB-BD31-4B8C-83A1-F6EECF244321}">
                <p14:modId xmlns:p14="http://schemas.microsoft.com/office/powerpoint/2010/main" val="2237209192"/>
              </p:ext>
            </p:extLst>
          </p:nvPr>
        </p:nvGraphicFramePr>
        <p:xfrm>
          <a:off x="86208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5" name="Group 39"/>
          <p:cNvGraphicFramePr>
            <a:graphicFrameLocks noGrp="1"/>
          </p:cNvGraphicFramePr>
          <p:nvPr>
            <p:custDataLst>
              <p:tags r:id="rId6"/>
            </p:custDataLst>
            <p:extLst>
              <p:ext uri="{D42A27DB-BD31-4B8C-83A1-F6EECF244321}">
                <p14:modId xmlns:p14="http://schemas.microsoft.com/office/powerpoint/2010/main" val="883263267"/>
              </p:ext>
            </p:extLst>
          </p:nvPr>
        </p:nvGraphicFramePr>
        <p:xfrm>
          <a:off x="2156416"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6" name="Group 74"/>
          <p:cNvGraphicFramePr>
            <a:graphicFrameLocks noGrp="1"/>
          </p:cNvGraphicFramePr>
          <p:nvPr>
            <p:custDataLst>
              <p:tags r:id="rId7"/>
            </p:custDataLst>
            <p:extLst>
              <p:ext uri="{D42A27DB-BD31-4B8C-83A1-F6EECF244321}">
                <p14:modId xmlns:p14="http://schemas.microsoft.com/office/powerpoint/2010/main" val="2403633298"/>
              </p:ext>
            </p:extLst>
          </p:nvPr>
        </p:nvGraphicFramePr>
        <p:xfrm>
          <a:off x="3452189"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7" name="Group 109"/>
          <p:cNvGraphicFramePr>
            <a:graphicFrameLocks noGrp="1"/>
          </p:cNvGraphicFramePr>
          <p:nvPr>
            <p:custDataLst>
              <p:tags r:id="rId8"/>
            </p:custDataLst>
            <p:extLst>
              <p:ext uri="{D42A27DB-BD31-4B8C-83A1-F6EECF244321}">
                <p14:modId xmlns:p14="http://schemas.microsoft.com/office/powerpoint/2010/main" val="3090705250"/>
              </p:ext>
            </p:extLst>
          </p:nvPr>
        </p:nvGraphicFramePr>
        <p:xfrm>
          <a:off x="4749403"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8" name="Group 144"/>
          <p:cNvGraphicFramePr>
            <a:graphicFrameLocks noGrp="1"/>
          </p:cNvGraphicFramePr>
          <p:nvPr>
            <p:custDataLst>
              <p:tags r:id="rId9"/>
            </p:custDataLst>
            <p:extLst>
              <p:ext uri="{D42A27DB-BD31-4B8C-83A1-F6EECF244321}">
                <p14:modId xmlns:p14="http://schemas.microsoft.com/office/powerpoint/2010/main" val="4108212370"/>
              </p:ext>
            </p:extLst>
          </p:nvPr>
        </p:nvGraphicFramePr>
        <p:xfrm>
          <a:off x="6045176" y="1243206"/>
          <a:ext cx="1223963" cy="647702"/>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209" name="Group 179"/>
          <p:cNvGraphicFramePr>
            <a:graphicFrameLocks noGrp="1"/>
          </p:cNvGraphicFramePr>
          <p:nvPr>
            <p:custDataLst>
              <p:tags r:id="rId10"/>
            </p:custDataLst>
            <p:extLst>
              <p:ext uri="{D42A27DB-BD31-4B8C-83A1-F6EECF244321}">
                <p14:modId xmlns:p14="http://schemas.microsoft.com/office/powerpoint/2010/main" val="1914056658"/>
              </p:ext>
            </p:extLst>
          </p:nvPr>
        </p:nvGraphicFramePr>
        <p:xfrm>
          <a:off x="7340950" y="1243206"/>
          <a:ext cx="1223962" cy="647702"/>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bg1"/>
                          </a:solidFill>
                          <a:effectLst/>
                          <a:latin typeface="Arial" pitchFamily="34" charset="0"/>
                        </a:rPr>
                        <a:t>Week 6 to 16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1" i="0" u="none" strike="noStrike" cap="none" normalizeH="0" baseline="0" dirty="0" smtClean="0">
                          <a:ln>
                            <a:noFill/>
                          </a:ln>
                          <a:solidFill>
                            <a:schemeClr val="bg1"/>
                          </a:solidFill>
                          <a:effectLst/>
                          <a:latin typeface="Arial" pitchFamily="34"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1" i="0" u="none" strike="noStrike" cap="none" normalizeH="0" baseline="0" dirty="0" smtClean="0">
                          <a:ln>
                            <a:noFill/>
                          </a:ln>
                          <a:solidFill>
                            <a:schemeClr val="bg1"/>
                          </a:solidFill>
                          <a:effectLst/>
                          <a:latin typeface="Arial" pitchFamily="34" charset="0"/>
                        </a:rPr>
                        <a:t>F</a:t>
                      </a:r>
                      <a:endParaRPr kumimoji="0" lang="en-GB" sz="8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1" i="0" u="none" strike="noStrike" cap="none" normalizeH="0" baseline="0" dirty="0" smtClean="0">
                        <a:ln>
                          <a:noFill/>
                        </a:ln>
                        <a:solidFill>
                          <a:schemeClr val="bg1"/>
                        </a:solidFill>
                        <a:effectLst/>
                        <a:latin typeface="Arial" pitchFamily="34"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5E5CC"/>
                    </a:solidFill>
                  </a:tcPr>
                </a:tc>
              </a:tr>
            </a:tbl>
          </a:graphicData>
        </a:graphic>
      </p:graphicFrame>
      <p:grpSp>
        <p:nvGrpSpPr>
          <p:cNvPr id="210" name="Group 215"/>
          <p:cNvGrpSpPr>
            <a:grpSpLocks/>
          </p:cNvGrpSpPr>
          <p:nvPr>
            <p:custDataLst>
              <p:tags r:id="rId11"/>
            </p:custDataLst>
          </p:nvPr>
        </p:nvGrpSpPr>
        <p:grpSpPr bwMode="auto">
          <a:xfrm>
            <a:off x="1123262" y="1663341"/>
            <a:ext cx="279933" cy="152649"/>
            <a:chOff x="567" y="996"/>
            <a:chExt cx="176" cy="96"/>
          </a:xfrm>
          <a:solidFill>
            <a:schemeClr val="accent1"/>
          </a:solidFill>
        </p:grpSpPr>
        <p:sp>
          <p:nvSpPr>
            <p:cNvPr id="211" name="AutoShape 216"/>
            <p:cNvSpPr>
              <a:spLocks noChangeArrowheads="1"/>
            </p:cNvSpPr>
            <p:nvPr/>
          </p:nvSpPr>
          <p:spPr bwMode="gray">
            <a:xfrm>
              <a:off x="660"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2" name="Rectangle 217"/>
            <p:cNvSpPr>
              <a:spLocks noChangeArrowheads="1"/>
            </p:cNvSpPr>
            <p:nvPr/>
          </p:nvSpPr>
          <p:spPr bwMode="gray">
            <a:xfrm>
              <a:off x="567" y="996"/>
              <a:ext cx="136"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3" name="Group 218"/>
          <p:cNvGrpSpPr>
            <a:grpSpLocks/>
          </p:cNvGrpSpPr>
          <p:nvPr>
            <p:custDataLst>
              <p:tags r:id="rId12"/>
            </p:custDataLst>
          </p:nvPr>
        </p:nvGrpSpPr>
        <p:grpSpPr bwMode="auto">
          <a:xfrm>
            <a:off x="5003364" y="1663341"/>
            <a:ext cx="507919" cy="152649"/>
            <a:chOff x="2994" y="996"/>
            <a:chExt cx="320" cy="96"/>
          </a:xfrm>
          <a:solidFill>
            <a:schemeClr val="accent2"/>
          </a:solidFill>
        </p:grpSpPr>
        <p:sp>
          <p:nvSpPr>
            <p:cNvPr id="214" name="AutoShape 219"/>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5" name="Rectangle 220"/>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16" name="Group 223"/>
          <p:cNvGrpSpPr>
            <a:grpSpLocks/>
          </p:cNvGrpSpPr>
          <p:nvPr>
            <p:custDataLst>
              <p:tags r:id="rId13"/>
            </p:custDataLst>
          </p:nvPr>
        </p:nvGrpSpPr>
        <p:grpSpPr bwMode="auto">
          <a:xfrm>
            <a:off x="3700377" y="1663341"/>
            <a:ext cx="754664" cy="152649"/>
            <a:chOff x="2173" y="996"/>
            <a:chExt cx="476" cy="96"/>
          </a:xfrm>
          <a:solidFill>
            <a:schemeClr val="accent2"/>
          </a:solidFill>
        </p:grpSpPr>
        <p:sp>
          <p:nvSpPr>
            <p:cNvPr id="217" name="AutoShape 224"/>
            <p:cNvSpPr>
              <a:spLocks noChangeArrowheads="1"/>
            </p:cNvSpPr>
            <p:nvPr/>
          </p:nvSpPr>
          <p:spPr bwMode="gray">
            <a:xfrm>
              <a:off x="2566"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18" name="Rectangle 225"/>
            <p:cNvSpPr>
              <a:spLocks noChangeArrowheads="1"/>
            </p:cNvSpPr>
            <p:nvPr/>
          </p:nvSpPr>
          <p:spPr bwMode="gray">
            <a:xfrm>
              <a:off x="2173" y="996"/>
              <a:ext cx="435"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19" name="AutoShape 227"/>
          <p:cNvSpPr>
            <a:spLocks noChangeArrowheads="1"/>
          </p:cNvSpPr>
          <p:nvPr>
            <p:custDataLst>
              <p:tags r:id="rId14"/>
            </p:custDataLst>
          </p:nvPr>
        </p:nvSpPr>
        <p:spPr bwMode="gray">
          <a:xfrm>
            <a:off x="2607972" y="1661941"/>
            <a:ext cx="132014" cy="152649"/>
          </a:xfrm>
          <a:prstGeom prst="diamond">
            <a:avLst/>
          </a:prstGeom>
          <a:solidFill>
            <a:schemeClr val="accent2"/>
          </a:solidFill>
          <a:ln w="9525" algn="ctr">
            <a:noFill/>
            <a:miter lim="800000"/>
            <a:headEnd/>
            <a:tailEnd/>
          </a:ln>
        </p:spPr>
        <p:txBody>
          <a:bodyPr wrap="none" lIns="0" tIns="0" rIns="0" bIns="0" anchor="ctr"/>
          <a:lstStyle/>
          <a:p>
            <a:endParaRPr lang="en-US" dirty="0"/>
          </a:p>
        </p:txBody>
      </p:sp>
      <p:sp>
        <p:nvSpPr>
          <p:cNvPr id="220" name="Rectangle 228"/>
          <p:cNvSpPr>
            <a:spLocks noChangeArrowheads="1"/>
          </p:cNvSpPr>
          <p:nvPr>
            <p:custDataLst>
              <p:tags r:id="rId15"/>
            </p:custDataLst>
          </p:nvPr>
        </p:nvSpPr>
        <p:spPr bwMode="gray">
          <a:xfrm>
            <a:off x="2408933" y="1661941"/>
            <a:ext cx="265618" cy="152649"/>
          </a:xfrm>
          <a:prstGeom prst="rect">
            <a:avLst/>
          </a:prstGeom>
          <a:solidFill>
            <a:schemeClr val="accent2"/>
          </a:solidFill>
          <a:ln w="9525" algn="ctr">
            <a:noFill/>
            <a:miter lim="800000"/>
            <a:headEnd/>
            <a:tailEnd/>
          </a:ln>
        </p:spPr>
        <p:txBody>
          <a:bodyPr wrap="none" lIns="0" tIns="0" rIns="0" bIns="0" anchor="ctr"/>
          <a:lstStyle/>
          <a:p>
            <a:pPr marL="179070" indent="-179070" algn="ctr">
              <a:buSzPct val="130000"/>
            </a:pPr>
            <a:endParaRPr lang="en-US" sz="800" dirty="0"/>
          </a:p>
        </p:txBody>
      </p:sp>
      <p:grpSp>
        <p:nvGrpSpPr>
          <p:cNvPr id="221" name="Group 230"/>
          <p:cNvGrpSpPr>
            <a:grpSpLocks/>
          </p:cNvGrpSpPr>
          <p:nvPr>
            <p:custDataLst>
              <p:tags r:id="rId16"/>
            </p:custDataLst>
          </p:nvPr>
        </p:nvGrpSpPr>
        <p:grpSpPr bwMode="auto">
          <a:xfrm>
            <a:off x="7343835" y="1661941"/>
            <a:ext cx="1213525" cy="152649"/>
            <a:chOff x="4468" y="995"/>
            <a:chExt cx="765" cy="96"/>
          </a:xfrm>
        </p:grpSpPr>
        <p:sp>
          <p:nvSpPr>
            <p:cNvPr id="222" name="AutoShape 231"/>
            <p:cNvSpPr>
              <a:spLocks noChangeArrowheads="1"/>
            </p:cNvSpPr>
            <p:nvPr/>
          </p:nvSpPr>
          <p:spPr bwMode="gray">
            <a:xfrm>
              <a:off x="5150" y="995"/>
              <a:ext cx="83" cy="96"/>
            </a:xfrm>
            <a:prstGeom prst="diamond">
              <a:avLst/>
            </a:prstGeom>
            <a:solidFill>
              <a:srgbClr val="00A1DE"/>
            </a:solidFill>
            <a:ln w="9525" algn="ctr">
              <a:noFill/>
              <a:miter lim="800000"/>
              <a:headEnd/>
              <a:tailEnd/>
            </a:ln>
          </p:spPr>
          <p:txBody>
            <a:bodyPr wrap="none" lIns="0" tIns="0" rIns="0" bIns="0" anchor="ctr"/>
            <a:lstStyle/>
            <a:p>
              <a:endParaRPr lang="en-US" dirty="0"/>
            </a:p>
          </p:txBody>
        </p:sp>
        <p:sp>
          <p:nvSpPr>
            <p:cNvPr id="223" name="Rectangle 232"/>
            <p:cNvSpPr>
              <a:spLocks noChangeArrowheads="1"/>
            </p:cNvSpPr>
            <p:nvPr/>
          </p:nvSpPr>
          <p:spPr bwMode="gray">
            <a:xfrm>
              <a:off x="4468" y="995"/>
              <a:ext cx="725" cy="96"/>
            </a:xfrm>
            <a:prstGeom prst="rect">
              <a:avLst/>
            </a:prstGeom>
            <a:solidFill>
              <a:srgbClr val="00A1DE"/>
            </a:solidFill>
            <a:ln w="9525" algn="ctr">
              <a:noFill/>
              <a:miter lim="800000"/>
              <a:headEnd/>
              <a:tailEnd/>
            </a:ln>
          </p:spPr>
          <p:txBody>
            <a:bodyPr wrap="none" lIns="0" tIns="0" rIns="0" bIns="0" anchor="ctr"/>
            <a:lstStyle/>
            <a:p>
              <a:pPr marL="179070" indent="-179070" algn="ctr">
                <a:buSzPct val="130000"/>
              </a:pPr>
              <a:endParaRPr lang="en-US" sz="800" dirty="0"/>
            </a:p>
          </p:txBody>
        </p:sp>
      </p:grpSp>
      <p:grpSp>
        <p:nvGrpSpPr>
          <p:cNvPr id="224" name="Group 235"/>
          <p:cNvGrpSpPr>
            <a:grpSpLocks/>
          </p:cNvGrpSpPr>
          <p:nvPr>
            <p:custDataLst>
              <p:tags r:id="rId17"/>
            </p:custDataLst>
          </p:nvPr>
        </p:nvGrpSpPr>
        <p:grpSpPr bwMode="auto">
          <a:xfrm>
            <a:off x="6299136" y="1661941"/>
            <a:ext cx="507919" cy="152649"/>
            <a:chOff x="2994" y="996"/>
            <a:chExt cx="320" cy="96"/>
          </a:xfrm>
          <a:solidFill>
            <a:schemeClr val="accent2"/>
          </a:solidFill>
        </p:grpSpPr>
        <p:sp>
          <p:nvSpPr>
            <p:cNvPr id="225" name="AutoShape 236"/>
            <p:cNvSpPr>
              <a:spLocks noChangeArrowheads="1"/>
            </p:cNvSpPr>
            <p:nvPr/>
          </p:nvSpPr>
          <p:spPr bwMode="gray">
            <a:xfrm>
              <a:off x="3231" y="996"/>
              <a:ext cx="83" cy="96"/>
            </a:xfrm>
            <a:prstGeom prst="diamond">
              <a:avLst/>
            </a:prstGeom>
            <a:grpFill/>
            <a:ln w="9525" algn="ctr">
              <a:noFill/>
              <a:miter lim="800000"/>
              <a:headEnd/>
              <a:tailEnd/>
            </a:ln>
          </p:spPr>
          <p:txBody>
            <a:bodyPr wrap="none" lIns="0" tIns="0" rIns="0" bIns="0" anchor="ctr"/>
            <a:lstStyle/>
            <a:p>
              <a:endParaRPr lang="en-US" dirty="0"/>
            </a:p>
          </p:txBody>
        </p:sp>
        <p:sp>
          <p:nvSpPr>
            <p:cNvPr id="226" name="Rectangle 237"/>
            <p:cNvSpPr>
              <a:spLocks noChangeArrowheads="1"/>
            </p:cNvSpPr>
            <p:nvPr/>
          </p:nvSpPr>
          <p:spPr bwMode="gray">
            <a:xfrm>
              <a:off x="2994" y="996"/>
              <a:ext cx="280" cy="96"/>
            </a:xfrm>
            <a:prstGeom prst="rect">
              <a:avLst/>
            </a:prstGeom>
            <a:grpFill/>
            <a:ln w="9525" algn="ctr">
              <a:noFill/>
              <a:miter lim="800000"/>
              <a:headEnd/>
              <a:tailEnd/>
            </a:ln>
          </p:spPr>
          <p:txBody>
            <a:bodyPr wrap="none" lIns="0" tIns="0" rIns="0" bIns="0" anchor="ctr"/>
            <a:lstStyle/>
            <a:p>
              <a:pPr marL="179070" indent="-179070" algn="ctr">
                <a:buSzPct val="130000"/>
              </a:pPr>
              <a:endParaRPr lang="en-US" sz="800" dirty="0"/>
            </a:p>
          </p:txBody>
        </p:sp>
      </p:grpSp>
      <p:sp>
        <p:nvSpPr>
          <p:cNvPr id="227" name="TextBox 226"/>
          <p:cNvSpPr txBox="1"/>
          <p:nvPr/>
        </p:nvSpPr>
        <p:spPr>
          <a:xfrm>
            <a:off x="1090683" y="1624249"/>
            <a:ext cx="338554" cy="230832"/>
          </a:xfrm>
          <a:prstGeom prst="rect">
            <a:avLst/>
          </a:prstGeom>
          <a:noFill/>
        </p:spPr>
        <p:txBody>
          <a:bodyPr wrap="none" rtlCol="0">
            <a:spAutoFit/>
          </a:bodyPr>
          <a:lstStyle/>
          <a:p>
            <a:r>
              <a:rPr lang="en-US" sz="900" dirty="0" smtClean="0"/>
              <a:t>½ j</a:t>
            </a:r>
            <a:endParaRPr lang="en-US" sz="900" dirty="0"/>
          </a:p>
        </p:txBody>
      </p:sp>
      <p:sp>
        <p:nvSpPr>
          <p:cNvPr id="228" name="TextBox 227"/>
          <p:cNvSpPr txBox="1"/>
          <p:nvPr/>
        </p:nvSpPr>
        <p:spPr>
          <a:xfrm>
            <a:off x="2401884" y="1624249"/>
            <a:ext cx="344966" cy="230832"/>
          </a:xfrm>
          <a:prstGeom prst="rect">
            <a:avLst/>
          </a:prstGeom>
          <a:noFill/>
        </p:spPr>
        <p:txBody>
          <a:bodyPr wrap="none" rtlCol="0">
            <a:spAutoFit/>
          </a:bodyPr>
          <a:lstStyle/>
          <a:p>
            <a:r>
              <a:rPr lang="en-US" sz="900" dirty="0" smtClean="0"/>
              <a:t>1 d</a:t>
            </a:r>
            <a:endParaRPr lang="en-US" sz="900" dirty="0"/>
          </a:p>
        </p:txBody>
      </p:sp>
      <p:sp>
        <p:nvSpPr>
          <p:cNvPr id="229" name="TextBox 228"/>
          <p:cNvSpPr txBox="1"/>
          <p:nvPr/>
        </p:nvSpPr>
        <p:spPr>
          <a:xfrm>
            <a:off x="3820447" y="1624249"/>
            <a:ext cx="569387" cy="230832"/>
          </a:xfrm>
          <a:prstGeom prst="rect">
            <a:avLst/>
          </a:prstGeom>
          <a:noFill/>
        </p:spPr>
        <p:txBody>
          <a:bodyPr wrap="none" rtlCol="0">
            <a:spAutoFit/>
          </a:bodyPr>
          <a:lstStyle/>
          <a:p>
            <a:r>
              <a:rPr lang="en-US" sz="900" dirty="0" smtClean="0"/>
              <a:t>2 to 3 d</a:t>
            </a:r>
            <a:endParaRPr lang="en-US" sz="900" dirty="0"/>
          </a:p>
        </p:txBody>
      </p:sp>
      <p:sp>
        <p:nvSpPr>
          <p:cNvPr id="230" name="TextBox 229"/>
          <p:cNvSpPr txBox="1"/>
          <p:nvPr/>
        </p:nvSpPr>
        <p:spPr>
          <a:xfrm>
            <a:off x="5003364"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1" name="TextBox 230"/>
          <p:cNvSpPr txBox="1"/>
          <p:nvPr/>
        </p:nvSpPr>
        <p:spPr>
          <a:xfrm>
            <a:off x="6308780" y="1624249"/>
            <a:ext cx="569387" cy="230832"/>
          </a:xfrm>
          <a:prstGeom prst="rect">
            <a:avLst/>
          </a:prstGeom>
          <a:noFill/>
        </p:spPr>
        <p:txBody>
          <a:bodyPr wrap="none" rtlCol="0">
            <a:spAutoFit/>
          </a:bodyPr>
          <a:lstStyle/>
          <a:p>
            <a:r>
              <a:rPr lang="en-US" sz="900" dirty="0" smtClean="0"/>
              <a:t>1 to 2 d</a:t>
            </a:r>
            <a:endParaRPr lang="en-US" sz="900" dirty="0"/>
          </a:p>
        </p:txBody>
      </p:sp>
      <p:sp>
        <p:nvSpPr>
          <p:cNvPr id="232" name="TextBox 231"/>
          <p:cNvSpPr txBox="1"/>
          <p:nvPr/>
        </p:nvSpPr>
        <p:spPr>
          <a:xfrm>
            <a:off x="7588298" y="1624249"/>
            <a:ext cx="883575" cy="230832"/>
          </a:xfrm>
          <a:prstGeom prst="rect">
            <a:avLst/>
          </a:prstGeom>
          <a:noFill/>
        </p:spPr>
        <p:txBody>
          <a:bodyPr wrap="none" rtlCol="0">
            <a:spAutoFit/>
          </a:bodyPr>
          <a:lstStyle/>
          <a:p>
            <a:r>
              <a:rPr lang="en-US" sz="900" dirty="0" smtClean="0"/>
              <a:t>2 to 3 months</a:t>
            </a:r>
            <a:endParaRPr lang="en-US" sz="900" dirty="0"/>
          </a:p>
        </p:txBody>
      </p:sp>
      <p:sp>
        <p:nvSpPr>
          <p:cNvPr id="88" name="Text Box 8"/>
          <p:cNvSpPr txBox="1">
            <a:spLocks noChangeArrowheads="1"/>
          </p:cNvSpPr>
          <p:nvPr>
            <p:custDataLst>
              <p:tags r:id="rId18"/>
            </p:custDataLst>
          </p:nvPr>
        </p:nvSpPr>
        <p:spPr bwMode="gray">
          <a:xfrm>
            <a:off x="856785" y="3353761"/>
            <a:ext cx="2518774" cy="1584176"/>
          </a:xfrm>
          <a:prstGeom prst="rect">
            <a:avLst/>
          </a:prstGeom>
          <a:solidFill>
            <a:srgbClr val="FFFFFF"/>
          </a:solidFill>
          <a:ln w="9525">
            <a:solidFill>
              <a:srgbClr val="00A1DE"/>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Develop standard operating procedures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Tests &amp; adjust the new processes and ways of working</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Set up and measure new KPIs</a:t>
            </a:r>
            <a:endParaRPr kumimoji="0" lang="en-US" sz="1100" b="0" i="0" u="none" strike="noStrike" kern="0" cap="none" spc="0" normalizeH="0" baseline="0" dirty="0" smtClean="0">
              <a:ln>
                <a:noFill/>
              </a:ln>
              <a:solidFill>
                <a:srgbClr val="002776"/>
              </a:solidFill>
              <a:effectLst/>
              <a:uLnTx/>
              <a:uFillTx/>
            </a:endParaRP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Use visual management to identify new issues, track progress and facilitate problem solving activities</a:t>
            </a:r>
          </a:p>
        </p:txBody>
      </p:sp>
      <p:sp>
        <p:nvSpPr>
          <p:cNvPr id="104" name="Text Box 14"/>
          <p:cNvSpPr txBox="1">
            <a:spLocks noChangeArrowheads="1"/>
          </p:cNvSpPr>
          <p:nvPr>
            <p:custDataLst>
              <p:tags r:id="rId19"/>
            </p:custDataLst>
          </p:nvPr>
        </p:nvSpPr>
        <p:spPr bwMode="gray">
          <a:xfrm>
            <a:off x="856785" y="2522759"/>
            <a:ext cx="2518774" cy="756000"/>
          </a:xfrm>
          <a:prstGeom prst="rect">
            <a:avLst/>
          </a:prstGeom>
          <a:solidFill>
            <a:srgbClr val="FFFFFF"/>
          </a:solidFill>
          <a:ln w="9525">
            <a:solidFill>
              <a:srgbClr val="00A1DE"/>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Implement</a:t>
            </a:r>
            <a:r>
              <a:rPr kumimoji="0" lang="en-US" sz="1100" b="0" i="0" u="none" strike="noStrike" kern="0" cap="none" spc="0" normalizeH="0" dirty="0" smtClean="0">
                <a:ln>
                  <a:noFill/>
                </a:ln>
                <a:solidFill>
                  <a:srgbClr val="001D59"/>
                </a:solidFill>
                <a:effectLst/>
                <a:uLnTx/>
                <a:uFillTx/>
              </a:rPr>
              <a:t> new ways of working and test the future state solutions</a:t>
            </a:r>
            <a:endParaRPr kumimoji="0" lang="en-US" sz="1100" b="0" i="0" u="none" strike="noStrike" kern="0" cap="none" spc="0" normalizeH="0" baseline="0" dirty="0" smtClean="0">
              <a:ln>
                <a:noFill/>
              </a:ln>
              <a:solidFill>
                <a:srgbClr val="001D59"/>
              </a:solidFill>
              <a:effectLst/>
              <a:uLnTx/>
              <a:uFillTx/>
            </a:endParaRP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Confirm the expected benefits and roll out the solutions</a:t>
            </a:r>
          </a:p>
        </p:txBody>
      </p:sp>
      <p:sp>
        <p:nvSpPr>
          <p:cNvPr id="106" name="Rectangle 24"/>
          <p:cNvSpPr>
            <a:spLocks noChangeArrowheads="1"/>
          </p:cNvSpPr>
          <p:nvPr>
            <p:custDataLst>
              <p:tags r:id="rId20"/>
            </p:custDataLst>
          </p:nvPr>
        </p:nvSpPr>
        <p:spPr bwMode="auto">
          <a:xfrm>
            <a:off x="856906" y="2083019"/>
            <a:ext cx="2521071" cy="396000"/>
          </a:xfrm>
          <a:prstGeom prst="rect">
            <a:avLst/>
          </a:prstGeom>
          <a:solidFill>
            <a:srgbClr val="00A1DE"/>
          </a:solidFill>
          <a:ln w="9525" algn="ctr">
            <a:noFill/>
            <a:miter lim="800000"/>
            <a:headEnd/>
            <a:tailEnd/>
          </a:ln>
        </p:spPr>
        <p:txBody>
          <a:bodyPr lIns="45704" tIns="45704" rIns="45704" bIns="4570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dirty="0" smtClean="0">
                <a:ln>
                  <a:noFill/>
                </a:ln>
                <a:solidFill>
                  <a:srgbClr val="FFFFFF"/>
                </a:solidFill>
                <a:effectLst/>
                <a:uLnTx/>
                <a:uFillTx/>
              </a:rPr>
              <a:t>Work pilot</a:t>
            </a:r>
          </a:p>
        </p:txBody>
      </p:sp>
      <p:sp>
        <p:nvSpPr>
          <p:cNvPr id="107" name="Text Box 30"/>
          <p:cNvSpPr txBox="1">
            <a:spLocks noChangeArrowheads="1"/>
          </p:cNvSpPr>
          <p:nvPr>
            <p:custDataLst>
              <p:tags r:id="rId21"/>
            </p:custDataLst>
          </p:nvPr>
        </p:nvSpPr>
        <p:spPr bwMode="gray">
          <a:xfrm>
            <a:off x="856785" y="5012939"/>
            <a:ext cx="2518774" cy="1440000"/>
          </a:xfrm>
          <a:prstGeom prst="rect">
            <a:avLst/>
          </a:prstGeom>
          <a:solidFill>
            <a:srgbClr val="FFFFFF"/>
          </a:solidFill>
          <a:ln w="9525">
            <a:solidFill>
              <a:srgbClr val="00A1DE"/>
            </a:solidFill>
            <a:miter lim="800000"/>
            <a:headEnd/>
            <a:tailEnd/>
          </a:ln>
        </p:spPr>
        <p:txBody>
          <a:bodyPr lIns="18282" tIns="45704" rIns="18282" bIns="45704" anchor="ctr"/>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2776"/>
                </a:solidFill>
                <a:effectLst/>
                <a:uLnTx/>
                <a:uFillTx/>
              </a:rPr>
              <a:t>Standardization, 5S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1D59"/>
                </a:solidFill>
                <a:effectLst/>
                <a:uLnTx/>
                <a:uFillTx/>
              </a:rPr>
              <a:t>Competency matrix</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2776"/>
                </a:solidFill>
                <a:effectLst/>
                <a:uLnTx/>
                <a:uFillTx/>
              </a:rPr>
              <a:t>Visual management</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2776"/>
                </a:solidFill>
                <a:effectLst/>
                <a:uLnTx/>
                <a:uFillTx/>
              </a:rPr>
              <a:t>FMEA</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kumimoji="0" lang="en-US" sz="1100" b="0" i="0" u="none" strike="noStrike" kern="0" cap="none" spc="0" normalizeH="0" baseline="0" dirty="0" smtClean="0">
                <a:ln>
                  <a:noFill/>
                </a:ln>
                <a:solidFill>
                  <a:srgbClr val="002776"/>
                </a:solidFill>
                <a:effectLst/>
                <a:uLnTx/>
                <a:uFillTx/>
              </a:rPr>
              <a:t>Daily performance reviews</a:t>
            </a:r>
          </a:p>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r>
              <a:rPr lang="en-US" sz="1100" kern="0" dirty="0" smtClean="0">
                <a:solidFill>
                  <a:srgbClr val="002776"/>
                </a:solidFill>
              </a:rPr>
              <a:t>Problem solving</a:t>
            </a:r>
            <a:endParaRPr kumimoji="0" lang="en-US" sz="1100" b="0" i="0" u="none" strike="noStrike" kern="0" cap="none" spc="0" normalizeH="0" baseline="0" dirty="0" smtClean="0">
              <a:ln>
                <a:noFill/>
              </a:ln>
              <a:solidFill>
                <a:srgbClr val="002776"/>
              </a:solidFill>
              <a:effectLst/>
              <a:uLnTx/>
              <a:uFillTx/>
            </a:endParaRPr>
          </a:p>
        </p:txBody>
      </p:sp>
      <p:sp>
        <p:nvSpPr>
          <p:cNvPr id="109" name="Text Box 14"/>
          <p:cNvSpPr txBox="1">
            <a:spLocks noChangeArrowheads="1"/>
          </p:cNvSpPr>
          <p:nvPr>
            <p:custDataLst>
              <p:tags r:id="rId22"/>
            </p:custDataLst>
          </p:nvPr>
        </p:nvSpPr>
        <p:spPr bwMode="gray">
          <a:xfrm>
            <a:off x="3442018" y="2089249"/>
            <a:ext cx="5106112" cy="4359052"/>
          </a:xfrm>
          <a:prstGeom prst="rect">
            <a:avLst/>
          </a:prstGeom>
          <a:solidFill>
            <a:srgbClr val="FFFFFF"/>
          </a:solidFill>
          <a:ln w="9525">
            <a:solidFill>
              <a:srgbClr val="002776"/>
            </a:solidFill>
            <a:miter lim="800000"/>
            <a:headEnd/>
            <a:tailEnd/>
          </a:ln>
        </p:spPr>
        <p:txBody>
          <a:bodyPr lIns="18282" tIns="45704" rIns="18282" bIns="45704"/>
          <a:lstStyle/>
          <a:p>
            <a:pPr marL="117456" marR="0" lvl="0" indent="-117456" defTabSz="914400" eaLnBrk="1" fontAlgn="auto" latinLnBrk="0" hangingPunct="1">
              <a:lnSpc>
                <a:spcPct val="90000"/>
              </a:lnSpc>
              <a:spcBef>
                <a:spcPct val="30000"/>
              </a:spcBef>
              <a:spcAft>
                <a:spcPts val="0"/>
              </a:spcAft>
              <a:buClr>
                <a:srgbClr val="002776"/>
              </a:buClr>
              <a:buSzTx/>
              <a:buFont typeface="Wingdings" pitchFamily="2" charset="2"/>
              <a:buChar char="§"/>
              <a:tabLst/>
              <a:defRPr/>
            </a:pPr>
            <a:endParaRPr kumimoji="0" lang="en-US" sz="1100" b="0" i="0" u="none" strike="noStrike" kern="0" cap="none" spc="0" normalizeH="0" baseline="0" dirty="0" smtClean="0">
              <a:ln>
                <a:noFill/>
              </a:ln>
              <a:solidFill>
                <a:srgbClr val="001D59"/>
              </a:solidFill>
              <a:effectLst/>
              <a:uLnTx/>
              <a:uFillTx/>
            </a:endParaRPr>
          </a:p>
        </p:txBody>
      </p:sp>
      <p:sp>
        <p:nvSpPr>
          <p:cNvPr id="110" name="Content Placeholder 2"/>
          <p:cNvSpPr txBox="1">
            <a:spLocks/>
          </p:cNvSpPr>
          <p:nvPr/>
        </p:nvSpPr>
        <p:spPr>
          <a:xfrm>
            <a:off x="3508497" y="2204865"/>
            <a:ext cx="4549896" cy="469901"/>
          </a:xfrm>
          <a:prstGeom prst="rect">
            <a:avLst/>
          </a:prstGeom>
        </p:spPr>
        <p:txBody>
          <a:bodyPr vert="horz" lIns="72000" tIns="0" rIns="72000" bIns="0" rtlCol="0" anchor="t" anchorCtr="0">
            <a:noAutofit/>
          </a:bodyPr>
          <a:lstStyle>
            <a:lvl1pPr marL="0" indent="0" algn="l" defTabSz="914342" rtl="0" eaLnBrk="1" latinLnBrk="0" hangingPunct="1">
              <a:lnSpc>
                <a:spcPts val="1286"/>
              </a:lnSpc>
              <a:spcBef>
                <a:spcPts val="0"/>
              </a:spcBef>
              <a:spcAft>
                <a:spcPts val="1102"/>
              </a:spcAft>
              <a:buFont typeface="Arial" pitchFamily="34" charset="0"/>
              <a:buNone/>
              <a:defRPr lang="en-US" sz="900" b="0" i="0" kern="1200" baseline="0">
                <a:solidFill>
                  <a:schemeClr val="tx1"/>
                </a:solidFill>
                <a:latin typeface="Arial" pitchFamily="34" charset="0"/>
                <a:ea typeface="+mj-ea"/>
                <a:cs typeface="+mj-cs"/>
              </a:defRPr>
            </a:lvl1pPr>
            <a:lvl2pPr marL="0" indent="0" algn="l" defTabSz="914342" rtl="0" eaLnBrk="1" latinLnBrk="0" hangingPunct="1">
              <a:lnSpc>
                <a:spcPts val="1469"/>
              </a:lnSpc>
              <a:spcBef>
                <a:spcPts val="0"/>
              </a:spcBef>
              <a:spcAft>
                <a:spcPts val="551"/>
              </a:spcAft>
              <a:buFont typeface="Arial" pitchFamily="34" charset="0"/>
              <a:buNone/>
              <a:defRPr lang="en-US" sz="1100" b="1" kern="1200" baseline="0">
                <a:solidFill>
                  <a:srgbClr val="00A1DE"/>
                </a:solidFill>
                <a:latin typeface="Arial" pitchFamily="34" charset="0"/>
                <a:ea typeface="+mj-ea"/>
                <a:cs typeface="+mj-cs"/>
              </a:defRPr>
            </a:lvl2pPr>
            <a:lvl3pPr marL="209923" indent="-209923" algn="l" defTabSz="914342" rtl="0" eaLnBrk="1" latinLnBrk="0" hangingPunct="1">
              <a:lnSpc>
                <a:spcPts val="1286"/>
              </a:lnSpc>
              <a:spcBef>
                <a:spcPts val="0"/>
              </a:spcBef>
              <a:spcAft>
                <a:spcPts val="1102"/>
              </a:spcAft>
              <a:buFont typeface="+mj-lt"/>
              <a:buAutoNum type="arabicPeriod"/>
              <a:defRPr lang="en-US" sz="900" kern="1200" dirty="0" smtClean="0">
                <a:solidFill>
                  <a:schemeClr val="tx1"/>
                </a:solidFill>
                <a:latin typeface="+mn-lt"/>
                <a:ea typeface="+mj-ea"/>
                <a:cs typeface="+mj-cs"/>
              </a:defRPr>
            </a:lvl3pPr>
            <a:lvl4pPr marL="208270" indent="-208270" algn="l" defTabSz="914342" rtl="0" eaLnBrk="1" latinLnBrk="0" hangingPunct="1">
              <a:lnSpc>
                <a:spcPts val="1286"/>
              </a:lnSpc>
              <a:spcBef>
                <a:spcPts val="0"/>
              </a:spcBef>
              <a:spcAft>
                <a:spcPts val="551"/>
              </a:spcAft>
              <a:buFont typeface="Arial" pitchFamily="34" charset="0"/>
              <a:buChar char="•"/>
              <a:defRPr lang="en-US" sz="900" kern="1200" dirty="0" smtClean="0">
                <a:solidFill>
                  <a:schemeClr val="tx1"/>
                </a:solidFill>
                <a:latin typeface="+mn-lt"/>
                <a:ea typeface="+mj-ea"/>
                <a:cs typeface="+mj-cs"/>
              </a:defRPr>
            </a:lvl4pPr>
            <a:lvl5pPr marL="416541" indent="-208270" algn="l" defTabSz="914342" rtl="0" eaLnBrk="1" latinLnBrk="0" hangingPunct="1">
              <a:lnSpc>
                <a:spcPts val="1286"/>
              </a:lnSpc>
              <a:spcBef>
                <a:spcPts val="0"/>
              </a:spcBef>
              <a:spcAft>
                <a:spcPts val="551"/>
              </a:spcAft>
              <a:buFont typeface="Arial" pitchFamily="34" charset="0"/>
              <a:buChar char="‒"/>
              <a:defRPr lang="en-GB" sz="900" kern="1200" baseline="0" dirty="0" smtClean="0">
                <a:solidFill>
                  <a:schemeClr val="tx1"/>
                </a:solidFill>
                <a:latin typeface="+mn-lt"/>
                <a:ea typeface="+mj-ea"/>
                <a:cs typeface="+mj-cs"/>
              </a:defRPr>
            </a:lvl5pPr>
            <a:lvl6pPr marL="899943" indent="-179989" algn="l" defTabSz="914342" rtl="0" eaLnBrk="1" latinLnBrk="0" hangingPunct="1">
              <a:spcBef>
                <a:spcPts val="0"/>
              </a:spcBef>
              <a:spcAft>
                <a:spcPts val="300"/>
              </a:spcAft>
              <a:buFont typeface="Arial" pitchFamily="34" charset="0"/>
              <a:buChar char="•"/>
              <a:defRPr sz="1600" kern="1200" baseline="0">
                <a:solidFill>
                  <a:schemeClr val="tx2"/>
                </a:solidFill>
                <a:latin typeface="+mn-lt"/>
                <a:ea typeface="+mn-ea"/>
                <a:cs typeface="+mn-cs"/>
              </a:defRPr>
            </a:lvl6pPr>
            <a:lvl7pPr marL="1079432"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7pPr>
            <a:lvl8pPr marL="1259920"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8pPr>
            <a:lvl9pPr marL="1439909" indent="-179989" algn="l" defTabSz="914342" rtl="0" eaLnBrk="1" latinLnBrk="0" hangingPunct="1">
              <a:spcBef>
                <a:spcPts val="0"/>
              </a:spcBef>
              <a:spcAft>
                <a:spcPts val="300"/>
              </a:spcAft>
              <a:buFont typeface="Arial" pitchFamily="34" charset="0"/>
              <a:buChar char="‒"/>
              <a:defRPr sz="1400" kern="1200">
                <a:solidFill>
                  <a:schemeClr val="tx2"/>
                </a:solidFill>
                <a:latin typeface="+mn-lt"/>
                <a:ea typeface="+mn-ea"/>
                <a:cs typeface="+mn-cs"/>
              </a:defRPr>
            </a:lvl9pPr>
          </a:lstStyle>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kumimoji="0" lang="en-US" sz="1200" b="1" i="0" u="none" strike="noStrike" kern="1200" cap="none" spc="0" normalizeH="0" baseline="0" dirty="0" smtClean="0">
                <a:ln>
                  <a:noFill/>
                </a:ln>
                <a:solidFill>
                  <a:srgbClr val="002776"/>
                </a:solidFill>
                <a:effectLst/>
                <a:uLnTx/>
                <a:uFillTx/>
                <a:latin typeface="Arial" pitchFamily="34" charset="0"/>
              </a:rPr>
              <a:t>Implementation of solutions and new ways of working</a:t>
            </a:r>
          </a:p>
          <a:p>
            <a:pPr marL="0" marR="0" lvl="1" indent="0" algn="l" defTabSz="914342" rtl="0" eaLnBrk="1" fontAlgn="auto" latinLnBrk="0" hangingPunct="1">
              <a:lnSpc>
                <a:spcPts val="1469"/>
              </a:lnSpc>
              <a:spcBef>
                <a:spcPts val="0"/>
              </a:spcBef>
              <a:spcAft>
                <a:spcPts val="551"/>
              </a:spcAft>
              <a:buClrTx/>
              <a:buSzTx/>
              <a:buFont typeface="Arial" pitchFamily="34" charset="0"/>
              <a:buNone/>
              <a:tabLst/>
              <a:defRPr/>
            </a:pPr>
            <a:r>
              <a:rPr lang="en-US" sz="1200" b="0" dirty="0" smtClean="0">
                <a:solidFill>
                  <a:srgbClr val="002776"/>
                </a:solidFill>
              </a:rPr>
              <a:t>Kick off continuous improvement momentum through the implementation of the work pilot (establish the new standards, measure improved performance, identify new issues and drive problem solving activities)</a:t>
            </a:r>
            <a:endParaRPr kumimoji="0" lang="en-US" sz="1200" b="0" i="0" u="none" strike="noStrike" kern="1200" cap="none" spc="0" normalizeH="0" baseline="0" dirty="0" smtClean="0">
              <a:ln>
                <a:noFill/>
              </a:ln>
              <a:solidFill>
                <a:srgbClr val="002776"/>
              </a:solidFill>
              <a:effectLst/>
              <a:uLnTx/>
              <a:uFillTx/>
              <a:latin typeface="Arial" pitchFamily="34" charset="0"/>
            </a:endParaRPr>
          </a:p>
        </p:txBody>
      </p:sp>
      <p:pic>
        <p:nvPicPr>
          <p:cNvPr id="114" name="Picture 5" descr="Final Notice Board 2"/>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t="3462" b="5962"/>
          <a:stretch/>
        </p:blipFill>
        <p:spPr bwMode="auto">
          <a:xfrm>
            <a:off x="5206432" y="4907054"/>
            <a:ext cx="1632335" cy="1402266"/>
          </a:xfrm>
          <a:prstGeom prst="rect">
            <a:avLst/>
          </a:prstGeom>
          <a:noFill/>
          <a:ln w="9525">
            <a:noFill/>
            <a:miter lim="800000"/>
            <a:headEnd/>
            <a:tailEnd/>
          </a:ln>
        </p:spPr>
      </p:pic>
      <p:sp>
        <p:nvSpPr>
          <p:cNvPr id="121" name="Text Box 26"/>
          <p:cNvSpPr txBox="1">
            <a:spLocks noChangeArrowheads="1"/>
          </p:cNvSpPr>
          <p:nvPr/>
        </p:nvSpPr>
        <p:spPr bwMode="auto">
          <a:xfrm>
            <a:off x="5206432" y="4675933"/>
            <a:ext cx="1632335" cy="230832"/>
          </a:xfrm>
          <a:prstGeom prst="rect">
            <a:avLst/>
          </a:prstGeom>
          <a:noFill/>
          <a:ln w="12700">
            <a:noFill/>
            <a:miter lim="800000"/>
            <a:headEnd/>
            <a:tailEnd/>
          </a:ln>
        </p:spPr>
        <p:txBody>
          <a:bodyPr wrap="square" lIns="36000" rIns="3600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Visual management</a:t>
            </a:r>
          </a:p>
        </p:txBody>
      </p:sp>
      <p:sp>
        <p:nvSpPr>
          <p:cNvPr id="122" name="Isosceles Triangle 121"/>
          <p:cNvSpPr/>
          <p:nvPr/>
        </p:nvSpPr>
        <p:spPr>
          <a:xfrm rot="5100000">
            <a:off x="5239089" y="-82477"/>
            <a:ext cx="159081" cy="4117645"/>
          </a:xfrm>
          <a:prstGeom prst="triangle">
            <a:avLst/>
          </a:prstGeom>
          <a:solidFill>
            <a:srgbClr val="00A1D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FFFFFF"/>
              </a:solidFill>
              <a:effectLst/>
              <a:uLnTx/>
              <a:uFillTx/>
              <a:latin typeface="Arial"/>
            </a:endParaRPr>
          </a:p>
        </p:txBody>
      </p:sp>
      <p:pic>
        <p:nvPicPr>
          <p:cNvPr id="123" name="Picture 3" descr="GAP_0003"/>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093407" y="3505369"/>
            <a:ext cx="1319146" cy="10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 Box 26"/>
          <p:cNvSpPr txBox="1">
            <a:spLocks noChangeArrowheads="1"/>
          </p:cNvSpPr>
          <p:nvPr/>
        </p:nvSpPr>
        <p:spPr bwMode="auto">
          <a:xfrm>
            <a:off x="5084197" y="3274536"/>
            <a:ext cx="1876804" cy="230832"/>
          </a:xfrm>
          <a:prstGeom prst="rect">
            <a:avLst/>
          </a:prstGeom>
          <a:noFill/>
          <a:ln w="12700">
            <a:noFill/>
            <a:miter lim="800000"/>
            <a:headEnd/>
            <a:tailEnd/>
          </a:ln>
        </p:spPr>
        <p:txBody>
          <a:bodyPr wrap="square" lIns="36000" rIns="3600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Manual dashboard</a:t>
            </a:r>
          </a:p>
        </p:txBody>
      </p:sp>
      <p:sp>
        <p:nvSpPr>
          <p:cNvPr id="125" name="Text Box 26"/>
          <p:cNvSpPr txBox="1">
            <a:spLocks noChangeArrowheads="1"/>
          </p:cNvSpPr>
          <p:nvPr/>
        </p:nvSpPr>
        <p:spPr bwMode="auto">
          <a:xfrm>
            <a:off x="7050001" y="3239511"/>
            <a:ext cx="1405958" cy="230832"/>
          </a:xfrm>
          <a:prstGeom prst="rect">
            <a:avLst/>
          </a:prstGeom>
          <a:noFill/>
          <a:ln w="12700">
            <a:noFill/>
            <a:miter lim="800000"/>
            <a:headEnd/>
            <a:tailEnd/>
          </a:ln>
        </p:spPr>
        <p:txBody>
          <a:bodyPr wrap="square" lIns="36000" rIns="3600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Daily stand up</a:t>
            </a:r>
          </a:p>
        </p:txBody>
      </p:sp>
      <p:pic>
        <p:nvPicPr>
          <p:cNvPr id="126"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06381" y="3516910"/>
            <a:ext cx="1632438"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7" name="Group 126"/>
          <p:cNvGrpSpPr/>
          <p:nvPr/>
        </p:nvGrpSpPr>
        <p:grpSpPr>
          <a:xfrm>
            <a:off x="3555718" y="5077277"/>
            <a:ext cx="1324156" cy="1045056"/>
            <a:chOff x="7729505" y="3292298"/>
            <a:chExt cx="1709641" cy="1245499"/>
          </a:xfrm>
        </p:grpSpPr>
        <p:pic>
          <p:nvPicPr>
            <p:cNvPr id="128" name="Picture 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29505" y="3292298"/>
              <a:ext cx="1420812"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024684" y="3556722"/>
              <a:ext cx="1414462"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0" name="Text Box 26"/>
          <p:cNvSpPr txBox="1">
            <a:spLocks noChangeArrowheads="1"/>
          </p:cNvSpPr>
          <p:nvPr/>
        </p:nvSpPr>
        <p:spPr bwMode="auto">
          <a:xfrm>
            <a:off x="3508497" y="4745183"/>
            <a:ext cx="1405959" cy="230832"/>
          </a:xfrm>
          <a:prstGeom prst="rect">
            <a:avLst/>
          </a:prstGeom>
          <a:noFill/>
          <a:ln w="12700">
            <a:noFill/>
            <a:miter lim="800000"/>
            <a:headEnd/>
            <a:tailEnd/>
          </a:ln>
        </p:spPr>
        <p:txBody>
          <a:bodyPr wrap="square" lIns="36000" rIns="3600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SOP</a:t>
            </a:r>
          </a:p>
        </p:txBody>
      </p:sp>
      <p:pic>
        <p:nvPicPr>
          <p:cNvPr id="131" name="Picture 11"/>
          <p:cNvPicPr>
            <a:picLocks noChangeAspect="1" noChangeArrowheads="1"/>
          </p:cNvPicPr>
          <p:nvPr/>
        </p:nvPicPr>
        <p:blipFill>
          <a:blip r:embed="rId33" cstate="print"/>
          <a:srcRect/>
          <a:stretch>
            <a:fillRect/>
          </a:stretch>
        </p:blipFill>
        <p:spPr bwMode="gray">
          <a:xfrm>
            <a:off x="7089599" y="5077278"/>
            <a:ext cx="1307518" cy="1062067"/>
          </a:xfrm>
          <a:prstGeom prst="rect">
            <a:avLst/>
          </a:prstGeom>
          <a:noFill/>
          <a:ln w="12700" algn="ctr">
            <a:noFill/>
            <a:miter lim="800000"/>
            <a:headEnd/>
            <a:tailEnd/>
          </a:ln>
        </p:spPr>
      </p:pic>
      <p:sp>
        <p:nvSpPr>
          <p:cNvPr id="132" name="Text Box 26"/>
          <p:cNvSpPr txBox="1">
            <a:spLocks noChangeArrowheads="1"/>
          </p:cNvSpPr>
          <p:nvPr/>
        </p:nvSpPr>
        <p:spPr bwMode="auto">
          <a:xfrm>
            <a:off x="7102014" y="4675934"/>
            <a:ext cx="1295104" cy="234077"/>
          </a:xfrm>
          <a:prstGeom prst="rect">
            <a:avLst/>
          </a:prstGeom>
          <a:noFill/>
          <a:ln w="12700">
            <a:noFill/>
            <a:miter lim="800000"/>
            <a:headEnd/>
            <a:tailEnd/>
          </a:ln>
        </p:spPr>
        <p:txBody>
          <a:bodyPr wrap="square" lIns="36000" rIns="3600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5S workshops</a:t>
            </a:r>
          </a:p>
        </p:txBody>
      </p:sp>
      <p:pic>
        <p:nvPicPr>
          <p:cNvPr id="133" name="Picture 113"/>
          <p:cNvPicPr>
            <a:picLocks noChangeAspect="1" noChangeArrowheads="1"/>
          </p:cNvPicPr>
          <p:nvPr/>
        </p:nvPicPr>
        <p:blipFill>
          <a:blip r:embed="rId34" cstate="print">
            <a:extLst>
              <a:ext uri="{28A0092B-C50C-407E-A947-70E740481C1C}">
                <a14:useLocalDpi xmlns:a14="http://schemas.microsoft.com/office/drawing/2010/main" val="0"/>
              </a:ext>
            </a:extLst>
          </a:blip>
          <a:srcRect l="6445" t="9033" r="7927" b="5962"/>
          <a:stretch>
            <a:fillRect/>
          </a:stretch>
        </p:blipFill>
        <p:spPr bwMode="auto">
          <a:xfrm>
            <a:off x="3574349" y="3505368"/>
            <a:ext cx="1375611" cy="10660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34" name="Text Box 26"/>
          <p:cNvSpPr txBox="1">
            <a:spLocks noChangeArrowheads="1"/>
          </p:cNvSpPr>
          <p:nvPr/>
        </p:nvSpPr>
        <p:spPr bwMode="auto">
          <a:xfrm>
            <a:off x="3555719" y="3274536"/>
            <a:ext cx="1447646" cy="230832"/>
          </a:xfrm>
          <a:prstGeom prst="rect">
            <a:avLst/>
          </a:prstGeom>
          <a:noFill/>
          <a:ln w="12700">
            <a:noFill/>
            <a:miter lim="800000"/>
            <a:headEnd/>
            <a:tailEnd/>
          </a:ln>
        </p:spPr>
        <p:txBody>
          <a:bodyPr wrap="square" lIns="36000" rIns="3600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002776"/>
                </a:solidFill>
                <a:effectLst/>
                <a:uLnTx/>
                <a:uFillTx/>
              </a:rPr>
              <a:t>Competency</a:t>
            </a:r>
            <a:r>
              <a:rPr kumimoji="0" lang="en-US" sz="900" b="1" i="0" u="none" strike="noStrike" kern="0" cap="none" spc="0" normalizeH="0" dirty="0" smtClean="0">
                <a:ln>
                  <a:noFill/>
                </a:ln>
                <a:solidFill>
                  <a:srgbClr val="002776"/>
                </a:solidFill>
                <a:effectLst/>
                <a:uLnTx/>
                <a:uFillTx/>
              </a:rPr>
              <a:t> matrix</a:t>
            </a:r>
            <a:endParaRPr kumimoji="0" lang="en-US" sz="900" b="1" i="0" u="none" strike="noStrike" kern="0" cap="none" spc="0" normalizeH="0" baseline="0" dirty="0" smtClean="0">
              <a:ln>
                <a:noFill/>
              </a:ln>
              <a:solidFill>
                <a:srgbClr val="002776"/>
              </a:solidFill>
              <a:effectLst/>
              <a:uLnTx/>
              <a:uFillTx/>
            </a:endParaRPr>
          </a:p>
        </p:txBody>
      </p:sp>
      <p:grpSp>
        <p:nvGrpSpPr>
          <p:cNvPr id="111" name="Group 110"/>
          <p:cNvGrpSpPr/>
          <p:nvPr/>
        </p:nvGrpSpPr>
        <p:grpSpPr>
          <a:xfrm>
            <a:off x="7659771" y="2098247"/>
            <a:ext cx="1093483" cy="780783"/>
            <a:chOff x="6221848" y="2006257"/>
            <a:chExt cx="1184606" cy="780783"/>
          </a:xfrm>
        </p:grpSpPr>
        <p:sp>
          <p:nvSpPr>
            <p:cNvPr id="112" name="Diagonal Stripe 111"/>
            <p:cNvSpPr/>
            <p:nvPr/>
          </p:nvSpPr>
          <p:spPr>
            <a:xfrm rot="5400000">
              <a:off x="6314233" y="1913872"/>
              <a:ext cx="780783" cy="965554"/>
            </a:xfrm>
            <a:prstGeom prst="diagStripe">
              <a:avLst>
                <a:gd name="adj" fmla="val 52393"/>
              </a:avLst>
            </a:prstGeom>
            <a:solidFill>
              <a:srgbClr val="92D4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smtClean="0">
                <a:ln>
                  <a:noFill/>
                </a:ln>
                <a:solidFill>
                  <a:srgbClr val="000000"/>
                </a:solidFill>
                <a:effectLst/>
                <a:uLnTx/>
                <a:uFillTx/>
                <a:latin typeface="Arial"/>
              </a:endParaRPr>
            </a:p>
          </p:txBody>
        </p:sp>
        <p:sp>
          <p:nvSpPr>
            <p:cNvPr id="113" name="TextBox 112"/>
            <p:cNvSpPr txBox="1"/>
            <p:nvPr/>
          </p:nvSpPr>
          <p:spPr>
            <a:xfrm rot="2516762">
              <a:off x="6336485" y="2261380"/>
              <a:ext cx="1069969" cy="230832"/>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smtClean="0">
                  <a:ln>
                    <a:noFill/>
                  </a:ln>
                  <a:solidFill>
                    <a:srgbClr val="FFFFFF"/>
                  </a:solidFill>
                  <a:effectLst/>
                  <a:uLnTx/>
                  <a:uFillTx/>
                </a:rPr>
                <a:t>ILLUSTRATION</a:t>
              </a:r>
            </a:p>
          </p:txBody>
        </p:sp>
      </p:grpSp>
      <p:sp>
        <p:nvSpPr>
          <p:cNvPr id="135" name="Rectangle 13"/>
          <p:cNvSpPr>
            <a:spLocks noChangeArrowheads="1"/>
          </p:cNvSpPr>
          <p:nvPr>
            <p:custDataLst>
              <p:tags r:id="rId23"/>
            </p:custDataLst>
          </p:nvPr>
        </p:nvSpPr>
        <p:spPr bwMode="auto">
          <a:xfrm rot="10800000">
            <a:off x="423714" y="3353761"/>
            <a:ext cx="365538" cy="1584176"/>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Key activities</a:t>
            </a:r>
          </a:p>
        </p:txBody>
      </p:sp>
      <p:sp>
        <p:nvSpPr>
          <p:cNvPr id="136" name="Rectangle 18"/>
          <p:cNvSpPr>
            <a:spLocks noChangeArrowheads="1"/>
          </p:cNvSpPr>
          <p:nvPr>
            <p:custDataLst>
              <p:tags r:id="rId24"/>
            </p:custDataLst>
          </p:nvPr>
        </p:nvSpPr>
        <p:spPr bwMode="auto">
          <a:xfrm rot="10800000">
            <a:off x="423713" y="2522759"/>
            <a:ext cx="365538" cy="756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Objectives</a:t>
            </a:r>
          </a:p>
        </p:txBody>
      </p:sp>
      <p:sp>
        <p:nvSpPr>
          <p:cNvPr id="137" name="Rectangle 35"/>
          <p:cNvSpPr>
            <a:spLocks noChangeArrowheads="1"/>
          </p:cNvSpPr>
          <p:nvPr>
            <p:custDataLst>
              <p:tags r:id="rId25"/>
            </p:custDataLst>
          </p:nvPr>
        </p:nvSpPr>
        <p:spPr bwMode="auto">
          <a:xfrm rot="10800000">
            <a:off x="423712" y="5012939"/>
            <a:ext cx="365538" cy="1440000"/>
          </a:xfrm>
          <a:prstGeom prst="rect">
            <a:avLst/>
          </a:prstGeom>
          <a:solidFill>
            <a:srgbClr val="002776"/>
          </a:solidFill>
          <a:ln w="9525">
            <a:solidFill>
              <a:srgbClr val="002776"/>
            </a:solidFill>
            <a:miter lim="800000"/>
            <a:headEnd/>
            <a:tailEnd/>
          </a:ln>
        </p:spPr>
        <p:txBody>
          <a:bodyPr vert="eaVert"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dirty="0" smtClean="0">
                <a:ln>
                  <a:noFill/>
                </a:ln>
                <a:solidFill>
                  <a:srgbClr val="FFFFFF"/>
                </a:solidFill>
                <a:effectLst/>
                <a:uLnTx/>
                <a:uFillTx/>
              </a:rPr>
              <a:t>Tools</a:t>
            </a:r>
          </a:p>
        </p:txBody>
      </p:sp>
    </p:spTree>
    <p:extLst>
      <p:ext uri="{BB962C8B-B14F-4D97-AF65-F5344CB8AC3E}">
        <p14:creationId xmlns:p14="http://schemas.microsoft.com/office/powerpoint/2010/main" val="83590732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it works</a:t>
            </a:r>
            <a:endParaRPr lang="en-US" dirty="0"/>
          </a:p>
        </p:txBody>
      </p:sp>
      <p:pic>
        <p:nvPicPr>
          <p:cNvPr id="61" name="Picture 16" descr="DSCN1337"/>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r="1789"/>
          <a:stretch/>
        </p:blipFill>
        <p:spPr bwMode="auto">
          <a:xfrm>
            <a:off x="4864377" y="995310"/>
            <a:ext cx="3248647" cy="2448000"/>
          </a:xfrm>
          <a:prstGeom prst="rect">
            <a:avLst/>
          </a:prstGeom>
          <a:noFill/>
          <a:extLst>
            <a:ext uri="{909E8E84-426E-40DD-AFC4-6F175D3DCCD1}">
              <a14:hiddenFill xmlns:a14="http://schemas.microsoft.com/office/drawing/2010/main">
                <a:solidFill>
                  <a:srgbClr val="FFFFFF"/>
                </a:solidFill>
              </a14:hiddenFill>
            </a:ext>
          </a:extLst>
        </p:spPr>
      </p:pic>
      <p:sp>
        <p:nvSpPr>
          <p:cNvPr id="62" name="Text Box 17"/>
          <p:cNvSpPr txBox="1">
            <a:spLocks noChangeArrowheads="1"/>
          </p:cNvSpPr>
          <p:nvPr/>
        </p:nvSpPr>
        <p:spPr bwMode="auto">
          <a:xfrm>
            <a:off x="5640664" y="1009628"/>
            <a:ext cx="1622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Tx/>
              <a:buSzTx/>
              <a:buFontTx/>
              <a:buNone/>
            </a:pPr>
            <a:r>
              <a:rPr lang="en-GB" sz="2400" b="1" dirty="0">
                <a:solidFill>
                  <a:schemeClr val="bg2"/>
                </a:solidFill>
                <a:latin typeface="Winterthur" pitchFamily="34" charset="0"/>
              </a:rPr>
              <a:t>teamwork</a:t>
            </a:r>
          </a:p>
        </p:txBody>
      </p:sp>
      <p:pic>
        <p:nvPicPr>
          <p:cNvPr id="63" name="Picture 18" descr="CIMG357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349" y="3719513"/>
            <a:ext cx="3262417" cy="2448000"/>
          </a:xfrm>
          <a:prstGeom prst="rect">
            <a:avLst/>
          </a:prstGeom>
          <a:noFill/>
          <a:extLst>
            <a:ext uri="{909E8E84-426E-40DD-AFC4-6F175D3DCCD1}">
              <a14:hiddenFill xmlns:a14="http://schemas.microsoft.com/office/drawing/2010/main">
                <a:solidFill>
                  <a:srgbClr val="FFFFFF"/>
                </a:solidFill>
              </a14:hiddenFill>
            </a:ext>
          </a:extLst>
        </p:spPr>
      </p:pic>
      <p:sp>
        <p:nvSpPr>
          <p:cNvPr id="64" name="Text Box 19"/>
          <p:cNvSpPr txBox="1">
            <a:spLocks noChangeArrowheads="1"/>
          </p:cNvSpPr>
          <p:nvPr/>
        </p:nvSpPr>
        <p:spPr bwMode="auto">
          <a:xfrm>
            <a:off x="1198328" y="372806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Tx/>
              <a:buSzTx/>
              <a:buFontTx/>
              <a:buNone/>
            </a:pPr>
            <a:r>
              <a:rPr lang="en-GB" sz="2400" b="1" dirty="0">
                <a:solidFill>
                  <a:schemeClr val="bg2"/>
                </a:solidFill>
                <a:latin typeface="Winterthur" pitchFamily="34" charset="0"/>
              </a:rPr>
              <a:t>creativity</a:t>
            </a:r>
          </a:p>
        </p:txBody>
      </p:sp>
      <p:pic>
        <p:nvPicPr>
          <p:cNvPr id="65" name="Picture 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502" y="3719513"/>
            <a:ext cx="3264522" cy="24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 Box 21"/>
          <p:cNvSpPr txBox="1">
            <a:spLocks noChangeArrowheads="1"/>
          </p:cNvSpPr>
          <p:nvPr/>
        </p:nvSpPr>
        <p:spPr bwMode="auto">
          <a:xfrm>
            <a:off x="5444050" y="5256758"/>
            <a:ext cx="243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Tx/>
              <a:buSzTx/>
              <a:buFontTx/>
              <a:buNone/>
            </a:pPr>
            <a:r>
              <a:rPr lang="en-GB" sz="2400" b="1" dirty="0">
                <a:latin typeface="Winterthur" pitchFamily="34" charset="0"/>
              </a:rPr>
              <a:t>communication</a:t>
            </a:r>
          </a:p>
        </p:txBody>
      </p:sp>
      <p:pic>
        <p:nvPicPr>
          <p:cNvPr id="67" name="Picture 22" descr="DSCN1429"/>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874" y="1003299"/>
            <a:ext cx="3262397" cy="2448000"/>
          </a:xfrm>
          <a:prstGeom prst="rect">
            <a:avLst/>
          </a:prstGeom>
          <a:noFill/>
          <a:extLst>
            <a:ext uri="{909E8E84-426E-40DD-AFC4-6F175D3DCCD1}">
              <a14:hiddenFill xmlns:a14="http://schemas.microsoft.com/office/drawing/2010/main">
                <a:solidFill>
                  <a:srgbClr val="FFFFFF"/>
                </a:solidFill>
              </a14:hiddenFill>
            </a:ext>
          </a:extLst>
        </p:spPr>
      </p:pic>
      <p:sp>
        <p:nvSpPr>
          <p:cNvPr id="68" name="Text Box 23"/>
          <p:cNvSpPr txBox="1">
            <a:spLocks noChangeArrowheads="1"/>
          </p:cNvSpPr>
          <p:nvPr/>
        </p:nvSpPr>
        <p:spPr bwMode="auto">
          <a:xfrm>
            <a:off x="2822649" y="2786063"/>
            <a:ext cx="1300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Tx/>
              <a:buSzTx/>
              <a:buFontTx/>
              <a:buNone/>
            </a:pPr>
            <a:r>
              <a:rPr lang="en-GB" sz="2400" b="1" dirty="0">
                <a:latin typeface="Winterthur" pitchFamily="34" charset="0"/>
              </a:rPr>
              <a:t>walking</a:t>
            </a:r>
          </a:p>
        </p:txBody>
      </p:sp>
      <p:sp>
        <p:nvSpPr>
          <p:cNvPr id="69" name="Slide Number Placeholder 4"/>
          <p:cNvSpPr>
            <a:spLocks noGrp="1"/>
          </p:cNvSpPr>
          <p:nvPr>
            <p:ph type="sldNum" sz="quarter" idx="11"/>
          </p:nvPr>
        </p:nvSpPr>
        <p:spPr>
          <a:xfrm>
            <a:off x="358775" y="6548438"/>
            <a:ext cx="355600" cy="122237"/>
          </a:xfrm>
          <a:noFill/>
        </p:spPr>
        <p:txBody>
          <a:bodyPr/>
          <a:lstStyle/>
          <a:p>
            <a:fld id="{EE97A230-4AB6-4392-8885-606B40E97271}" type="slidenum">
              <a:rPr lang="en-GB" altLang="en-GB"/>
              <a:pPr/>
              <a:t>35</a:t>
            </a:fld>
            <a:endParaRPr lang="en-GB" altLang="en-GB" dirty="0"/>
          </a:p>
        </p:txBody>
      </p:sp>
    </p:spTree>
    <p:extLst>
      <p:ext uri="{BB962C8B-B14F-4D97-AF65-F5344CB8AC3E}">
        <p14:creationId xmlns:p14="http://schemas.microsoft.com/office/powerpoint/2010/main" val="7279986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4"/>
          <p:cNvSpPr>
            <a:spLocks noGrp="1" noChangeArrowheads="1"/>
          </p:cNvSpPr>
          <p:nvPr>
            <p:ph type="title"/>
          </p:nvPr>
        </p:nvSpPr>
        <p:spPr/>
        <p:txBody>
          <a:bodyPr/>
          <a:lstStyle/>
          <a:p>
            <a:pPr eaLnBrk="1" hangingPunct="1"/>
            <a:r>
              <a:rPr lang="en-GB" dirty="0" smtClean="0"/>
              <a:t>The Deloitte 5 Workshop approach in detail</a:t>
            </a:r>
            <a:br>
              <a:rPr lang="en-GB" dirty="0" smtClean="0"/>
            </a:br>
            <a:r>
              <a:rPr lang="en-GB" altLang="en-GB" sz="1800" b="1" dirty="0" smtClean="0">
                <a:solidFill>
                  <a:srgbClr val="99CC33"/>
                </a:solidFill>
                <a:cs typeface="Arial" charset="0"/>
              </a:rPr>
              <a:t>Our focus is on enabling people to demonstrate change and quick returns</a:t>
            </a:r>
          </a:p>
        </p:txBody>
      </p:sp>
      <p:sp>
        <p:nvSpPr>
          <p:cNvPr id="175107" name="Slide Number Placeholder 4"/>
          <p:cNvSpPr>
            <a:spLocks noGrp="1"/>
          </p:cNvSpPr>
          <p:nvPr>
            <p:ph type="sldNum" sz="quarter" idx="11"/>
          </p:nvPr>
        </p:nvSpPr>
        <p:spPr>
          <a:noFill/>
        </p:spPr>
        <p:txBody>
          <a:bodyPr/>
          <a:lstStyle/>
          <a:p>
            <a:fld id="{9755BE99-4A9A-400C-A2A7-941D526879C4}" type="slidenum">
              <a:rPr lang="en-GB" altLang="en-GB"/>
              <a:pPr/>
              <a:t>36</a:t>
            </a:fld>
            <a:endParaRPr lang="en-GB" altLang="en-GB"/>
          </a:p>
        </p:txBody>
      </p:sp>
      <p:sp>
        <p:nvSpPr>
          <p:cNvPr id="175108" name="Rectangle 44"/>
          <p:cNvSpPr>
            <a:spLocks noChangeArrowheads="1"/>
          </p:cNvSpPr>
          <p:nvPr/>
        </p:nvSpPr>
        <p:spPr bwMode="auto">
          <a:xfrm>
            <a:off x="250825" y="1052513"/>
            <a:ext cx="8713788" cy="5259387"/>
          </a:xfrm>
          <a:prstGeom prst="rect">
            <a:avLst/>
          </a:prstGeom>
          <a:solidFill>
            <a:srgbClr val="B2B2FF"/>
          </a:solidFill>
          <a:ln w="9525">
            <a:solidFill>
              <a:schemeClr val="tx1"/>
            </a:solidFill>
            <a:miter lim="800000"/>
            <a:headEnd/>
            <a:tailEnd/>
          </a:ln>
        </p:spPr>
        <p:txBody>
          <a:bodyPr wrap="none" anchor="ctr"/>
          <a:lstStyle/>
          <a:p>
            <a:endParaRPr lang="en-US" b="1">
              <a:solidFill>
                <a:srgbClr val="FFFFFF"/>
              </a:solidFill>
            </a:endParaRPr>
          </a:p>
        </p:txBody>
      </p:sp>
      <p:sp>
        <p:nvSpPr>
          <p:cNvPr id="175109" name="Rectangle 3"/>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175110" name="Rectangle 4"/>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175111" name="Rectangle 5"/>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175112" name="Rectangle 6"/>
          <p:cNvSpPr>
            <a:spLocks noChangeArrowheads="1"/>
          </p:cNvSpPr>
          <p:nvPr/>
        </p:nvSpPr>
        <p:spPr bwMode="auto">
          <a:xfrm>
            <a:off x="2960688" y="1217613"/>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175113" name="Rectangle 7"/>
          <p:cNvSpPr>
            <a:spLocks noChangeArrowheads="1"/>
          </p:cNvSpPr>
          <p:nvPr/>
        </p:nvSpPr>
        <p:spPr bwMode="auto">
          <a:xfrm>
            <a:off x="2928938" y="1217613"/>
            <a:ext cx="11620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175114" name="Text Box 8"/>
          <p:cNvSpPr txBox="1">
            <a:spLocks noChangeArrowheads="1"/>
          </p:cNvSpPr>
          <p:nvPr/>
        </p:nvSpPr>
        <p:spPr bwMode="gray">
          <a:xfrm>
            <a:off x="649288" y="2781300"/>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Lean Awareness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Validation of end to end process scope</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Value tree analysis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Refine charter</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Confirm data requirements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Identify design boundaries</a:t>
            </a:r>
          </a:p>
        </p:txBody>
      </p:sp>
      <p:sp>
        <p:nvSpPr>
          <p:cNvPr id="175115" name="Text Box 9"/>
          <p:cNvSpPr txBox="1">
            <a:spLocks noChangeArrowheads="1"/>
          </p:cNvSpPr>
          <p:nvPr/>
        </p:nvSpPr>
        <p:spPr bwMode="gray">
          <a:xfrm>
            <a:off x="3413125" y="2781300"/>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Seeing is Believing - Walk the process to understand what really happens, how long it takes, and what the key issues are</a:t>
            </a:r>
          </a:p>
          <a:p>
            <a:pPr marL="119063" indent="-119063">
              <a:lnSpc>
                <a:spcPct val="90000"/>
              </a:lnSpc>
              <a:spcBef>
                <a:spcPct val="30000"/>
              </a:spcBef>
              <a:buClr>
                <a:srgbClr val="000066"/>
              </a:buClr>
              <a:buFont typeface="Wingdings" pitchFamily="2" charset="2"/>
              <a:buChar char="§"/>
            </a:pPr>
            <a:r>
              <a:rPr lang="en-US" sz="900">
                <a:solidFill>
                  <a:srgbClr val="000066"/>
                </a:solidFill>
              </a:rPr>
              <a:t>Construct the current end to end value stream map</a:t>
            </a:r>
          </a:p>
        </p:txBody>
      </p:sp>
      <p:sp>
        <p:nvSpPr>
          <p:cNvPr id="175116" name="Text Box 10"/>
          <p:cNvSpPr txBox="1">
            <a:spLocks noChangeArrowheads="1"/>
          </p:cNvSpPr>
          <p:nvPr/>
        </p:nvSpPr>
        <p:spPr bwMode="gray">
          <a:xfrm>
            <a:off x="6178550" y="2781300"/>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Identify the implementation work packages and draft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Prioritise work packages</a:t>
            </a:r>
          </a:p>
          <a:p>
            <a:pPr marL="119063" indent="-119063">
              <a:lnSpc>
                <a:spcPct val="90000"/>
              </a:lnSpc>
              <a:spcBef>
                <a:spcPct val="30000"/>
              </a:spcBef>
              <a:buClr>
                <a:srgbClr val="000066"/>
              </a:buClr>
              <a:buFont typeface="Wingdings" pitchFamily="2" charset="2"/>
              <a:buChar char="§"/>
            </a:pPr>
            <a:r>
              <a:rPr lang="en-US" sz="900">
                <a:solidFill>
                  <a:srgbClr val="000066"/>
                </a:solidFill>
              </a:rPr>
              <a:t>Define a high-level implementation plan</a:t>
            </a:r>
          </a:p>
          <a:p>
            <a:pPr marL="119063" indent="-119063">
              <a:lnSpc>
                <a:spcPct val="90000"/>
              </a:lnSpc>
              <a:spcBef>
                <a:spcPct val="30000"/>
              </a:spcBef>
              <a:buClr>
                <a:srgbClr val="000066"/>
              </a:buClr>
              <a:buFont typeface="Wingdings" pitchFamily="2" charset="2"/>
              <a:buChar char="§"/>
            </a:pPr>
            <a:r>
              <a:rPr lang="en-US" sz="900">
                <a:solidFill>
                  <a:srgbClr val="000066"/>
                </a:solidFill>
              </a:rPr>
              <a:t>Agree pilot content</a:t>
            </a:r>
          </a:p>
          <a:p>
            <a:pPr marL="119063" indent="-119063">
              <a:lnSpc>
                <a:spcPct val="90000"/>
              </a:lnSpc>
              <a:spcBef>
                <a:spcPct val="30000"/>
              </a:spcBef>
              <a:buClr>
                <a:srgbClr val="000066"/>
              </a:buClr>
              <a:buFont typeface="Wingdings" pitchFamily="2" charset="2"/>
              <a:buChar char="§"/>
            </a:pPr>
            <a:r>
              <a:rPr lang="en-US" sz="900">
                <a:solidFill>
                  <a:srgbClr val="000066"/>
                </a:solidFill>
              </a:rPr>
              <a:t>Agree governance and gain stakeholder buy-in</a:t>
            </a:r>
          </a:p>
        </p:txBody>
      </p:sp>
      <p:sp>
        <p:nvSpPr>
          <p:cNvPr id="175117" name="Text Box 11"/>
          <p:cNvSpPr txBox="1">
            <a:spLocks noChangeArrowheads="1"/>
          </p:cNvSpPr>
          <p:nvPr/>
        </p:nvSpPr>
        <p:spPr bwMode="gray">
          <a:xfrm>
            <a:off x="4795838" y="2781300"/>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Conduct value and waste analysis; identify what is preventing the value to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Define blue sky vision and agree future state lean design principles</a:t>
            </a:r>
          </a:p>
          <a:p>
            <a:pPr marL="119063" indent="-119063">
              <a:lnSpc>
                <a:spcPct val="90000"/>
              </a:lnSpc>
              <a:spcBef>
                <a:spcPct val="30000"/>
              </a:spcBef>
              <a:buClr>
                <a:srgbClr val="000066"/>
              </a:buClr>
              <a:buFont typeface="Wingdings" pitchFamily="2" charset="2"/>
              <a:buChar char="§"/>
            </a:pPr>
            <a:r>
              <a:rPr lang="en-US" sz="900">
                <a:solidFill>
                  <a:srgbClr val="000066"/>
                </a:solidFill>
              </a:rPr>
              <a:t>Map the future state</a:t>
            </a:r>
          </a:p>
          <a:p>
            <a:pPr marL="119063" indent="-119063">
              <a:lnSpc>
                <a:spcPct val="90000"/>
              </a:lnSpc>
              <a:spcBef>
                <a:spcPct val="30000"/>
              </a:spcBef>
              <a:buClr>
                <a:srgbClr val="000066"/>
              </a:buClr>
              <a:buFont typeface="Wingdings" pitchFamily="2" charset="2"/>
              <a:buChar char="§"/>
            </a:pPr>
            <a:r>
              <a:rPr lang="en-US" sz="900">
                <a:solidFill>
                  <a:srgbClr val="000066"/>
                </a:solidFill>
              </a:rPr>
              <a:t>Highlight benefits</a:t>
            </a:r>
          </a:p>
        </p:txBody>
      </p:sp>
      <p:sp>
        <p:nvSpPr>
          <p:cNvPr id="175118" name="Text Box 12"/>
          <p:cNvSpPr txBox="1">
            <a:spLocks noChangeArrowheads="1"/>
          </p:cNvSpPr>
          <p:nvPr/>
        </p:nvSpPr>
        <p:spPr bwMode="gray">
          <a:xfrm>
            <a:off x="2030413" y="2781300"/>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education by “doing” in a practical environment - team building</a:t>
            </a:r>
          </a:p>
          <a:p>
            <a:pPr marL="119063" indent="-119063">
              <a:lnSpc>
                <a:spcPct val="90000"/>
              </a:lnSpc>
              <a:spcBef>
                <a:spcPct val="30000"/>
              </a:spcBef>
              <a:buClr>
                <a:srgbClr val="000066"/>
              </a:buClr>
              <a:buFont typeface="Wingdings" pitchFamily="2" charset="2"/>
              <a:buChar char="§"/>
            </a:pPr>
            <a:r>
              <a:rPr lang="en-US" sz="900">
                <a:solidFill>
                  <a:srgbClr val="000066"/>
                </a:solidFill>
              </a:rPr>
              <a:t>Review charter, SIPOC and demand</a:t>
            </a:r>
          </a:p>
          <a:p>
            <a:pPr marL="119063" indent="-119063">
              <a:lnSpc>
                <a:spcPct val="90000"/>
              </a:lnSpc>
              <a:spcBef>
                <a:spcPct val="30000"/>
              </a:spcBef>
              <a:buClr>
                <a:srgbClr val="000066"/>
              </a:buClr>
              <a:buFont typeface="Wingdings" pitchFamily="2" charset="2"/>
              <a:buChar char="§"/>
            </a:pPr>
            <a:r>
              <a:rPr lang="en-US" sz="900">
                <a:solidFill>
                  <a:srgbClr val="000066"/>
                </a:solidFill>
              </a:rPr>
              <a:t>Understand who the customers are (VOC) and their requirements</a:t>
            </a:r>
          </a:p>
          <a:p>
            <a:pPr marL="119063" indent="-119063">
              <a:lnSpc>
                <a:spcPct val="90000"/>
              </a:lnSpc>
              <a:spcBef>
                <a:spcPct val="30000"/>
              </a:spcBef>
              <a:buClr>
                <a:srgbClr val="000066"/>
              </a:buClr>
              <a:buFont typeface="Wingdings" pitchFamily="2" charset="2"/>
              <a:buChar char="§"/>
            </a:pPr>
            <a:r>
              <a:rPr lang="en-US" sz="900">
                <a:solidFill>
                  <a:srgbClr val="000066"/>
                </a:solidFill>
              </a:rPr>
              <a:t>Value Stream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Plan for ‘seeing is believing’</a:t>
            </a:r>
          </a:p>
        </p:txBody>
      </p:sp>
      <p:sp>
        <p:nvSpPr>
          <p:cNvPr id="175119" name="Rectangle 13"/>
          <p:cNvSpPr>
            <a:spLocks noChangeArrowheads="1"/>
          </p:cNvSpPr>
          <p:nvPr/>
        </p:nvSpPr>
        <p:spPr bwMode="auto">
          <a:xfrm rot="10800000">
            <a:off x="334963" y="2782888"/>
            <a:ext cx="263525" cy="1690687"/>
          </a:xfrm>
          <a:prstGeom prst="rect">
            <a:avLst/>
          </a:prstGeom>
          <a:solidFill>
            <a:schemeClr val="accent1"/>
          </a:solidFill>
          <a:ln w="9525">
            <a:noFill/>
            <a:miter lim="800000"/>
            <a:headEnd/>
            <a:tailEnd/>
          </a:ln>
        </p:spPr>
        <p:txBody>
          <a:bodyPr vert="eaVert" wrap="none" lIns="0" tIns="0" rIns="0" bIns="0" anchor="ctr"/>
          <a:lstStyle/>
          <a:p>
            <a:pPr algn="ctr"/>
            <a:r>
              <a:rPr lang="en-GB" sz="1000" b="1"/>
              <a:t>Key Activities</a:t>
            </a:r>
          </a:p>
        </p:txBody>
      </p:sp>
      <p:sp>
        <p:nvSpPr>
          <p:cNvPr id="175120" name="Text Box 19"/>
          <p:cNvSpPr txBox="1">
            <a:spLocks noChangeArrowheads="1"/>
          </p:cNvSpPr>
          <p:nvPr/>
        </p:nvSpPr>
        <p:spPr bwMode="gray">
          <a:xfrm>
            <a:off x="649288" y="1824038"/>
            <a:ext cx="1306512" cy="881062"/>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Project Kick-off</a:t>
            </a:r>
          </a:p>
          <a:p>
            <a:pPr marL="119063" indent="-119063">
              <a:lnSpc>
                <a:spcPct val="90000"/>
              </a:lnSpc>
              <a:spcBef>
                <a:spcPct val="30000"/>
              </a:spcBef>
              <a:buClr>
                <a:srgbClr val="000066"/>
              </a:buClr>
              <a:buFont typeface="Wingdings" pitchFamily="2" charset="2"/>
              <a:buChar char="§"/>
            </a:pPr>
            <a:r>
              <a:rPr lang="en-US" sz="900">
                <a:solidFill>
                  <a:srgbClr val="000066"/>
                </a:solidFill>
              </a:rPr>
              <a:t>Finalised Scope</a:t>
            </a:r>
          </a:p>
          <a:p>
            <a:pPr marL="119063" indent="-119063">
              <a:lnSpc>
                <a:spcPct val="90000"/>
              </a:lnSpc>
              <a:spcBef>
                <a:spcPct val="30000"/>
              </a:spcBef>
              <a:buClr>
                <a:srgbClr val="000066"/>
              </a:buClr>
              <a:buFont typeface="Wingdings" pitchFamily="2" charset="2"/>
              <a:buChar char="§"/>
            </a:pPr>
            <a:r>
              <a:rPr lang="en-US" sz="900">
                <a:solidFill>
                  <a:srgbClr val="000066"/>
                </a:solidFill>
              </a:rPr>
              <a:t>High-level process</a:t>
            </a:r>
          </a:p>
          <a:p>
            <a:pPr marL="119063" indent="-119063">
              <a:lnSpc>
                <a:spcPct val="90000"/>
              </a:lnSpc>
              <a:spcBef>
                <a:spcPct val="30000"/>
              </a:spcBef>
              <a:buClr>
                <a:srgbClr val="000066"/>
              </a:buClr>
              <a:buFont typeface="Wingdings" pitchFamily="2" charset="2"/>
              <a:buChar char="§"/>
            </a:pPr>
            <a:r>
              <a:rPr lang="en-US" sz="900">
                <a:solidFill>
                  <a:srgbClr val="000066"/>
                </a:solidFill>
              </a:rPr>
              <a:t>Team Selected</a:t>
            </a:r>
          </a:p>
          <a:p>
            <a:pPr marL="119063" indent="-119063">
              <a:lnSpc>
                <a:spcPct val="90000"/>
              </a:lnSpc>
              <a:spcBef>
                <a:spcPct val="30000"/>
              </a:spcBef>
              <a:buClr>
                <a:srgbClr val="000066"/>
              </a:buClr>
              <a:buFont typeface="Wingdings" pitchFamily="2" charset="2"/>
              <a:buChar char="§"/>
            </a:pPr>
            <a:r>
              <a:rPr lang="en-US" sz="900">
                <a:solidFill>
                  <a:srgbClr val="000066"/>
                </a:solidFill>
              </a:rPr>
              <a:t>High level plan agreed</a:t>
            </a:r>
          </a:p>
        </p:txBody>
      </p:sp>
      <p:sp>
        <p:nvSpPr>
          <p:cNvPr id="175121" name="Text Box 20"/>
          <p:cNvSpPr txBox="1">
            <a:spLocks noChangeArrowheads="1"/>
          </p:cNvSpPr>
          <p:nvPr/>
        </p:nvSpPr>
        <p:spPr bwMode="gray">
          <a:xfrm>
            <a:off x="6178550" y="1824038"/>
            <a:ext cx="1306513" cy="577850"/>
          </a:xfrm>
          <a:prstGeom prst="rect">
            <a:avLst/>
          </a:prstGeom>
          <a:solidFill>
            <a:schemeClr val="tx1"/>
          </a:solidFill>
          <a:ln w="9525" algn="ctr">
            <a:noFill/>
            <a:miter lim="800000"/>
            <a:headEnd/>
            <a:tailEnd/>
          </a:ln>
        </p:spPr>
        <p:txBody>
          <a:bodyPr lIns="18288" rIns="54000"/>
          <a:lstStyle/>
          <a:p>
            <a:pPr marL="119063" indent="-119063">
              <a:lnSpc>
                <a:spcPct val="90000"/>
              </a:lnSpc>
              <a:spcBef>
                <a:spcPct val="30000"/>
              </a:spcBef>
              <a:buClr>
                <a:srgbClr val="000066"/>
              </a:buClr>
              <a:buFont typeface="Wingdings" pitchFamily="2" charset="2"/>
              <a:buChar char="§"/>
            </a:pPr>
            <a:r>
              <a:rPr lang="en-US" sz="900">
                <a:solidFill>
                  <a:srgbClr val="000066"/>
                </a:solidFill>
              </a:rPr>
              <a:t>Implementation plan &amp;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Final Report back</a:t>
            </a:r>
          </a:p>
        </p:txBody>
      </p:sp>
      <p:sp>
        <p:nvSpPr>
          <p:cNvPr id="175122" name="Text Box 21"/>
          <p:cNvSpPr txBox="1">
            <a:spLocks noChangeArrowheads="1"/>
          </p:cNvSpPr>
          <p:nvPr/>
        </p:nvSpPr>
        <p:spPr bwMode="gray">
          <a:xfrm>
            <a:off x="4795838" y="1824038"/>
            <a:ext cx="1306512"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Future State map</a:t>
            </a:r>
          </a:p>
          <a:p>
            <a:pPr marL="119063" indent="-119063">
              <a:lnSpc>
                <a:spcPct val="90000"/>
              </a:lnSpc>
              <a:spcBef>
                <a:spcPct val="30000"/>
              </a:spcBef>
              <a:buClr>
                <a:srgbClr val="000066"/>
              </a:buClr>
              <a:buFont typeface="Wingdings" pitchFamily="2" charset="2"/>
              <a:buChar char="§"/>
            </a:pPr>
            <a:r>
              <a:rPr lang="en-US" sz="900">
                <a:solidFill>
                  <a:srgbClr val="000066"/>
                </a:solidFill>
              </a:rPr>
              <a:t>Report back to key stakeholders</a:t>
            </a:r>
          </a:p>
        </p:txBody>
      </p:sp>
      <p:sp>
        <p:nvSpPr>
          <p:cNvPr id="175123" name="Text Box 22"/>
          <p:cNvSpPr txBox="1">
            <a:spLocks noChangeArrowheads="1"/>
          </p:cNvSpPr>
          <p:nvPr/>
        </p:nvSpPr>
        <p:spPr bwMode="gray">
          <a:xfrm>
            <a:off x="2030413" y="1824038"/>
            <a:ext cx="1306512"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Customer requirements</a:t>
            </a:r>
          </a:p>
          <a:p>
            <a:pPr marL="119063" indent="-119063">
              <a:lnSpc>
                <a:spcPct val="90000"/>
              </a:lnSpc>
              <a:spcBef>
                <a:spcPct val="30000"/>
              </a:spcBef>
              <a:buClr>
                <a:srgbClr val="000066"/>
              </a:buClr>
              <a:buFont typeface="Wingdings" pitchFamily="2" charset="2"/>
              <a:buChar char="§"/>
            </a:pPr>
            <a:r>
              <a:rPr lang="en-US" sz="900">
                <a:solidFill>
                  <a:srgbClr val="000066"/>
                </a:solidFill>
              </a:rPr>
              <a:t>Plan interviews and current state mapping</a:t>
            </a:r>
          </a:p>
        </p:txBody>
      </p:sp>
      <p:sp>
        <p:nvSpPr>
          <p:cNvPr id="175124" name="Rectangle 23"/>
          <p:cNvSpPr>
            <a:spLocks noChangeArrowheads="1"/>
          </p:cNvSpPr>
          <p:nvPr/>
        </p:nvSpPr>
        <p:spPr bwMode="auto">
          <a:xfrm rot="10800000">
            <a:off x="333375" y="1825625"/>
            <a:ext cx="263525" cy="881063"/>
          </a:xfrm>
          <a:prstGeom prst="rect">
            <a:avLst/>
          </a:prstGeom>
          <a:solidFill>
            <a:schemeClr val="accent1"/>
          </a:solidFill>
          <a:ln w="9525">
            <a:noFill/>
            <a:miter lim="800000"/>
            <a:headEnd/>
            <a:tailEnd/>
          </a:ln>
        </p:spPr>
        <p:txBody>
          <a:bodyPr vert="eaVert" wrap="none" lIns="0" tIns="0" rIns="0" bIns="0" anchor="ctr"/>
          <a:lstStyle/>
          <a:p>
            <a:pPr algn="ctr"/>
            <a:r>
              <a:rPr lang="en-GB" sz="1000" b="1"/>
              <a:t>Outputs</a:t>
            </a:r>
          </a:p>
        </p:txBody>
      </p:sp>
      <p:sp>
        <p:nvSpPr>
          <p:cNvPr id="175125" name="Text Box 24"/>
          <p:cNvSpPr txBox="1">
            <a:spLocks noChangeArrowheads="1"/>
          </p:cNvSpPr>
          <p:nvPr/>
        </p:nvSpPr>
        <p:spPr bwMode="gray">
          <a:xfrm>
            <a:off x="3413125" y="1824038"/>
            <a:ext cx="1306513"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Current State map</a:t>
            </a:r>
          </a:p>
          <a:p>
            <a:pPr marL="119063" indent="-119063">
              <a:lnSpc>
                <a:spcPct val="90000"/>
              </a:lnSpc>
              <a:spcBef>
                <a:spcPct val="30000"/>
              </a:spcBef>
              <a:buClr>
                <a:srgbClr val="000066"/>
              </a:buClr>
              <a:buFont typeface="Wingdings" pitchFamily="2" charset="2"/>
              <a:buChar char="§"/>
            </a:pPr>
            <a:r>
              <a:rPr lang="en-US" sz="900">
                <a:solidFill>
                  <a:srgbClr val="000066"/>
                </a:solidFill>
              </a:rPr>
              <a:t>Report back to key stakeholders</a:t>
            </a:r>
          </a:p>
        </p:txBody>
      </p:sp>
      <p:sp>
        <p:nvSpPr>
          <p:cNvPr id="175126" name="Rectangle 25"/>
          <p:cNvSpPr>
            <a:spLocks noChangeArrowheads="1"/>
          </p:cNvSpPr>
          <p:nvPr/>
        </p:nvSpPr>
        <p:spPr bwMode="auto">
          <a:xfrm>
            <a:off x="7577138" y="1176338"/>
            <a:ext cx="1304925" cy="561975"/>
          </a:xfrm>
          <a:prstGeom prst="rect">
            <a:avLst/>
          </a:prstGeom>
          <a:solidFill>
            <a:srgbClr val="52D0FF"/>
          </a:solidFill>
          <a:ln w="9525" algn="ctr">
            <a:noFill/>
            <a:miter lim="800000"/>
            <a:headEnd/>
            <a:tailEnd/>
          </a:ln>
        </p:spPr>
        <p:txBody>
          <a:bodyPr lIns="45720" rIns="45720" anchor="ctr"/>
          <a:lstStyle/>
          <a:p>
            <a:pPr algn="ctr"/>
            <a:r>
              <a:rPr lang="en-US" sz="1000" b="1" dirty="0"/>
              <a:t>WP - Running the </a:t>
            </a:r>
          </a:p>
          <a:p>
            <a:pPr algn="ctr"/>
            <a:r>
              <a:rPr lang="en-US" sz="1000" b="1" dirty="0"/>
              <a:t>Work Pilot</a:t>
            </a:r>
          </a:p>
        </p:txBody>
      </p:sp>
      <p:sp>
        <p:nvSpPr>
          <p:cNvPr id="175127" name="Text Box 26"/>
          <p:cNvSpPr txBox="1">
            <a:spLocks noChangeArrowheads="1"/>
          </p:cNvSpPr>
          <p:nvPr/>
        </p:nvSpPr>
        <p:spPr bwMode="gray">
          <a:xfrm>
            <a:off x="7575550" y="2781300"/>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Test &amp; refine  the new streamlined process in a safe environment</a:t>
            </a:r>
          </a:p>
          <a:p>
            <a:pPr marL="119063" indent="-119063">
              <a:lnSpc>
                <a:spcPct val="90000"/>
              </a:lnSpc>
              <a:spcBef>
                <a:spcPct val="30000"/>
              </a:spcBef>
              <a:buClr>
                <a:srgbClr val="000066"/>
              </a:buClr>
              <a:buFont typeface="Wingdings" pitchFamily="2" charset="2"/>
              <a:buChar char="§"/>
            </a:pPr>
            <a:r>
              <a:rPr lang="en-US" sz="900">
                <a:solidFill>
                  <a:srgbClr val="000066"/>
                </a:solidFill>
              </a:rPr>
              <a:t>Implement visual management</a:t>
            </a:r>
          </a:p>
          <a:p>
            <a:pPr marL="119063" indent="-119063">
              <a:lnSpc>
                <a:spcPct val="90000"/>
              </a:lnSpc>
              <a:spcBef>
                <a:spcPct val="30000"/>
              </a:spcBef>
              <a:buClr>
                <a:srgbClr val="000066"/>
              </a:buClr>
              <a:buFont typeface="Wingdings" pitchFamily="2" charset="2"/>
              <a:buChar char="§"/>
            </a:pPr>
            <a:r>
              <a:rPr lang="en-US" sz="900">
                <a:solidFill>
                  <a:srgbClr val="000066"/>
                </a:solidFill>
              </a:rPr>
              <a:t>Develop standardised operating procedures</a:t>
            </a:r>
          </a:p>
          <a:p>
            <a:pPr marL="119063" indent="-119063">
              <a:lnSpc>
                <a:spcPct val="90000"/>
              </a:lnSpc>
              <a:spcBef>
                <a:spcPct val="30000"/>
              </a:spcBef>
              <a:buClr>
                <a:srgbClr val="000066"/>
              </a:buClr>
              <a:buFont typeface="Wingdings" pitchFamily="2" charset="2"/>
              <a:buChar char="§"/>
            </a:pPr>
            <a:r>
              <a:rPr lang="en-US" sz="900">
                <a:solidFill>
                  <a:srgbClr val="000066"/>
                </a:solidFill>
              </a:rPr>
              <a:t>Measure new KPIs</a:t>
            </a:r>
          </a:p>
          <a:p>
            <a:pPr marL="119063" indent="-119063">
              <a:lnSpc>
                <a:spcPct val="90000"/>
              </a:lnSpc>
              <a:spcBef>
                <a:spcPct val="30000"/>
              </a:spcBef>
              <a:buClr>
                <a:srgbClr val="000066"/>
              </a:buClr>
              <a:buFont typeface="Wingdings" pitchFamily="2" charset="2"/>
              <a:buChar char="§"/>
            </a:pPr>
            <a:r>
              <a:rPr lang="en-GB" sz="900">
                <a:solidFill>
                  <a:srgbClr val="000066"/>
                </a:solidFill>
              </a:rPr>
              <a:t>Up-date the front line knowledge base,</a:t>
            </a:r>
          </a:p>
          <a:p>
            <a:pPr marL="119063" indent="-119063">
              <a:lnSpc>
                <a:spcPct val="90000"/>
              </a:lnSpc>
              <a:spcBef>
                <a:spcPct val="30000"/>
              </a:spcBef>
              <a:buClr>
                <a:srgbClr val="000066"/>
              </a:buClr>
              <a:buFont typeface="Wingdings" pitchFamily="2" charset="2"/>
              <a:buChar char="§"/>
            </a:pPr>
            <a:r>
              <a:rPr lang="en-GB" sz="900">
                <a:solidFill>
                  <a:srgbClr val="000066"/>
                </a:solidFill>
              </a:rPr>
              <a:t>Plan  transfer to BAU</a:t>
            </a:r>
            <a:endParaRPr lang="en-US" sz="900">
              <a:solidFill>
                <a:srgbClr val="000066"/>
              </a:solidFill>
            </a:endParaRPr>
          </a:p>
        </p:txBody>
      </p:sp>
      <p:sp>
        <p:nvSpPr>
          <p:cNvPr id="175128" name="Text Box 27"/>
          <p:cNvSpPr txBox="1">
            <a:spLocks noChangeArrowheads="1"/>
          </p:cNvSpPr>
          <p:nvPr/>
        </p:nvSpPr>
        <p:spPr bwMode="gray">
          <a:xfrm>
            <a:off x="7575550" y="1824038"/>
            <a:ext cx="1306513" cy="882650"/>
          </a:xfrm>
          <a:prstGeom prst="rect">
            <a:avLst/>
          </a:prstGeom>
          <a:solidFill>
            <a:schemeClr val="tx1"/>
          </a:solidFill>
          <a:ln w="9525" algn="ctr">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Rapid execution of the quick hits and impro-vement opportunities identified</a:t>
            </a:r>
          </a:p>
          <a:p>
            <a:pPr marL="119063" indent="-119063">
              <a:lnSpc>
                <a:spcPct val="90000"/>
              </a:lnSpc>
              <a:spcBef>
                <a:spcPct val="30000"/>
              </a:spcBef>
              <a:buClr>
                <a:srgbClr val="000066"/>
              </a:buClr>
              <a:buFont typeface="Wingdings" pitchFamily="2" charset="2"/>
              <a:buChar char="§"/>
            </a:pPr>
            <a:r>
              <a:rPr lang="en-US" sz="900">
                <a:solidFill>
                  <a:srgbClr val="000066"/>
                </a:solidFill>
              </a:rPr>
              <a:t>Confirm expected benefits</a:t>
            </a:r>
          </a:p>
        </p:txBody>
      </p:sp>
      <p:sp>
        <p:nvSpPr>
          <p:cNvPr id="175129" name="AutoShape 28"/>
          <p:cNvSpPr>
            <a:spLocks noChangeArrowheads="1"/>
          </p:cNvSpPr>
          <p:nvPr/>
        </p:nvSpPr>
        <p:spPr bwMode="gray">
          <a:xfrm>
            <a:off x="2030413" y="2471738"/>
            <a:ext cx="5484812" cy="234950"/>
          </a:xfrm>
          <a:prstGeom prst="homePlate">
            <a:avLst>
              <a:gd name="adj" fmla="val 34693"/>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Initial identification of the </a:t>
            </a:r>
            <a:r>
              <a:rPr lang="en-US" sz="900" dirty="0" smtClean="0">
                <a:solidFill>
                  <a:srgbClr val="000066"/>
                </a:solidFill>
              </a:rPr>
              <a:t>“just do it”  </a:t>
            </a:r>
            <a:r>
              <a:rPr lang="en-US" sz="900" dirty="0">
                <a:solidFill>
                  <a:srgbClr val="000066"/>
                </a:solidFill>
              </a:rPr>
              <a:t>to be refined and designed, ready to be executed</a:t>
            </a:r>
          </a:p>
        </p:txBody>
      </p:sp>
      <p:sp>
        <p:nvSpPr>
          <p:cNvPr id="175130" name="Rectangle 29"/>
          <p:cNvSpPr>
            <a:spLocks noChangeArrowheads="1"/>
          </p:cNvSpPr>
          <p:nvPr/>
        </p:nvSpPr>
        <p:spPr bwMode="auto">
          <a:xfrm>
            <a:off x="649288" y="1176338"/>
            <a:ext cx="1304925" cy="561975"/>
          </a:xfrm>
          <a:prstGeom prst="rect">
            <a:avLst/>
          </a:prstGeom>
          <a:solidFill>
            <a:schemeClr val="accent1"/>
          </a:solidFill>
          <a:ln w="9525" algn="ctr">
            <a:noFill/>
            <a:miter lim="800000"/>
            <a:headEnd/>
            <a:tailEnd/>
          </a:ln>
        </p:spPr>
        <p:txBody>
          <a:bodyPr lIns="45720" rIns="45720" anchor="ctr"/>
          <a:lstStyle/>
          <a:p>
            <a:pPr algn="ctr">
              <a:spcBef>
                <a:spcPct val="50000"/>
              </a:spcBef>
            </a:pPr>
            <a:r>
              <a:rPr lang="en-US" sz="1000" b="1" dirty="0"/>
              <a:t>M - </a:t>
            </a:r>
            <a:r>
              <a:rPr lang="en-US" sz="1000" b="1" dirty="0" err="1"/>
              <a:t>Mobilisation</a:t>
            </a:r>
            <a:r>
              <a:rPr lang="en-US" sz="1000" b="1" dirty="0"/>
              <a:t> Workshop</a:t>
            </a:r>
          </a:p>
        </p:txBody>
      </p:sp>
      <p:sp>
        <p:nvSpPr>
          <p:cNvPr id="175131" name="Rectangle 30"/>
          <p:cNvSpPr>
            <a:spLocks noChangeArrowheads="1"/>
          </p:cNvSpPr>
          <p:nvPr/>
        </p:nvSpPr>
        <p:spPr bwMode="auto">
          <a:xfrm>
            <a:off x="3413125" y="1176338"/>
            <a:ext cx="1304925" cy="561975"/>
          </a:xfrm>
          <a:prstGeom prst="rect">
            <a:avLst/>
          </a:prstGeom>
          <a:solidFill>
            <a:srgbClr val="1462FF"/>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CS2 - As-Is Detail Workshop</a:t>
            </a:r>
          </a:p>
        </p:txBody>
      </p:sp>
      <p:sp>
        <p:nvSpPr>
          <p:cNvPr id="175132" name="Rectangle 31"/>
          <p:cNvSpPr>
            <a:spLocks noChangeArrowheads="1"/>
          </p:cNvSpPr>
          <p:nvPr/>
        </p:nvSpPr>
        <p:spPr bwMode="auto">
          <a:xfrm>
            <a:off x="6180138" y="1176338"/>
            <a:ext cx="1304925" cy="561975"/>
          </a:xfrm>
          <a:prstGeom prst="rect">
            <a:avLst/>
          </a:prstGeom>
          <a:solidFill>
            <a:srgbClr val="72C7E7"/>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FS2 - Implementation Planning Workshop</a:t>
            </a:r>
          </a:p>
        </p:txBody>
      </p:sp>
      <p:sp>
        <p:nvSpPr>
          <p:cNvPr id="175133" name="Rectangle 32"/>
          <p:cNvSpPr>
            <a:spLocks noChangeArrowheads="1"/>
          </p:cNvSpPr>
          <p:nvPr/>
        </p:nvSpPr>
        <p:spPr bwMode="auto">
          <a:xfrm>
            <a:off x="4797425" y="1176338"/>
            <a:ext cx="1304925" cy="561975"/>
          </a:xfrm>
          <a:prstGeom prst="rect">
            <a:avLst/>
          </a:prstGeom>
          <a:solidFill>
            <a:srgbClr val="00A1DE"/>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FS1 - Future State Workshop</a:t>
            </a:r>
          </a:p>
        </p:txBody>
      </p:sp>
      <p:sp>
        <p:nvSpPr>
          <p:cNvPr id="175134" name="Rectangle 33"/>
          <p:cNvSpPr>
            <a:spLocks noChangeArrowheads="1"/>
          </p:cNvSpPr>
          <p:nvPr/>
        </p:nvSpPr>
        <p:spPr bwMode="auto">
          <a:xfrm>
            <a:off x="2030413" y="1176338"/>
            <a:ext cx="1304925" cy="561975"/>
          </a:xfrm>
          <a:prstGeom prst="rect">
            <a:avLst/>
          </a:prstGeom>
          <a:solidFill>
            <a:srgbClr val="0079A6"/>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CS1 - As-Is High level Workshop</a:t>
            </a:r>
          </a:p>
        </p:txBody>
      </p:sp>
      <p:sp>
        <p:nvSpPr>
          <p:cNvPr id="175135" name="Text Box 35"/>
          <p:cNvSpPr txBox="1">
            <a:spLocks noChangeArrowheads="1"/>
          </p:cNvSpPr>
          <p:nvPr/>
        </p:nvSpPr>
        <p:spPr bwMode="gray">
          <a:xfrm>
            <a:off x="649288" y="4545014"/>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Problem scoping</a:t>
            </a:r>
            <a:endParaRPr lang="en-GB" sz="900">
              <a:solidFill>
                <a:srgbClr val="000066"/>
              </a:solidFill>
            </a:endParaRPr>
          </a:p>
          <a:p>
            <a:pPr marL="119063" indent="-119063">
              <a:lnSpc>
                <a:spcPct val="90000"/>
              </a:lnSpc>
              <a:spcBef>
                <a:spcPct val="30000"/>
              </a:spcBef>
              <a:buClr>
                <a:srgbClr val="000066"/>
              </a:buClr>
              <a:buFont typeface="Wingdings" pitchFamily="2" charset="2"/>
              <a:buChar char="§"/>
            </a:pPr>
            <a:r>
              <a:rPr lang="en-GB" sz="900">
                <a:solidFill>
                  <a:srgbClr val="000066"/>
                </a:solidFill>
              </a:rPr>
              <a:t>Identify process owners, suppliers, customers (SIPOC)</a:t>
            </a:r>
          </a:p>
          <a:p>
            <a:pPr marL="119063" indent="-119063">
              <a:lnSpc>
                <a:spcPct val="90000"/>
              </a:lnSpc>
              <a:spcBef>
                <a:spcPct val="30000"/>
              </a:spcBef>
              <a:buClr>
                <a:srgbClr val="000066"/>
              </a:buClr>
              <a:buFont typeface="Wingdings" pitchFamily="2" charset="2"/>
              <a:buChar char="§"/>
            </a:pPr>
            <a:r>
              <a:rPr lang="en-GB" sz="900">
                <a:solidFill>
                  <a:srgbClr val="000066"/>
                </a:solidFill>
              </a:rPr>
              <a:t>Value Tree</a:t>
            </a:r>
          </a:p>
          <a:p>
            <a:pPr marL="119063" indent="-119063">
              <a:lnSpc>
                <a:spcPct val="90000"/>
              </a:lnSpc>
              <a:spcBef>
                <a:spcPct val="30000"/>
              </a:spcBef>
              <a:buClr>
                <a:srgbClr val="000066"/>
              </a:buClr>
              <a:buFont typeface="Wingdings" pitchFamily="2" charset="2"/>
              <a:buChar char="§"/>
            </a:pPr>
            <a:r>
              <a:rPr lang="en-GB" sz="900">
                <a:solidFill>
                  <a:srgbClr val="000066"/>
                </a:solidFill>
              </a:rPr>
              <a:t>Data collection </a:t>
            </a:r>
          </a:p>
          <a:p>
            <a:pPr marL="119063" indent="-119063">
              <a:lnSpc>
                <a:spcPct val="90000"/>
              </a:lnSpc>
              <a:spcBef>
                <a:spcPct val="30000"/>
              </a:spcBef>
              <a:buClr>
                <a:srgbClr val="000066"/>
              </a:buClr>
              <a:buFont typeface="Wingdings" pitchFamily="2" charset="2"/>
              <a:buChar char="§"/>
            </a:pPr>
            <a:r>
              <a:rPr lang="en-GB" sz="900">
                <a:solidFill>
                  <a:srgbClr val="000066"/>
                </a:solidFill>
              </a:rPr>
              <a:t>Project Charter</a:t>
            </a:r>
          </a:p>
        </p:txBody>
      </p:sp>
      <p:sp>
        <p:nvSpPr>
          <p:cNvPr id="175136" name="Text Box 36"/>
          <p:cNvSpPr txBox="1">
            <a:spLocks noChangeArrowheads="1"/>
          </p:cNvSpPr>
          <p:nvPr/>
        </p:nvSpPr>
        <p:spPr bwMode="gray">
          <a:xfrm>
            <a:off x="3413125" y="4545014"/>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GB" sz="900">
                <a:solidFill>
                  <a:srgbClr val="000066"/>
                </a:solidFill>
              </a:rPr>
              <a:t>Seeing is Believing</a:t>
            </a:r>
          </a:p>
          <a:p>
            <a:pPr marL="119063" indent="-119063">
              <a:lnSpc>
                <a:spcPct val="90000"/>
              </a:lnSpc>
              <a:spcBef>
                <a:spcPct val="30000"/>
              </a:spcBef>
              <a:buClr>
                <a:srgbClr val="000066"/>
              </a:buClr>
              <a:buFont typeface="Wingdings" pitchFamily="2" charset="2"/>
              <a:buChar char="§"/>
            </a:pPr>
            <a:r>
              <a:rPr lang="en-GB" sz="900">
                <a:solidFill>
                  <a:srgbClr val="000066"/>
                </a:solidFill>
              </a:rPr>
              <a:t>Value stream mapping</a:t>
            </a:r>
          </a:p>
          <a:p>
            <a:pPr marL="119063" indent="-119063">
              <a:lnSpc>
                <a:spcPct val="90000"/>
              </a:lnSpc>
              <a:spcBef>
                <a:spcPct val="30000"/>
              </a:spcBef>
              <a:buClr>
                <a:srgbClr val="000066"/>
              </a:buClr>
              <a:buFont typeface="Wingdings" pitchFamily="2" charset="2"/>
              <a:buChar char="§"/>
            </a:pPr>
            <a:r>
              <a:rPr lang="en-GB" sz="900">
                <a:solidFill>
                  <a:srgbClr val="000066"/>
                </a:solidFill>
              </a:rPr>
              <a:t>Baseline Metrics </a:t>
            </a:r>
          </a:p>
          <a:p>
            <a:pPr marL="119063" indent="-119063">
              <a:lnSpc>
                <a:spcPct val="90000"/>
              </a:lnSpc>
              <a:spcBef>
                <a:spcPct val="30000"/>
              </a:spcBef>
              <a:buClr>
                <a:srgbClr val="000066"/>
              </a:buClr>
              <a:buFont typeface="Wingdings" pitchFamily="2" charset="2"/>
              <a:buChar char="§"/>
            </a:pPr>
            <a:r>
              <a:rPr lang="en-GB" sz="900">
                <a:solidFill>
                  <a:srgbClr val="000066"/>
                </a:solidFill>
              </a:rPr>
              <a:t>7 wastes analysis</a:t>
            </a:r>
          </a:p>
          <a:p>
            <a:pPr marL="119063" indent="-119063">
              <a:lnSpc>
                <a:spcPct val="90000"/>
              </a:lnSpc>
              <a:spcBef>
                <a:spcPct val="30000"/>
              </a:spcBef>
              <a:buClr>
                <a:srgbClr val="000066"/>
              </a:buClr>
              <a:buFont typeface="Wingdings" pitchFamily="2" charset="2"/>
              <a:buChar char="§"/>
            </a:pPr>
            <a:r>
              <a:rPr lang="en-GB" sz="900">
                <a:solidFill>
                  <a:srgbClr val="000066"/>
                </a:solidFill>
              </a:rPr>
              <a:t>Root cause analysis and problem-solving</a:t>
            </a:r>
          </a:p>
          <a:p>
            <a:pPr marL="119063" indent="-119063">
              <a:lnSpc>
                <a:spcPct val="90000"/>
              </a:lnSpc>
              <a:spcBef>
                <a:spcPct val="30000"/>
              </a:spcBef>
              <a:buClr>
                <a:srgbClr val="000066"/>
              </a:buClr>
              <a:buFont typeface="Wingdings" pitchFamily="2" charset="2"/>
              <a:buChar char="§"/>
            </a:pPr>
            <a:r>
              <a:rPr lang="en-GB" sz="900">
                <a:solidFill>
                  <a:srgbClr val="000066"/>
                </a:solidFill>
              </a:rPr>
              <a:t>5S analysis (work place management)</a:t>
            </a:r>
          </a:p>
        </p:txBody>
      </p:sp>
      <p:sp>
        <p:nvSpPr>
          <p:cNvPr id="175137" name="Text Box 37"/>
          <p:cNvSpPr txBox="1">
            <a:spLocks noChangeArrowheads="1"/>
          </p:cNvSpPr>
          <p:nvPr/>
        </p:nvSpPr>
        <p:spPr bwMode="gray">
          <a:xfrm>
            <a:off x="6178550" y="4545014"/>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Improvement Work Packages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Ease versus Impact assessment</a:t>
            </a:r>
          </a:p>
          <a:p>
            <a:pPr marL="119063" indent="-119063">
              <a:lnSpc>
                <a:spcPct val="90000"/>
              </a:lnSpc>
              <a:spcBef>
                <a:spcPct val="30000"/>
              </a:spcBef>
              <a:buClr>
                <a:srgbClr val="000066"/>
              </a:buClr>
              <a:buFont typeface="Wingdings" pitchFamily="2" charset="2"/>
              <a:buChar char="§"/>
            </a:pPr>
            <a:r>
              <a:rPr lang="en-US" sz="900">
                <a:solidFill>
                  <a:srgbClr val="000066"/>
                </a:solidFill>
              </a:rPr>
              <a:t>Gantt chart</a:t>
            </a:r>
          </a:p>
        </p:txBody>
      </p:sp>
      <p:sp>
        <p:nvSpPr>
          <p:cNvPr id="175138" name="Text Box 38"/>
          <p:cNvSpPr txBox="1">
            <a:spLocks noChangeArrowheads="1"/>
          </p:cNvSpPr>
          <p:nvPr/>
        </p:nvSpPr>
        <p:spPr bwMode="gray">
          <a:xfrm>
            <a:off x="4795838" y="4545014"/>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design principles</a:t>
            </a:r>
          </a:p>
          <a:p>
            <a:pPr marL="119063" indent="-119063">
              <a:lnSpc>
                <a:spcPct val="90000"/>
              </a:lnSpc>
              <a:spcBef>
                <a:spcPct val="30000"/>
              </a:spcBef>
              <a:buClr>
                <a:srgbClr val="000066"/>
              </a:buClr>
              <a:buFont typeface="Wingdings" pitchFamily="2" charset="2"/>
              <a:buChar char="§"/>
            </a:pPr>
            <a:r>
              <a:rPr lang="en-US" sz="900">
                <a:solidFill>
                  <a:srgbClr val="000066"/>
                </a:solidFill>
              </a:rPr>
              <a:t>Pull systems and one piece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Mistake proofing</a:t>
            </a:r>
          </a:p>
          <a:p>
            <a:pPr marL="119063" indent="-119063">
              <a:lnSpc>
                <a:spcPct val="90000"/>
              </a:lnSpc>
              <a:spcBef>
                <a:spcPct val="30000"/>
              </a:spcBef>
              <a:buClr>
                <a:srgbClr val="000066"/>
              </a:buClr>
              <a:buFont typeface="Wingdings" pitchFamily="2" charset="2"/>
              <a:buChar char="§"/>
            </a:pPr>
            <a:r>
              <a:rPr lang="en-US" sz="900">
                <a:solidFill>
                  <a:srgbClr val="000066"/>
                </a:solidFill>
              </a:rPr>
              <a:t>Andon system</a:t>
            </a:r>
          </a:p>
          <a:p>
            <a:pPr marL="119063" indent="-119063">
              <a:lnSpc>
                <a:spcPct val="90000"/>
              </a:lnSpc>
              <a:spcBef>
                <a:spcPct val="30000"/>
              </a:spcBef>
              <a:buClr>
                <a:srgbClr val="000066"/>
              </a:buClr>
              <a:buFont typeface="Wingdings" pitchFamily="2" charset="2"/>
              <a:buChar char="§"/>
            </a:pPr>
            <a:r>
              <a:rPr lang="en-US" sz="900">
                <a:solidFill>
                  <a:srgbClr val="000066"/>
                </a:solidFill>
              </a:rPr>
              <a:t>Takt time</a:t>
            </a:r>
          </a:p>
          <a:p>
            <a:pPr marL="119063" indent="-119063">
              <a:lnSpc>
                <a:spcPct val="90000"/>
              </a:lnSpc>
              <a:spcBef>
                <a:spcPct val="30000"/>
              </a:spcBef>
              <a:buClr>
                <a:srgbClr val="000066"/>
              </a:buClr>
              <a:buFont typeface="Wingdings" pitchFamily="2" charset="2"/>
              <a:buChar char="§"/>
            </a:pPr>
            <a:r>
              <a:rPr lang="en-US" sz="900">
                <a:solidFill>
                  <a:srgbClr val="000066"/>
                </a:solidFill>
              </a:rPr>
              <a:t>Cycle time diagram</a:t>
            </a:r>
          </a:p>
          <a:p>
            <a:pPr marL="119063" indent="-119063">
              <a:lnSpc>
                <a:spcPct val="90000"/>
              </a:lnSpc>
              <a:spcBef>
                <a:spcPct val="30000"/>
              </a:spcBef>
              <a:buClr>
                <a:srgbClr val="000066"/>
              </a:buClr>
              <a:buFont typeface="Wingdings" pitchFamily="2" charset="2"/>
              <a:buChar char="§"/>
            </a:pPr>
            <a:r>
              <a:rPr lang="en-US" sz="900">
                <a:solidFill>
                  <a:srgbClr val="000066"/>
                </a:solidFill>
              </a:rPr>
              <a:t>Load balancing </a:t>
            </a:r>
          </a:p>
          <a:p>
            <a:pPr marL="119063" indent="-119063">
              <a:lnSpc>
                <a:spcPct val="90000"/>
              </a:lnSpc>
              <a:spcBef>
                <a:spcPct val="30000"/>
              </a:spcBef>
              <a:buClr>
                <a:srgbClr val="000066"/>
              </a:buClr>
              <a:buFont typeface="Wingdings" pitchFamily="2" charset="2"/>
              <a:buChar char="§"/>
            </a:pPr>
            <a:r>
              <a:rPr lang="en-US" sz="900">
                <a:solidFill>
                  <a:srgbClr val="000066"/>
                </a:solidFill>
              </a:rPr>
              <a:t>Leveling heijunka</a:t>
            </a:r>
          </a:p>
        </p:txBody>
      </p:sp>
      <p:sp>
        <p:nvSpPr>
          <p:cNvPr id="175139" name="Text Box 39"/>
          <p:cNvSpPr txBox="1">
            <a:spLocks noChangeArrowheads="1"/>
          </p:cNvSpPr>
          <p:nvPr/>
        </p:nvSpPr>
        <p:spPr bwMode="gray">
          <a:xfrm>
            <a:off x="2030413" y="4545014"/>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simulation game</a:t>
            </a:r>
          </a:p>
          <a:p>
            <a:pPr marL="119063" indent="-119063">
              <a:lnSpc>
                <a:spcPct val="90000"/>
              </a:lnSpc>
              <a:spcBef>
                <a:spcPct val="30000"/>
              </a:spcBef>
              <a:buClr>
                <a:srgbClr val="000066"/>
              </a:buClr>
              <a:buFont typeface="Wingdings" pitchFamily="2" charset="2"/>
              <a:buChar char="§"/>
            </a:pPr>
            <a:r>
              <a:rPr lang="en-US" sz="900">
                <a:solidFill>
                  <a:srgbClr val="000066"/>
                </a:solidFill>
              </a:rPr>
              <a:t>VOC data &amp; CTQ</a:t>
            </a:r>
          </a:p>
          <a:p>
            <a:pPr marL="119063" indent="-119063">
              <a:lnSpc>
                <a:spcPct val="90000"/>
              </a:lnSpc>
              <a:spcBef>
                <a:spcPct val="30000"/>
              </a:spcBef>
              <a:buClr>
                <a:srgbClr val="000066"/>
              </a:buClr>
              <a:buFont typeface="Wingdings" pitchFamily="2" charset="2"/>
              <a:buChar char="§"/>
            </a:pPr>
            <a:r>
              <a:rPr lang="en-GB" sz="900">
                <a:solidFill>
                  <a:srgbClr val="000066"/>
                </a:solidFill>
              </a:rPr>
              <a:t>Understand demand -  Mississippi Chart</a:t>
            </a:r>
          </a:p>
          <a:p>
            <a:pPr marL="119063" indent="-119063">
              <a:lnSpc>
                <a:spcPct val="90000"/>
              </a:lnSpc>
              <a:spcBef>
                <a:spcPct val="30000"/>
              </a:spcBef>
              <a:buClr>
                <a:srgbClr val="000066"/>
              </a:buClr>
              <a:buFont typeface="Wingdings" pitchFamily="2" charset="2"/>
              <a:buChar char="§"/>
            </a:pPr>
            <a:r>
              <a:rPr lang="en-US" sz="900">
                <a:solidFill>
                  <a:srgbClr val="000066"/>
                </a:solidFill>
              </a:rPr>
              <a:t>Runners, Repeaters and Strangers</a:t>
            </a:r>
          </a:p>
          <a:p>
            <a:pPr marL="119063" indent="-119063">
              <a:lnSpc>
                <a:spcPct val="90000"/>
              </a:lnSpc>
              <a:spcBef>
                <a:spcPct val="30000"/>
              </a:spcBef>
              <a:buClr>
                <a:srgbClr val="000066"/>
              </a:buClr>
              <a:buFont typeface="Wingdings" pitchFamily="2" charset="2"/>
              <a:buChar char="§"/>
            </a:pPr>
            <a:r>
              <a:rPr lang="en-US" sz="900">
                <a:solidFill>
                  <a:srgbClr val="000066"/>
                </a:solidFill>
              </a:rPr>
              <a:t>Value tree</a:t>
            </a:r>
          </a:p>
        </p:txBody>
      </p:sp>
      <p:sp>
        <p:nvSpPr>
          <p:cNvPr id="175140" name="Rectangle 40"/>
          <p:cNvSpPr>
            <a:spLocks noChangeArrowheads="1"/>
          </p:cNvSpPr>
          <p:nvPr/>
        </p:nvSpPr>
        <p:spPr bwMode="auto">
          <a:xfrm rot="10800000">
            <a:off x="334962" y="4546600"/>
            <a:ext cx="263525" cy="1596481"/>
          </a:xfrm>
          <a:prstGeom prst="rect">
            <a:avLst/>
          </a:prstGeom>
          <a:solidFill>
            <a:schemeClr val="accent1"/>
          </a:solidFill>
          <a:ln w="9525">
            <a:noFill/>
            <a:miter lim="800000"/>
            <a:headEnd/>
            <a:tailEnd/>
          </a:ln>
        </p:spPr>
        <p:txBody>
          <a:bodyPr vert="eaVert" wrap="none" lIns="0" tIns="0" rIns="0" bIns="0" anchor="ctr"/>
          <a:lstStyle/>
          <a:p>
            <a:pPr algn="ctr"/>
            <a:r>
              <a:rPr lang="en-GB" sz="1000" b="1" dirty="0"/>
              <a:t>Tools and techniques</a:t>
            </a:r>
          </a:p>
        </p:txBody>
      </p:sp>
      <p:sp>
        <p:nvSpPr>
          <p:cNvPr id="175141" name="Text Box 41"/>
          <p:cNvSpPr txBox="1">
            <a:spLocks noChangeArrowheads="1"/>
          </p:cNvSpPr>
          <p:nvPr/>
        </p:nvSpPr>
        <p:spPr bwMode="gray">
          <a:xfrm>
            <a:off x="7575550" y="4545014"/>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Work pilot mission</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5S environment</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Standard Work</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Decision Trees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Skill matrix</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KPI &amp; Run charts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Control charts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Quality matrix, FMEA</a:t>
            </a:r>
          </a:p>
          <a:p>
            <a:pPr marL="119063" indent="-119063">
              <a:lnSpc>
                <a:spcPct val="90000"/>
              </a:lnSpc>
              <a:spcBef>
                <a:spcPct val="30000"/>
              </a:spcBef>
              <a:buClr>
                <a:srgbClr val="000066"/>
              </a:buClr>
              <a:buFont typeface="Wingdings" pitchFamily="2" charset="2"/>
              <a:buChar char="§"/>
            </a:pPr>
            <a:r>
              <a:rPr lang="en-US" sz="900" dirty="0" smtClean="0">
                <a:solidFill>
                  <a:srgbClr val="000066"/>
                </a:solidFill>
              </a:rPr>
              <a:t>Problem solving </a:t>
            </a:r>
            <a:r>
              <a:rPr lang="en-US" sz="900" dirty="0">
                <a:solidFill>
                  <a:srgbClr val="000066"/>
                </a:solidFill>
              </a:rPr>
              <a:t>&amp; 8D</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responsibilities of the team</a:t>
            </a:r>
            <a:endParaRPr lang="en-US" dirty="0"/>
          </a:p>
        </p:txBody>
      </p:sp>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37</a:t>
            </a:fld>
            <a:endParaRPr lang="en-GB" altLang="en-GB"/>
          </a:p>
        </p:txBody>
      </p:sp>
      <p:graphicFrame>
        <p:nvGraphicFramePr>
          <p:cNvPr id="42" name="Group 971"/>
          <p:cNvGraphicFramePr>
            <a:graphicFrameLocks/>
          </p:cNvGraphicFramePr>
          <p:nvPr>
            <p:extLst>
              <p:ext uri="{D42A27DB-BD31-4B8C-83A1-F6EECF244321}">
                <p14:modId xmlns:p14="http://schemas.microsoft.com/office/powerpoint/2010/main" val="2582312232"/>
              </p:ext>
            </p:extLst>
          </p:nvPr>
        </p:nvGraphicFramePr>
        <p:xfrm>
          <a:off x="2938848" y="1005423"/>
          <a:ext cx="5863840" cy="5286195"/>
        </p:xfrm>
        <a:graphic>
          <a:graphicData uri="http://schemas.openxmlformats.org/drawingml/2006/table">
            <a:tbl>
              <a:tblPr/>
              <a:tblGrid>
                <a:gridCol w="409907"/>
                <a:gridCol w="2233179"/>
                <a:gridCol w="3220754"/>
              </a:tblGrid>
              <a:tr h="26108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57263" rtl="0" eaLnBrk="0" fontAlgn="base" latinLnBrk="0" hangingPunct="0">
                        <a:lnSpc>
                          <a:spcPct val="100000"/>
                        </a:lnSpc>
                        <a:spcBef>
                          <a:spcPct val="0"/>
                        </a:spcBef>
                        <a:spcAft>
                          <a:spcPts val="288"/>
                        </a:spcAft>
                        <a:buClrTx/>
                        <a:buSzTx/>
                        <a:buFont typeface="Arial" charset="0"/>
                        <a:buNone/>
                        <a:tabLst/>
                      </a:pPr>
                      <a:r>
                        <a:rPr kumimoji="0" lang="en-US" sz="1200" b="1" i="0" u="none" strike="noStrike" cap="none" normalizeH="0" baseline="0" dirty="0" smtClean="0">
                          <a:ln>
                            <a:noFill/>
                          </a:ln>
                          <a:solidFill>
                            <a:schemeClr val="tx2"/>
                          </a:solidFill>
                          <a:effectLst/>
                          <a:latin typeface="Arial" charset="0"/>
                          <a:cs typeface="Arial" charset="0"/>
                        </a:rPr>
                        <a:t>Role</a:t>
                      </a:r>
                      <a:endParaRPr kumimoji="0" lang="en-GB" sz="1200" b="1" i="0" u="none" strike="noStrike" cap="none" normalizeH="0" baseline="0" dirty="0" smtClean="0">
                        <a:ln>
                          <a:noFill/>
                        </a:ln>
                        <a:solidFill>
                          <a:schemeClr val="tx2"/>
                        </a:solidFill>
                        <a:effectLst/>
                        <a:latin typeface="Arial" charset="0"/>
                        <a:cs typeface="Arial" charset="0"/>
                      </a:endParaRPr>
                    </a:p>
                  </a:txBody>
                  <a:tcPr marL="0" marR="0" horzOverflow="overflow">
                    <a:lnL w="12700" cap="flat" cmpd="sng" algn="ctr">
                      <a:solidFill>
                        <a:schemeClr val="tx1"/>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57263" rtl="0" eaLnBrk="0" fontAlgn="base" latinLnBrk="0" hangingPunct="0">
                        <a:lnSpc>
                          <a:spcPct val="100000"/>
                        </a:lnSpc>
                        <a:spcBef>
                          <a:spcPct val="0"/>
                        </a:spcBef>
                        <a:spcAft>
                          <a:spcPts val="288"/>
                        </a:spcAft>
                        <a:buClrTx/>
                        <a:buSzTx/>
                        <a:buFont typeface="Arial" charset="0"/>
                        <a:buNone/>
                        <a:tabLst/>
                      </a:pPr>
                      <a:r>
                        <a:rPr kumimoji="0" lang="en-GB" sz="1200" b="1" i="0" u="none" strike="noStrike" cap="none" normalizeH="0" baseline="0" dirty="0" smtClean="0">
                          <a:ln>
                            <a:noFill/>
                          </a:ln>
                          <a:solidFill>
                            <a:schemeClr val="tx2"/>
                          </a:solidFill>
                          <a:effectLst/>
                          <a:latin typeface="Arial" charset="0"/>
                        </a:rPr>
                        <a:t>Role description</a:t>
                      </a:r>
                    </a:p>
                  </a:txBody>
                  <a:tcP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57263" rtl="0" eaLnBrk="0" fontAlgn="base" latinLnBrk="0" hangingPunct="0">
                        <a:lnSpc>
                          <a:spcPct val="100000"/>
                        </a:lnSpc>
                        <a:spcBef>
                          <a:spcPct val="0"/>
                        </a:spcBef>
                        <a:spcAft>
                          <a:spcPts val="288"/>
                        </a:spcAft>
                        <a:buClrTx/>
                        <a:buSzTx/>
                        <a:buFont typeface="Arial" charset="0"/>
                        <a:buNone/>
                        <a:tabLst/>
                      </a:pPr>
                      <a:r>
                        <a:rPr kumimoji="0" lang="en-US" sz="1200" b="1" i="0" u="none" strike="noStrike" cap="none" normalizeH="0" baseline="0" dirty="0" smtClean="0">
                          <a:ln>
                            <a:noFill/>
                          </a:ln>
                          <a:solidFill>
                            <a:schemeClr val="tx2"/>
                          </a:solidFill>
                          <a:effectLst/>
                          <a:latin typeface="Arial" charset="0"/>
                        </a:rPr>
                        <a:t>Responsibilities</a:t>
                      </a:r>
                      <a:endParaRPr kumimoji="0" lang="en-GB" sz="1200" b="1" i="0" u="none" strike="noStrike" cap="none" normalizeH="0" baseline="0" dirty="0" smtClean="0">
                        <a:ln>
                          <a:noFill/>
                        </a:ln>
                        <a:solidFill>
                          <a:schemeClr val="tx2"/>
                        </a:solidFill>
                        <a:effectLst/>
                        <a:latin typeface="Arial" charset="0"/>
                      </a:endParaRPr>
                    </a:p>
                  </a:txBody>
                  <a:tcPr horzOverflow="overflow">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252798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57263"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smtClean="0">
                        <a:ln>
                          <a:noFill/>
                        </a:ln>
                        <a:solidFill>
                          <a:schemeClr val="tx2"/>
                        </a:solidFill>
                        <a:effectLst/>
                        <a:latin typeface="Arial" charset="0"/>
                      </a:endParaRPr>
                    </a:p>
                  </a:txBody>
                  <a:tcPr horzOverflow="overflow">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6666FF"/>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Sponsor for the selected project </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The sponsor sets the project goal &amp; objectives, provides input and agree the project charter</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He is accountable for the project success</a:t>
                      </a:r>
                      <a:endParaRPr kumimoji="0" lang="en-US" sz="1400" b="0" i="0" u="none" strike="noStrike" cap="none" normalizeH="0" baseline="0" dirty="0" smtClean="0">
                        <a:ln>
                          <a:noFill/>
                        </a:ln>
                        <a:solidFill>
                          <a:schemeClr val="accent1"/>
                        </a:solidFill>
                        <a:effectLst/>
                        <a:latin typeface="Arial" pitchFamily="34" charset="0"/>
                        <a:cs typeface="Arial" pitchFamily="34" charset="0"/>
                      </a:endParaRPr>
                    </a:p>
                  </a:txBody>
                  <a:tcPr horzOverflow="overflow">
                    <a:lnL w="63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Free up resources to support the project</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
                          <a:cs typeface="Arial" pitchFamily="34" charset="0"/>
                        </a:rPr>
                        <a:t>Promote the use of Lean as the preferred method for improving processes &amp; ways of working</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
                          <a:cs typeface="Arial" pitchFamily="34" charset="0"/>
                        </a:rPr>
                        <a:t>Work with project manager to remove implementation roadblocks and facilitate change</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
                          <a:cs typeface="Arial" pitchFamily="34" charset="0"/>
                        </a:rPr>
                        <a:t>Attends “Report Out” sessions and progress reviews</a:t>
                      </a:r>
                    </a:p>
                  </a:txBody>
                  <a:tcPr horzOverflow="overflow">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r>
              <a:tr h="248389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57263"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smtClean="0">
                        <a:ln>
                          <a:noFill/>
                        </a:ln>
                        <a:solidFill>
                          <a:schemeClr val="tx2"/>
                        </a:solidFill>
                        <a:effectLst/>
                        <a:latin typeface="Arial" charset="0"/>
                      </a:endParaRPr>
                    </a:p>
                  </a:txBody>
                  <a:tcPr horzOverflow="overflow">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A040A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GB" sz="1400" b="0" i="0" u="none" strike="noStrike" cap="none" normalizeH="0" baseline="0" dirty="0" smtClean="0">
                          <a:ln>
                            <a:noFill/>
                          </a:ln>
                          <a:solidFill>
                            <a:schemeClr val="accent1"/>
                          </a:solidFill>
                          <a:effectLst/>
                          <a:latin typeface="Arial" pitchFamily="34" charset="0"/>
                          <a:cs typeface="Arial" pitchFamily="34" charset="0"/>
                        </a:rPr>
                        <a:t>Key business stakeholders who have an interest in the project success and/or who should be part of the implementation of the change (e.g. HR, IT…)</a:t>
                      </a:r>
                      <a:endPar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endParaRPr>
                    </a:p>
                  </a:txBody>
                  <a:tcPr horzOverflow="overflow">
                    <a:lnL w="635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Responsible for providing resources and for supporting the implementation of the solutions</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
                          <a:cs typeface="Arial" pitchFamily="34" charset="0"/>
                        </a:rPr>
                        <a:t>Attend “Report Out” sessions and progress reviews</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endPar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endParaRP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endPar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endParaRPr>
                    </a:p>
                  </a:txBody>
                  <a:tcPr horzOverflow="overflow">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r>
            </a:tbl>
          </a:graphicData>
        </a:graphic>
      </p:graphicFrame>
      <p:sp>
        <p:nvSpPr>
          <p:cNvPr id="43" name="Rectangle 42"/>
          <p:cNvSpPr/>
          <p:nvPr/>
        </p:nvSpPr>
        <p:spPr>
          <a:xfrm rot="16200000">
            <a:off x="1948369" y="2308643"/>
            <a:ext cx="2362839" cy="307777"/>
          </a:xfrm>
          <a:prstGeom prst="rect">
            <a:avLst/>
          </a:prstGeom>
        </p:spPr>
        <p:txBody>
          <a:bodyPr wrap="square">
            <a:spAutoFit/>
          </a:bodyPr>
          <a:lstStyle/>
          <a:p>
            <a:pPr lvl="0" algn="ctr" defTabSz="957263"/>
            <a:r>
              <a:rPr lang="en-US" sz="1400" b="1" dirty="0">
                <a:solidFill>
                  <a:schemeClr val="tx2"/>
                </a:solidFill>
              </a:rPr>
              <a:t>Project sponsor</a:t>
            </a:r>
            <a:endParaRPr lang="en-GB" sz="1400" b="1" dirty="0">
              <a:solidFill>
                <a:schemeClr val="tx2"/>
              </a:solidFill>
            </a:endParaRPr>
          </a:p>
        </p:txBody>
      </p:sp>
      <p:sp>
        <p:nvSpPr>
          <p:cNvPr id="44" name="Rectangle 43"/>
          <p:cNvSpPr/>
          <p:nvPr/>
        </p:nvSpPr>
        <p:spPr>
          <a:xfrm rot="16200000">
            <a:off x="1795815" y="4824037"/>
            <a:ext cx="2667947" cy="307777"/>
          </a:xfrm>
          <a:prstGeom prst="rect">
            <a:avLst/>
          </a:prstGeom>
        </p:spPr>
        <p:txBody>
          <a:bodyPr wrap="square">
            <a:spAutoFit/>
          </a:bodyPr>
          <a:lstStyle/>
          <a:p>
            <a:pPr lvl="0" algn="ctr" defTabSz="957263"/>
            <a:r>
              <a:rPr lang="en-US" sz="1400" b="1" dirty="0">
                <a:solidFill>
                  <a:schemeClr val="tx2"/>
                </a:solidFill>
              </a:rPr>
              <a:t>Stake-holders</a:t>
            </a:r>
            <a:endParaRPr lang="en-GB" sz="1400" b="1" dirty="0">
              <a:solidFill>
                <a:schemeClr val="tx2"/>
              </a:solidFill>
            </a:endParaRPr>
          </a:p>
        </p:txBody>
      </p:sp>
      <p:grpSp>
        <p:nvGrpSpPr>
          <p:cNvPr id="58" name="Group 60"/>
          <p:cNvGrpSpPr>
            <a:grpSpLocks/>
          </p:cNvGrpSpPr>
          <p:nvPr/>
        </p:nvGrpSpPr>
        <p:grpSpPr bwMode="auto">
          <a:xfrm rot="4395572">
            <a:off x="327577" y="2452140"/>
            <a:ext cx="2130985" cy="2105606"/>
            <a:chOff x="1655" y="1069"/>
            <a:chExt cx="2435" cy="2406"/>
          </a:xfrm>
        </p:grpSpPr>
        <p:pic>
          <p:nvPicPr>
            <p:cNvPr id="59" name="Picture 4" descr="Governance (2)"/>
            <p:cNvPicPr>
              <a:picLocks noChangeAspect="1" noChangeArrowheads="1"/>
            </p:cNvPicPr>
            <p:nvPr/>
          </p:nvPicPr>
          <p:blipFill>
            <a:blip r:embed="rId2" cstate="print">
              <a:clrChange>
                <a:clrFrom>
                  <a:srgbClr val="FDFDFD"/>
                </a:clrFrom>
                <a:clrTo>
                  <a:srgbClr val="FDFDFD">
                    <a:alpha val="0"/>
                  </a:srgbClr>
                </a:clrTo>
              </a:clrChange>
            </a:blip>
            <a:srcRect l="4239" r="2794"/>
            <a:stretch>
              <a:fillRect/>
            </a:stretch>
          </p:blipFill>
          <p:spPr bwMode="auto">
            <a:xfrm>
              <a:off x="1882" y="1344"/>
              <a:ext cx="1996" cy="1874"/>
            </a:xfrm>
            <a:prstGeom prst="rect">
              <a:avLst/>
            </a:prstGeom>
            <a:noFill/>
          </p:spPr>
        </p:pic>
        <p:sp>
          <p:nvSpPr>
            <p:cNvPr id="60" name="AutoShape 59"/>
            <p:cNvSpPr>
              <a:spLocks noChangeArrowheads="1"/>
            </p:cNvSpPr>
            <p:nvPr/>
          </p:nvSpPr>
          <p:spPr bwMode="auto">
            <a:xfrm>
              <a:off x="1655" y="1071"/>
              <a:ext cx="2404" cy="2404"/>
            </a:xfrm>
            <a:custGeom>
              <a:avLst/>
              <a:gdLst>
                <a:gd name="G0" fmla="+- 2120 0 0"/>
                <a:gd name="G1" fmla="+- 21600 0 2120"/>
                <a:gd name="G2" fmla="+- 21600 0 21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0" y="10800"/>
                  </a:moveTo>
                  <a:cubicBezTo>
                    <a:pt x="2120" y="15594"/>
                    <a:pt x="6006" y="19480"/>
                    <a:pt x="10800" y="19480"/>
                  </a:cubicBezTo>
                  <a:cubicBezTo>
                    <a:pt x="15594" y="19480"/>
                    <a:pt x="19480" y="15594"/>
                    <a:pt x="19480" y="10800"/>
                  </a:cubicBezTo>
                  <a:cubicBezTo>
                    <a:pt x="19480" y="6006"/>
                    <a:pt x="15594" y="2120"/>
                    <a:pt x="10800" y="2120"/>
                  </a:cubicBezTo>
                  <a:cubicBezTo>
                    <a:pt x="6006" y="2120"/>
                    <a:pt x="2120" y="6006"/>
                    <a:pt x="2120" y="10800"/>
                  </a:cubicBezTo>
                  <a:close/>
                </a:path>
              </a:pathLst>
            </a:custGeom>
            <a:solidFill>
              <a:srgbClr val="FF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1" name="AutoShape 39"/>
            <p:cNvSpPr>
              <a:spLocks noChangeArrowheads="1"/>
            </p:cNvSpPr>
            <p:nvPr/>
          </p:nvSpPr>
          <p:spPr bwMode="auto">
            <a:xfrm rot="-731188">
              <a:off x="1709" y="1071"/>
              <a:ext cx="2351" cy="2404"/>
            </a:xfrm>
            <a:custGeom>
              <a:avLst/>
              <a:gdLst>
                <a:gd name="G0" fmla="+- 9141 0 0"/>
                <a:gd name="G1" fmla="+- -6996223 0 0"/>
                <a:gd name="G2" fmla="+- 0 0 -6996223"/>
                <a:gd name="T0" fmla="*/ 0 256 1"/>
                <a:gd name="T1" fmla="*/ 180 256 1"/>
                <a:gd name="G3" fmla="+- -6996223 T0 T1"/>
                <a:gd name="T2" fmla="*/ 0 256 1"/>
                <a:gd name="T3" fmla="*/ 90 256 1"/>
                <a:gd name="G4" fmla="+- -6996223 T2 T3"/>
                <a:gd name="G5" fmla="*/ G4 2 1"/>
                <a:gd name="T4" fmla="*/ 90 256 1"/>
                <a:gd name="T5" fmla="*/ 0 256 1"/>
                <a:gd name="G6" fmla="+- -6996223 T4 T5"/>
                <a:gd name="G7" fmla="*/ G6 2 1"/>
                <a:gd name="G8" fmla="abs -69962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41"/>
                <a:gd name="G18" fmla="*/ 9141 1 2"/>
                <a:gd name="G19" fmla="+- G18 5400 0"/>
                <a:gd name="G20" fmla="cos G19 -6996223"/>
                <a:gd name="G21" fmla="sin G19 -6996223"/>
                <a:gd name="G22" fmla="+- G20 10800 0"/>
                <a:gd name="G23" fmla="+- G21 10800 0"/>
                <a:gd name="G24" fmla="+- 10800 0 G20"/>
                <a:gd name="G25" fmla="+- 9141 10800 0"/>
                <a:gd name="G26" fmla="?: G9 G17 G25"/>
                <a:gd name="G27" fmla="?: G9 0 21600"/>
                <a:gd name="G28" fmla="cos 10800 -6996223"/>
                <a:gd name="G29" fmla="sin 10800 -6996223"/>
                <a:gd name="G30" fmla="sin 9141 -6996223"/>
                <a:gd name="G31" fmla="+- G28 10800 0"/>
                <a:gd name="G32" fmla="+- G29 10800 0"/>
                <a:gd name="G33" fmla="+- G30 10800 0"/>
                <a:gd name="G34" fmla="?: G4 0 G31"/>
                <a:gd name="G35" fmla="?: -6996223 G34 0"/>
                <a:gd name="G36" fmla="?: G6 G35 G31"/>
                <a:gd name="G37" fmla="+- 21600 0 G36"/>
                <a:gd name="G38" fmla="?: G4 0 G33"/>
                <a:gd name="G39" fmla="?: -6996223 G38 G32"/>
                <a:gd name="G40" fmla="?: G6 G39 0"/>
                <a:gd name="G41" fmla="?: G4 G32 21600"/>
                <a:gd name="G42" fmla="?: G6 G41 G33"/>
                <a:gd name="T12" fmla="*/ 10800 w 21600"/>
                <a:gd name="T13" fmla="*/ 0 h 21600"/>
                <a:gd name="T14" fmla="*/ 7925 w 21600"/>
                <a:gd name="T15" fmla="*/ 1252 h 21600"/>
                <a:gd name="T16" fmla="*/ 10800 w 21600"/>
                <a:gd name="T17" fmla="*/ 1659 h 21600"/>
                <a:gd name="T18" fmla="*/ 13675 w 21600"/>
                <a:gd name="T19" fmla="*/ 12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165" y="2047"/>
                  </a:moveTo>
                  <a:cubicBezTo>
                    <a:pt x="9019" y="1789"/>
                    <a:pt x="9907" y="1658"/>
                    <a:pt x="10800" y="1659"/>
                  </a:cubicBezTo>
                  <a:cubicBezTo>
                    <a:pt x="11692" y="1659"/>
                    <a:pt x="12580" y="1789"/>
                    <a:pt x="13434" y="2047"/>
                  </a:cubicBezTo>
                  <a:lnTo>
                    <a:pt x="13913" y="458"/>
                  </a:lnTo>
                  <a:cubicBezTo>
                    <a:pt x="12903" y="154"/>
                    <a:pt x="11854" y="-1"/>
                    <a:pt x="10799" y="0"/>
                  </a:cubicBezTo>
                  <a:cubicBezTo>
                    <a:pt x="9745" y="0"/>
                    <a:pt x="8696" y="154"/>
                    <a:pt x="7686" y="458"/>
                  </a:cubicBezTo>
                  <a:close/>
                </a:path>
              </a:pathLst>
            </a:custGeom>
            <a:solidFill>
              <a:srgbClr val="6666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2" name="AutoShape 45"/>
            <p:cNvSpPr>
              <a:spLocks noChangeArrowheads="1"/>
            </p:cNvSpPr>
            <p:nvPr/>
          </p:nvSpPr>
          <p:spPr bwMode="auto">
            <a:xfrm rot="1800000">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A040A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3" name="AutoShape 48"/>
            <p:cNvSpPr>
              <a:spLocks noChangeArrowheads="1"/>
            </p:cNvSpPr>
            <p:nvPr/>
          </p:nvSpPr>
          <p:spPr bwMode="auto">
            <a:xfrm rot="3592518">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A040A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4" name="AutoShape 49"/>
            <p:cNvSpPr>
              <a:spLocks noChangeArrowheads="1"/>
            </p:cNvSpPr>
            <p:nvPr/>
          </p:nvSpPr>
          <p:spPr bwMode="auto">
            <a:xfrm rot="6281214">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5" name="AutoShape 50"/>
            <p:cNvSpPr>
              <a:spLocks noChangeArrowheads="1"/>
            </p:cNvSpPr>
            <p:nvPr/>
          </p:nvSpPr>
          <p:spPr bwMode="auto">
            <a:xfrm rot="8761419">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6" name="AutoShape 52"/>
            <p:cNvSpPr>
              <a:spLocks noChangeArrowheads="1"/>
            </p:cNvSpPr>
            <p:nvPr/>
          </p:nvSpPr>
          <p:spPr bwMode="auto">
            <a:xfrm rot="11233501">
              <a:off x="1702" y="1069"/>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7" name="AutoShape 53"/>
            <p:cNvSpPr>
              <a:spLocks noChangeArrowheads="1"/>
            </p:cNvSpPr>
            <p:nvPr/>
          </p:nvSpPr>
          <p:spPr bwMode="auto">
            <a:xfrm rot="13376738">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8" name="AutoShape 54"/>
            <p:cNvSpPr>
              <a:spLocks noChangeArrowheads="1"/>
            </p:cNvSpPr>
            <p:nvPr/>
          </p:nvSpPr>
          <p:spPr bwMode="auto">
            <a:xfrm rot="13476918">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69" name="AutoShape 55"/>
            <p:cNvSpPr>
              <a:spLocks noChangeArrowheads="1"/>
            </p:cNvSpPr>
            <p:nvPr/>
          </p:nvSpPr>
          <p:spPr bwMode="auto">
            <a:xfrm rot="37800000">
              <a:off x="1712" y="1080"/>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99CC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70" name="AutoShape 58"/>
            <p:cNvSpPr>
              <a:spLocks noChangeArrowheads="1"/>
            </p:cNvSpPr>
            <p:nvPr/>
          </p:nvSpPr>
          <p:spPr bwMode="auto">
            <a:xfrm rot="-2970245">
              <a:off x="1709" y="1068"/>
              <a:ext cx="2351" cy="2404"/>
            </a:xfrm>
            <a:custGeom>
              <a:avLst/>
              <a:gdLst>
                <a:gd name="G0" fmla="+- 9141 0 0"/>
                <a:gd name="G1" fmla="+- -6996223 0 0"/>
                <a:gd name="G2" fmla="+- 0 0 -6996223"/>
                <a:gd name="T0" fmla="*/ 0 256 1"/>
                <a:gd name="T1" fmla="*/ 180 256 1"/>
                <a:gd name="G3" fmla="+- -6996223 T0 T1"/>
                <a:gd name="T2" fmla="*/ 0 256 1"/>
                <a:gd name="T3" fmla="*/ 90 256 1"/>
                <a:gd name="G4" fmla="+- -6996223 T2 T3"/>
                <a:gd name="G5" fmla="*/ G4 2 1"/>
                <a:gd name="T4" fmla="*/ 90 256 1"/>
                <a:gd name="T5" fmla="*/ 0 256 1"/>
                <a:gd name="G6" fmla="+- -6996223 T4 T5"/>
                <a:gd name="G7" fmla="*/ G6 2 1"/>
                <a:gd name="G8" fmla="abs -69962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41"/>
                <a:gd name="G18" fmla="*/ 9141 1 2"/>
                <a:gd name="G19" fmla="+- G18 5400 0"/>
                <a:gd name="G20" fmla="cos G19 -6996223"/>
                <a:gd name="G21" fmla="sin G19 -6996223"/>
                <a:gd name="G22" fmla="+- G20 10800 0"/>
                <a:gd name="G23" fmla="+- G21 10800 0"/>
                <a:gd name="G24" fmla="+- 10800 0 G20"/>
                <a:gd name="G25" fmla="+- 9141 10800 0"/>
                <a:gd name="G26" fmla="?: G9 G17 G25"/>
                <a:gd name="G27" fmla="?: G9 0 21600"/>
                <a:gd name="G28" fmla="cos 10800 -6996223"/>
                <a:gd name="G29" fmla="sin 10800 -6996223"/>
                <a:gd name="G30" fmla="sin 9141 -6996223"/>
                <a:gd name="G31" fmla="+- G28 10800 0"/>
                <a:gd name="G32" fmla="+- G29 10800 0"/>
                <a:gd name="G33" fmla="+- G30 10800 0"/>
                <a:gd name="G34" fmla="?: G4 0 G31"/>
                <a:gd name="G35" fmla="?: -6996223 G34 0"/>
                <a:gd name="G36" fmla="?: G6 G35 G31"/>
                <a:gd name="G37" fmla="+- 21600 0 G36"/>
                <a:gd name="G38" fmla="?: G4 0 G33"/>
                <a:gd name="G39" fmla="?: -6996223 G38 G32"/>
                <a:gd name="G40" fmla="?: G6 G39 0"/>
                <a:gd name="G41" fmla="?: G4 G32 21600"/>
                <a:gd name="G42" fmla="?: G6 G41 G33"/>
                <a:gd name="T12" fmla="*/ 10800 w 21600"/>
                <a:gd name="T13" fmla="*/ 0 h 21600"/>
                <a:gd name="T14" fmla="*/ 7925 w 21600"/>
                <a:gd name="T15" fmla="*/ 1252 h 21600"/>
                <a:gd name="T16" fmla="*/ 10800 w 21600"/>
                <a:gd name="T17" fmla="*/ 1659 h 21600"/>
                <a:gd name="T18" fmla="*/ 13675 w 21600"/>
                <a:gd name="T19" fmla="*/ 12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165" y="2047"/>
                  </a:moveTo>
                  <a:cubicBezTo>
                    <a:pt x="9019" y="1789"/>
                    <a:pt x="9907" y="1658"/>
                    <a:pt x="10800" y="1659"/>
                  </a:cubicBezTo>
                  <a:cubicBezTo>
                    <a:pt x="11692" y="1659"/>
                    <a:pt x="12580" y="1789"/>
                    <a:pt x="13434" y="2047"/>
                  </a:cubicBezTo>
                  <a:lnTo>
                    <a:pt x="13913" y="458"/>
                  </a:lnTo>
                  <a:cubicBezTo>
                    <a:pt x="12903" y="154"/>
                    <a:pt x="11854" y="-1"/>
                    <a:pt x="10799" y="0"/>
                  </a:cubicBezTo>
                  <a:cubicBezTo>
                    <a:pt x="9745" y="0"/>
                    <a:pt x="8696" y="154"/>
                    <a:pt x="7686" y="458"/>
                  </a:cubicBezTo>
                  <a:close/>
                </a:path>
              </a:pathLst>
            </a:custGeom>
            <a:solidFill>
              <a:srgbClr val="668C4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grpSp>
      <p:cxnSp>
        <p:nvCxnSpPr>
          <p:cNvPr id="77" name="Straight Arrow Connector 76"/>
          <p:cNvCxnSpPr/>
          <p:nvPr/>
        </p:nvCxnSpPr>
        <p:spPr>
          <a:xfrm>
            <a:off x="2635141" y="2470216"/>
            <a:ext cx="324000" cy="0"/>
          </a:xfrm>
          <a:prstGeom prst="straightConnector1">
            <a:avLst/>
          </a:prstGeom>
          <a:ln w="28575">
            <a:solidFill>
              <a:srgbClr val="6666FF"/>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61" idx="0"/>
          </p:cNvCxnSpPr>
          <p:nvPr/>
        </p:nvCxnSpPr>
        <p:spPr>
          <a:xfrm flipH="1">
            <a:off x="2315943" y="2462532"/>
            <a:ext cx="321637" cy="543909"/>
          </a:xfrm>
          <a:prstGeom prst="line">
            <a:avLst/>
          </a:prstGeom>
          <a:ln w="28575">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642825" y="4944932"/>
            <a:ext cx="324000"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082373" y="4303059"/>
            <a:ext cx="571648" cy="64955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9300950" y="4697362"/>
            <a:ext cx="4572000" cy="646331"/>
          </a:xfrm>
          <a:prstGeom prst="rect">
            <a:avLst/>
          </a:prstGeom>
        </p:spPr>
        <p:txBody>
          <a:bodyPr>
            <a:spAutoFit/>
          </a:bodyPr>
          <a:lstStyle/>
          <a:p>
            <a:r>
              <a:rPr lang="fr-FR" dirty="0">
                <a:hlinkClick r:id="rId3"/>
              </a:rPr>
              <a:t>https://</a:t>
            </a:r>
            <a:r>
              <a:rPr lang="fr-FR" dirty="0" smtClean="0">
                <a:hlinkClick r:id="rId3"/>
              </a:rPr>
              <a:t>www.youtube.com/watch?v=ZFAF8PXsA2g</a:t>
            </a:r>
            <a:endParaRPr lang="fr-FR" dirty="0"/>
          </a:p>
        </p:txBody>
      </p:sp>
      <p:sp>
        <p:nvSpPr>
          <p:cNvPr id="5" name="Rectangle 4"/>
          <p:cNvSpPr/>
          <p:nvPr/>
        </p:nvSpPr>
        <p:spPr>
          <a:xfrm>
            <a:off x="9300950" y="2192807"/>
            <a:ext cx="4572000" cy="923330"/>
          </a:xfrm>
          <a:prstGeom prst="rect">
            <a:avLst/>
          </a:prstGeom>
        </p:spPr>
        <p:txBody>
          <a:bodyPr>
            <a:spAutoFit/>
          </a:bodyPr>
          <a:lstStyle/>
          <a:p>
            <a:r>
              <a:rPr lang="fr-FR" dirty="0">
                <a:hlinkClick r:id="rId4"/>
              </a:rPr>
              <a:t>https://</a:t>
            </a:r>
            <a:r>
              <a:rPr lang="fr-FR" dirty="0" smtClean="0">
                <a:hlinkClick r:id="rId4"/>
              </a:rPr>
              <a:t>www.youtube.com/watch?v=9Y8Lv6TM-lw</a:t>
            </a:r>
            <a:endParaRPr lang="fr-FR" dirty="0" smtClean="0"/>
          </a:p>
          <a:p>
            <a:endParaRPr lang="fr-FR" dirty="0"/>
          </a:p>
        </p:txBody>
      </p:sp>
    </p:spTree>
    <p:extLst>
      <p:ext uri="{BB962C8B-B14F-4D97-AF65-F5344CB8AC3E}">
        <p14:creationId xmlns:p14="http://schemas.microsoft.com/office/powerpoint/2010/main" val="1536108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responsibilities of the team</a:t>
            </a:r>
            <a:endParaRPr lang="en-US" dirty="0"/>
          </a:p>
        </p:txBody>
      </p:sp>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38</a:t>
            </a:fld>
            <a:endParaRPr lang="en-GB" altLang="en-GB"/>
          </a:p>
        </p:txBody>
      </p:sp>
      <p:graphicFrame>
        <p:nvGraphicFramePr>
          <p:cNvPr id="42" name="Group 971"/>
          <p:cNvGraphicFramePr>
            <a:graphicFrameLocks/>
          </p:cNvGraphicFramePr>
          <p:nvPr>
            <p:extLst>
              <p:ext uri="{D42A27DB-BD31-4B8C-83A1-F6EECF244321}">
                <p14:modId xmlns:p14="http://schemas.microsoft.com/office/powerpoint/2010/main" val="611369821"/>
              </p:ext>
            </p:extLst>
          </p:nvPr>
        </p:nvGraphicFramePr>
        <p:xfrm>
          <a:off x="2934268" y="1005423"/>
          <a:ext cx="5863723" cy="5299843"/>
        </p:xfrm>
        <a:graphic>
          <a:graphicData uri="http://schemas.openxmlformats.org/drawingml/2006/table">
            <a:tbl>
              <a:tblPr/>
              <a:tblGrid>
                <a:gridCol w="423080"/>
                <a:gridCol w="2238233"/>
                <a:gridCol w="3202410"/>
              </a:tblGrid>
              <a:tr h="26108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57263" rtl="0" eaLnBrk="0" fontAlgn="base" latinLnBrk="0" hangingPunct="0">
                        <a:lnSpc>
                          <a:spcPct val="100000"/>
                        </a:lnSpc>
                        <a:spcBef>
                          <a:spcPct val="0"/>
                        </a:spcBef>
                        <a:spcAft>
                          <a:spcPts val="288"/>
                        </a:spcAft>
                        <a:buClrTx/>
                        <a:buSzTx/>
                        <a:buFont typeface="Arial" charset="0"/>
                        <a:buNone/>
                        <a:tabLst/>
                      </a:pPr>
                      <a:r>
                        <a:rPr kumimoji="0" lang="en-US" sz="1000" b="1" i="0" u="none" strike="noStrike" cap="none" normalizeH="0" baseline="0" dirty="0" smtClean="0">
                          <a:ln>
                            <a:noFill/>
                          </a:ln>
                          <a:solidFill>
                            <a:schemeClr val="tx2"/>
                          </a:solidFill>
                          <a:effectLst/>
                          <a:latin typeface="Arial" charset="0"/>
                          <a:cs typeface="Arial" charset="0"/>
                        </a:rPr>
                        <a:t>Role</a:t>
                      </a:r>
                      <a:endParaRPr kumimoji="0" lang="en-GB" sz="1000" b="1" i="0" u="none" strike="noStrike" cap="none" normalizeH="0" baseline="0" dirty="0" smtClean="0">
                        <a:ln>
                          <a:noFill/>
                        </a:ln>
                        <a:solidFill>
                          <a:schemeClr val="tx2"/>
                        </a:solidFill>
                        <a:effectLst/>
                        <a:latin typeface="Arial" charset="0"/>
                        <a:cs typeface="Arial" charset="0"/>
                      </a:endParaRPr>
                    </a:p>
                  </a:txBody>
                  <a:tcPr marL="0" marR="0" horzOverflow="overflow">
                    <a:lnL w="12700" cap="flat" cmpd="sng" algn="ctr">
                      <a:solidFill>
                        <a:schemeClr val="tx1"/>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57263" rtl="0" eaLnBrk="0" fontAlgn="base" latinLnBrk="0" hangingPunct="0">
                        <a:lnSpc>
                          <a:spcPct val="100000"/>
                        </a:lnSpc>
                        <a:spcBef>
                          <a:spcPct val="0"/>
                        </a:spcBef>
                        <a:spcAft>
                          <a:spcPts val="288"/>
                        </a:spcAft>
                        <a:buClrTx/>
                        <a:buSzTx/>
                        <a:buFont typeface="Arial" charset="0"/>
                        <a:buNone/>
                        <a:tabLst/>
                      </a:pPr>
                      <a:r>
                        <a:rPr kumimoji="0" lang="en-GB" sz="1000" b="1" i="0" u="none" strike="noStrike" cap="none" normalizeH="0" baseline="0" dirty="0" smtClean="0">
                          <a:ln>
                            <a:noFill/>
                          </a:ln>
                          <a:solidFill>
                            <a:schemeClr val="tx2"/>
                          </a:solidFill>
                          <a:effectLst/>
                          <a:latin typeface="Arial" charset="0"/>
                        </a:rPr>
                        <a:t>Role description</a:t>
                      </a:r>
                    </a:p>
                  </a:txBody>
                  <a:tcP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57263" rtl="0" eaLnBrk="0" fontAlgn="base" latinLnBrk="0" hangingPunct="0">
                        <a:lnSpc>
                          <a:spcPct val="100000"/>
                        </a:lnSpc>
                        <a:spcBef>
                          <a:spcPct val="0"/>
                        </a:spcBef>
                        <a:spcAft>
                          <a:spcPts val="288"/>
                        </a:spcAft>
                        <a:buClrTx/>
                        <a:buSzTx/>
                        <a:buFont typeface="Arial" charset="0"/>
                        <a:buNone/>
                        <a:tabLst/>
                      </a:pPr>
                      <a:r>
                        <a:rPr kumimoji="0" lang="en-US" sz="1000" b="1" i="0" u="none" strike="noStrike" cap="none" normalizeH="0" baseline="0" dirty="0" smtClean="0">
                          <a:ln>
                            <a:noFill/>
                          </a:ln>
                          <a:solidFill>
                            <a:schemeClr val="tx2"/>
                          </a:solidFill>
                          <a:effectLst/>
                          <a:latin typeface="Arial" charset="0"/>
                        </a:rPr>
                        <a:t>Responsibilities</a:t>
                      </a:r>
                      <a:endParaRPr kumimoji="0" lang="en-GB" sz="1000" b="1" i="0" u="none" strike="noStrike" cap="none" normalizeH="0" baseline="0" dirty="0" smtClean="0">
                        <a:ln>
                          <a:noFill/>
                        </a:ln>
                        <a:solidFill>
                          <a:schemeClr val="tx2"/>
                        </a:solidFill>
                        <a:effectLst/>
                        <a:latin typeface="Arial" charset="0"/>
                      </a:endParaRPr>
                    </a:p>
                  </a:txBody>
                  <a:tcPr horzOverflow="overflow">
                    <a:lnL w="635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167503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57263"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2"/>
                        </a:solidFill>
                        <a:effectLst/>
                        <a:latin typeface="Arial" charset="0"/>
                      </a:endParaRPr>
                    </a:p>
                  </a:txBody>
                  <a:tcPr horzOverflow="overflow">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FF8CB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Team members are “doers” from the business and/or subject matter experts</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They have a deep knowledge of the process being improved</a:t>
                      </a:r>
                    </a:p>
                  </a:txBody>
                  <a:tcPr horzOverflow="overflow">
                    <a:lnL w="63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
                          <a:cs typeface="Arial" pitchFamily="34" charset="0"/>
                        </a:rPr>
                        <a:t>Responsible for supporting the Lean project manager in collecting data, mapping the process, generating possible solutions and implementing the solutions.</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Attends all workshops + 20% of time for 4-5 weeks + 1 day a week for implementation</a:t>
                      </a:r>
                    </a:p>
                  </a:txBody>
                  <a:tcPr horzOverflow="overflow">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r>
              <a:tr h="167503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57263"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2"/>
                        </a:solidFill>
                        <a:effectLst/>
                        <a:latin typeface="Arial" charset="0"/>
                      </a:endParaRPr>
                    </a:p>
                  </a:txBody>
                  <a:tcPr horzOverflow="overflow">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99CC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Project Manager who is leading the Lean project from the mobilization phase through the implementation of the solutions</a:t>
                      </a:r>
                    </a:p>
                  </a:txBody>
                  <a:tcPr horzOverflow="overflow">
                    <a:lnL w="635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Responsible for </a:t>
                      </a:r>
                      <a:r>
                        <a:rPr kumimoji="0" lang="en-US" sz="1400" b="0" i="0" u="none" strike="noStrike" kern="1200" cap="none" normalizeH="0" baseline="0" dirty="0" smtClean="0">
                          <a:ln>
                            <a:noFill/>
                          </a:ln>
                          <a:solidFill>
                            <a:schemeClr val="accent1"/>
                          </a:solidFill>
                          <a:effectLst/>
                          <a:latin typeface="Arial" pitchFamily="34" charset="0"/>
                          <a:ea typeface=""/>
                          <a:cs typeface="Arial" pitchFamily="34" charset="0"/>
                        </a:rPr>
                        <a:t>applying the Lean approach, leading the assessment workshops and developing and implementing the solutions</a:t>
                      </a:r>
                      <a:endPar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endParaRP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Coordinates all improvement efforts</a:t>
                      </a:r>
                    </a:p>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Attends all training and learn on the job</a:t>
                      </a:r>
                    </a:p>
                  </a:txBody>
                  <a:tcPr horzOverflow="overflow">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r>
              <a:tr h="1527299">
                <a:tc>
                  <a:txBody>
                    <a:bodyPr/>
                    <a:lstStyle/>
                    <a:p>
                      <a:pPr marL="0" marR="0" lvl="0" indent="0" algn="l" defTabSz="957263"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2"/>
                        </a:solidFill>
                        <a:effectLst/>
                        <a:latin typeface="Arial" charset="0"/>
                      </a:endParaRPr>
                    </a:p>
                  </a:txBody>
                  <a:tcPr horzOverflow="overflow">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668C40"/>
                    </a:solidFill>
                  </a:tcPr>
                </a:tc>
                <a:tc>
                  <a:txBody>
                    <a:body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Lean Six Sigma expert whose role is to support the Lean project manager to run his project</a:t>
                      </a:r>
                    </a:p>
                  </a:txBody>
                  <a:tcPr horzOverflow="overflow">
                    <a:lnL w="635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c>
                  <a:txBody>
                    <a:bodyPr/>
                    <a:lstStyle/>
                    <a:p>
                      <a:pPr marL="171450" marR="0" lvl="0" indent="-171450" algn="l" defTabSz="957263" rtl="0" eaLnBrk="0" fontAlgn="base" latinLnBrk="0" hangingPunct="0">
                        <a:lnSpc>
                          <a:spcPct val="100000"/>
                        </a:lnSpc>
                        <a:spcBef>
                          <a:spcPct val="0"/>
                        </a:spcBef>
                        <a:spcAft>
                          <a:spcPts val="288"/>
                        </a:spcAft>
                        <a:buClrTx/>
                        <a:buSzTx/>
                        <a:buFont typeface="Wingdings" panose="05000000000000000000" pitchFamily="2" charset="2"/>
                        <a:buChar char="§"/>
                        <a:tabLst/>
                        <a:defRPr/>
                      </a:pPr>
                      <a:r>
                        <a:rPr kumimoji="0" lang="en-US" sz="1400" b="0" i="0" u="none" strike="noStrike" kern="1200" cap="none" normalizeH="0" baseline="0" dirty="0" smtClean="0">
                          <a:ln>
                            <a:noFill/>
                          </a:ln>
                          <a:solidFill>
                            <a:schemeClr val="accent1"/>
                          </a:solidFill>
                          <a:effectLst/>
                          <a:latin typeface="Arial" pitchFamily="34" charset="0"/>
                          <a:ea typeface="+mn-ea"/>
                          <a:cs typeface="Arial" pitchFamily="34" charset="0"/>
                        </a:rPr>
                        <a:t>Responsible for coaching &amp; developing the skills of the Lean project manager by sharing his insights and providing practical guidance on the most appropriate Lean tools &amp; technics</a:t>
                      </a:r>
                    </a:p>
                  </a:txBody>
                  <a:tcPr horzOverflow="overflow">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lnTlToBr>
                      <a:noFill/>
                    </a:lnTlToBr>
                    <a:lnBlToTr>
                      <a:noFill/>
                    </a:lnBlToTr>
                    <a:noFill/>
                  </a:tcPr>
                </a:tc>
              </a:tr>
            </a:tbl>
          </a:graphicData>
        </a:graphic>
      </p:graphicFrame>
      <p:grpSp>
        <p:nvGrpSpPr>
          <p:cNvPr id="18" name="Group 60"/>
          <p:cNvGrpSpPr>
            <a:grpSpLocks/>
          </p:cNvGrpSpPr>
          <p:nvPr/>
        </p:nvGrpSpPr>
        <p:grpSpPr bwMode="auto">
          <a:xfrm rot="12046616">
            <a:off x="327577" y="2452140"/>
            <a:ext cx="2130985" cy="2105606"/>
            <a:chOff x="1655" y="1069"/>
            <a:chExt cx="2435" cy="2406"/>
          </a:xfrm>
        </p:grpSpPr>
        <p:pic>
          <p:nvPicPr>
            <p:cNvPr id="19" name="Picture 4" descr="Governance (2)"/>
            <p:cNvPicPr>
              <a:picLocks noChangeAspect="1" noChangeArrowheads="1"/>
            </p:cNvPicPr>
            <p:nvPr/>
          </p:nvPicPr>
          <p:blipFill>
            <a:blip r:embed="rId3" cstate="print">
              <a:clrChange>
                <a:clrFrom>
                  <a:srgbClr val="FDFDFD"/>
                </a:clrFrom>
                <a:clrTo>
                  <a:srgbClr val="FDFDFD">
                    <a:alpha val="0"/>
                  </a:srgbClr>
                </a:clrTo>
              </a:clrChange>
            </a:blip>
            <a:srcRect l="4239" r="2794"/>
            <a:stretch>
              <a:fillRect/>
            </a:stretch>
          </p:blipFill>
          <p:spPr bwMode="auto">
            <a:xfrm>
              <a:off x="1882" y="1344"/>
              <a:ext cx="1996" cy="1874"/>
            </a:xfrm>
            <a:prstGeom prst="rect">
              <a:avLst/>
            </a:prstGeom>
            <a:noFill/>
          </p:spPr>
        </p:pic>
        <p:sp>
          <p:nvSpPr>
            <p:cNvPr id="20" name="AutoShape 59"/>
            <p:cNvSpPr>
              <a:spLocks noChangeArrowheads="1"/>
            </p:cNvSpPr>
            <p:nvPr/>
          </p:nvSpPr>
          <p:spPr bwMode="auto">
            <a:xfrm>
              <a:off x="1655" y="1071"/>
              <a:ext cx="2404" cy="2404"/>
            </a:xfrm>
            <a:custGeom>
              <a:avLst/>
              <a:gdLst>
                <a:gd name="G0" fmla="+- 2120 0 0"/>
                <a:gd name="G1" fmla="+- 21600 0 2120"/>
                <a:gd name="G2" fmla="+- 21600 0 21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0" y="10800"/>
                  </a:moveTo>
                  <a:cubicBezTo>
                    <a:pt x="2120" y="15594"/>
                    <a:pt x="6006" y="19480"/>
                    <a:pt x="10800" y="19480"/>
                  </a:cubicBezTo>
                  <a:cubicBezTo>
                    <a:pt x="15594" y="19480"/>
                    <a:pt x="19480" y="15594"/>
                    <a:pt x="19480" y="10800"/>
                  </a:cubicBezTo>
                  <a:cubicBezTo>
                    <a:pt x="19480" y="6006"/>
                    <a:pt x="15594" y="2120"/>
                    <a:pt x="10800" y="2120"/>
                  </a:cubicBezTo>
                  <a:cubicBezTo>
                    <a:pt x="6006" y="2120"/>
                    <a:pt x="2120" y="6006"/>
                    <a:pt x="2120" y="10800"/>
                  </a:cubicBezTo>
                  <a:close/>
                </a:path>
              </a:pathLst>
            </a:custGeom>
            <a:solidFill>
              <a:srgbClr val="FFFFFF"/>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21" name="AutoShape 39"/>
            <p:cNvSpPr>
              <a:spLocks noChangeArrowheads="1"/>
            </p:cNvSpPr>
            <p:nvPr/>
          </p:nvSpPr>
          <p:spPr bwMode="auto">
            <a:xfrm rot="-731188">
              <a:off x="1709" y="1071"/>
              <a:ext cx="2351" cy="2404"/>
            </a:xfrm>
            <a:custGeom>
              <a:avLst/>
              <a:gdLst>
                <a:gd name="G0" fmla="+- 9141 0 0"/>
                <a:gd name="G1" fmla="+- -6996223 0 0"/>
                <a:gd name="G2" fmla="+- 0 0 -6996223"/>
                <a:gd name="T0" fmla="*/ 0 256 1"/>
                <a:gd name="T1" fmla="*/ 180 256 1"/>
                <a:gd name="G3" fmla="+- -6996223 T0 T1"/>
                <a:gd name="T2" fmla="*/ 0 256 1"/>
                <a:gd name="T3" fmla="*/ 90 256 1"/>
                <a:gd name="G4" fmla="+- -6996223 T2 T3"/>
                <a:gd name="G5" fmla="*/ G4 2 1"/>
                <a:gd name="T4" fmla="*/ 90 256 1"/>
                <a:gd name="T5" fmla="*/ 0 256 1"/>
                <a:gd name="G6" fmla="+- -6996223 T4 T5"/>
                <a:gd name="G7" fmla="*/ G6 2 1"/>
                <a:gd name="G8" fmla="abs -69962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41"/>
                <a:gd name="G18" fmla="*/ 9141 1 2"/>
                <a:gd name="G19" fmla="+- G18 5400 0"/>
                <a:gd name="G20" fmla="cos G19 -6996223"/>
                <a:gd name="G21" fmla="sin G19 -6996223"/>
                <a:gd name="G22" fmla="+- G20 10800 0"/>
                <a:gd name="G23" fmla="+- G21 10800 0"/>
                <a:gd name="G24" fmla="+- 10800 0 G20"/>
                <a:gd name="G25" fmla="+- 9141 10800 0"/>
                <a:gd name="G26" fmla="?: G9 G17 G25"/>
                <a:gd name="G27" fmla="?: G9 0 21600"/>
                <a:gd name="G28" fmla="cos 10800 -6996223"/>
                <a:gd name="G29" fmla="sin 10800 -6996223"/>
                <a:gd name="G30" fmla="sin 9141 -6996223"/>
                <a:gd name="G31" fmla="+- G28 10800 0"/>
                <a:gd name="G32" fmla="+- G29 10800 0"/>
                <a:gd name="G33" fmla="+- G30 10800 0"/>
                <a:gd name="G34" fmla="?: G4 0 G31"/>
                <a:gd name="G35" fmla="?: -6996223 G34 0"/>
                <a:gd name="G36" fmla="?: G6 G35 G31"/>
                <a:gd name="G37" fmla="+- 21600 0 G36"/>
                <a:gd name="G38" fmla="?: G4 0 G33"/>
                <a:gd name="G39" fmla="?: -6996223 G38 G32"/>
                <a:gd name="G40" fmla="?: G6 G39 0"/>
                <a:gd name="G41" fmla="?: G4 G32 21600"/>
                <a:gd name="G42" fmla="?: G6 G41 G33"/>
                <a:gd name="T12" fmla="*/ 10800 w 21600"/>
                <a:gd name="T13" fmla="*/ 0 h 21600"/>
                <a:gd name="T14" fmla="*/ 7925 w 21600"/>
                <a:gd name="T15" fmla="*/ 1252 h 21600"/>
                <a:gd name="T16" fmla="*/ 10800 w 21600"/>
                <a:gd name="T17" fmla="*/ 1659 h 21600"/>
                <a:gd name="T18" fmla="*/ 13675 w 21600"/>
                <a:gd name="T19" fmla="*/ 12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165" y="2047"/>
                  </a:moveTo>
                  <a:cubicBezTo>
                    <a:pt x="9019" y="1789"/>
                    <a:pt x="9907" y="1658"/>
                    <a:pt x="10800" y="1659"/>
                  </a:cubicBezTo>
                  <a:cubicBezTo>
                    <a:pt x="11692" y="1659"/>
                    <a:pt x="12580" y="1789"/>
                    <a:pt x="13434" y="2047"/>
                  </a:cubicBezTo>
                  <a:lnTo>
                    <a:pt x="13913" y="458"/>
                  </a:lnTo>
                  <a:cubicBezTo>
                    <a:pt x="12903" y="154"/>
                    <a:pt x="11854" y="-1"/>
                    <a:pt x="10799" y="0"/>
                  </a:cubicBezTo>
                  <a:cubicBezTo>
                    <a:pt x="9745" y="0"/>
                    <a:pt x="8696" y="154"/>
                    <a:pt x="7686" y="458"/>
                  </a:cubicBezTo>
                  <a:close/>
                </a:path>
              </a:pathLst>
            </a:custGeom>
            <a:solidFill>
              <a:srgbClr val="6666FF"/>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22" name="AutoShape 45"/>
            <p:cNvSpPr>
              <a:spLocks noChangeArrowheads="1"/>
            </p:cNvSpPr>
            <p:nvPr/>
          </p:nvSpPr>
          <p:spPr bwMode="auto">
            <a:xfrm rot="1800000">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A040A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23" name="AutoShape 48"/>
            <p:cNvSpPr>
              <a:spLocks noChangeArrowheads="1"/>
            </p:cNvSpPr>
            <p:nvPr/>
          </p:nvSpPr>
          <p:spPr bwMode="auto">
            <a:xfrm rot="3592518">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A040A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37" name="AutoShape 49"/>
            <p:cNvSpPr>
              <a:spLocks noChangeArrowheads="1"/>
            </p:cNvSpPr>
            <p:nvPr/>
          </p:nvSpPr>
          <p:spPr bwMode="auto">
            <a:xfrm rot="6281214">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38" name="AutoShape 50"/>
            <p:cNvSpPr>
              <a:spLocks noChangeArrowheads="1"/>
            </p:cNvSpPr>
            <p:nvPr/>
          </p:nvSpPr>
          <p:spPr bwMode="auto">
            <a:xfrm rot="8761419">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39" name="AutoShape 52"/>
            <p:cNvSpPr>
              <a:spLocks noChangeArrowheads="1"/>
            </p:cNvSpPr>
            <p:nvPr/>
          </p:nvSpPr>
          <p:spPr bwMode="auto">
            <a:xfrm rot="11233501">
              <a:off x="1702" y="1069"/>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40" name="AutoShape 53"/>
            <p:cNvSpPr>
              <a:spLocks noChangeArrowheads="1"/>
            </p:cNvSpPr>
            <p:nvPr/>
          </p:nvSpPr>
          <p:spPr bwMode="auto">
            <a:xfrm rot="13376738">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41" name="AutoShape 54"/>
            <p:cNvSpPr>
              <a:spLocks noChangeArrowheads="1"/>
            </p:cNvSpPr>
            <p:nvPr/>
          </p:nvSpPr>
          <p:spPr bwMode="auto">
            <a:xfrm rot="13476918">
              <a:off x="1701" y="1071"/>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FF8CB2"/>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43" name="AutoShape 55"/>
            <p:cNvSpPr>
              <a:spLocks noChangeArrowheads="1"/>
            </p:cNvSpPr>
            <p:nvPr/>
          </p:nvSpPr>
          <p:spPr bwMode="auto">
            <a:xfrm rot="37800000">
              <a:off x="1712" y="1080"/>
              <a:ext cx="2351" cy="2404"/>
            </a:xfrm>
            <a:custGeom>
              <a:avLst/>
              <a:gdLst>
                <a:gd name="G0" fmla="+- 9128 0 0"/>
                <a:gd name="G1" fmla="+- -7286228 0 0"/>
                <a:gd name="G2" fmla="+- 0 0 -7286228"/>
                <a:gd name="T0" fmla="*/ 0 256 1"/>
                <a:gd name="T1" fmla="*/ 180 256 1"/>
                <a:gd name="G3" fmla="+- -7286228 T0 T1"/>
                <a:gd name="T2" fmla="*/ 0 256 1"/>
                <a:gd name="T3" fmla="*/ 90 256 1"/>
                <a:gd name="G4" fmla="+- -7286228 T2 T3"/>
                <a:gd name="G5" fmla="*/ G4 2 1"/>
                <a:gd name="T4" fmla="*/ 90 256 1"/>
                <a:gd name="T5" fmla="*/ 0 256 1"/>
                <a:gd name="G6" fmla="+- -7286228 T4 T5"/>
                <a:gd name="G7" fmla="*/ G6 2 1"/>
                <a:gd name="G8" fmla="abs -72862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28"/>
                <a:gd name="G18" fmla="*/ 9128 1 2"/>
                <a:gd name="G19" fmla="+- G18 5400 0"/>
                <a:gd name="G20" fmla="cos G19 -7286228"/>
                <a:gd name="G21" fmla="sin G19 -7286228"/>
                <a:gd name="G22" fmla="+- G20 10800 0"/>
                <a:gd name="G23" fmla="+- G21 10800 0"/>
                <a:gd name="G24" fmla="+- 10800 0 G20"/>
                <a:gd name="G25" fmla="+- 9128 10800 0"/>
                <a:gd name="G26" fmla="?: G9 G17 G25"/>
                <a:gd name="G27" fmla="?: G9 0 21600"/>
                <a:gd name="G28" fmla="cos 10800 -7286228"/>
                <a:gd name="G29" fmla="sin 10800 -7286228"/>
                <a:gd name="G30" fmla="sin 9128 -7286228"/>
                <a:gd name="G31" fmla="+- G28 10800 0"/>
                <a:gd name="G32" fmla="+- G29 10800 0"/>
                <a:gd name="G33" fmla="+- G30 10800 0"/>
                <a:gd name="G34" fmla="?: G4 0 G31"/>
                <a:gd name="G35" fmla="?: -7286228 G34 0"/>
                <a:gd name="G36" fmla="?: G6 G35 G31"/>
                <a:gd name="G37" fmla="+- 21600 0 G36"/>
                <a:gd name="G38" fmla="?: G4 0 G33"/>
                <a:gd name="G39" fmla="?: -7286228 G38 G32"/>
                <a:gd name="G40" fmla="?: G6 G39 0"/>
                <a:gd name="G41" fmla="?: G4 G32 21600"/>
                <a:gd name="G42" fmla="?: G6 G41 G33"/>
                <a:gd name="T12" fmla="*/ 10800 w 21600"/>
                <a:gd name="T13" fmla="*/ 0 h 21600"/>
                <a:gd name="T14" fmla="*/ 7200 w 21600"/>
                <a:gd name="T15" fmla="*/ 1509 h 21600"/>
                <a:gd name="T16" fmla="*/ 10800 w 21600"/>
                <a:gd name="T17" fmla="*/ 1672 h 21600"/>
                <a:gd name="T18" fmla="*/ 14400 w 21600"/>
                <a:gd name="T19" fmla="*/ 150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502" y="2288"/>
                  </a:moveTo>
                  <a:cubicBezTo>
                    <a:pt x="8553" y="1881"/>
                    <a:pt x="9672" y="1671"/>
                    <a:pt x="10800" y="1672"/>
                  </a:cubicBezTo>
                  <a:cubicBezTo>
                    <a:pt x="11927" y="1672"/>
                    <a:pt x="13046" y="1881"/>
                    <a:pt x="14097" y="2288"/>
                  </a:cubicBezTo>
                  <a:lnTo>
                    <a:pt x="14701" y="729"/>
                  </a:lnTo>
                  <a:cubicBezTo>
                    <a:pt x="13457" y="247"/>
                    <a:pt x="12134" y="-1"/>
                    <a:pt x="10799" y="0"/>
                  </a:cubicBezTo>
                  <a:cubicBezTo>
                    <a:pt x="9465" y="0"/>
                    <a:pt x="8142" y="247"/>
                    <a:pt x="6898" y="729"/>
                  </a:cubicBezTo>
                  <a:close/>
                </a:path>
              </a:pathLst>
            </a:custGeom>
            <a:solidFill>
              <a:srgbClr val="99CC0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44" name="AutoShape 58"/>
            <p:cNvSpPr>
              <a:spLocks noChangeArrowheads="1"/>
            </p:cNvSpPr>
            <p:nvPr/>
          </p:nvSpPr>
          <p:spPr bwMode="auto">
            <a:xfrm rot="-2970245">
              <a:off x="1709" y="1068"/>
              <a:ext cx="2351" cy="2404"/>
            </a:xfrm>
            <a:custGeom>
              <a:avLst/>
              <a:gdLst>
                <a:gd name="G0" fmla="+- 9141 0 0"/>
                <a:gd name="G1" fmla="+- -6996223 0 0"/>
                <a:gd name="G2" fmla="+- 0 0 -6996223"/>
                <a:gd name="T0" fmla="*/ 0 256 1"/>
                <a:gd name="T1" fmla="*/ 180 256 1"/>
                <a:gd name="G3" fmla="+- -6996223 T0 T1"/>
                <a:gd name="T2" fmla="*/ 0 256 1"/>
                <a:gd name="T3" fmla="*/ 90 256 1"/>
                <a:gd name="G4" fmla="+- -6996223 T2 T3"/>
                <a:gd name="G5" fmla="*/ G4 2 1"/>
                <a:gd name="T4" fmla="*/ 90 256 1"/>
                <a:gd name="T5" fmla="*/ 0 256 1"/>
                <a:gd name="G6" fmla="+- -6996223 T4 T5"/>
                <a:gd name="G7" fmla="*/ G6 2 1"/>
                <a:gd name="G8" fmla="abs -699622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141"/>
                <a:gd name="G18" fmla="*/ 9141 1 2"/>
                <a:gd name="G19" fmla="+- G18 5400 0"/>
                <a:gd name="G20" fmla="cos G19 -6996223"/>
                <a:gd name="G21" fmla="sin G19 -6996223"/>
                <a:gd name="G22" fmla="+- G20 10800 0"/>
                <a:gd name="G23" fmla="+- G21 10800 0"/>
                <a:gd name="G24" fmla="+- 10800 0 G20"/>
                <a:gd name="G25" fmla="+- 9141 10800 0"/>
                <a:gd name="G26" fmla="?: G9 G17 G25"/>
                <a:gd name="G27" fmla="?: G9 0 21600"/>
                <a:gd name="G28" fmla="cos 10800 -6996223"/>
                <a:gd name="G29" fmla="sin 10800 -6996223"/>
                <a:gd name="G30" fmla="sin 9141 -6996223"/>
                <a:gd name="G31" fmla="+- G28 10800 0"/>
                <a:gd name="G32" fmla="+- G29 10800 0"/>
                <a:gd name="G33" fmla="+- G30 10800 0"/>
                <a:gd name="G34" fmla="?: G4 0 G31"/>
                <a:gd name="G35" fmla="?: -6996223 G34 0"/>
                <a:gd name="G36" fmla="?: G6 G35 G31"/>
                <a:gd name="G37" fmla="+- 21600 0 G36"/>
                <a:gd name="G38" fmla="?: G4 0 G33"/>
                <a:gd name="G39" fmla="?: -6996223 G38 G32"/>
                <a:gd name="G40" fmla="?: G6 G39 0"/>
                <a:gd name="G41" fmla="?: G4 G32 21600"/>
                <a:gd name="G42" fmla="?: G6 G41 G33"/>
                <a:gd name="T12" fmla="*/ 10800 w 21600"/>
                <a:gd name="T13" fmla="*/ 0 h 21600"/>
                <a:gd name="T14" fmla="*/ 7925 w 21600"/>
                <a:gd name="T15" fmla="*/ 1252 h 21600"/>
                <a:gd name="T16" fmla="*/ 10800 w 21600"/>
                <a:gd name="T17" fmla="*/ 1659 h 21600"/>
                <a:gd name="T18" fmla="*/ 13675 w 21600"/>
                <a:gd name="T19" fmla="*/ 125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165" y="2047"/>
                  </a:moveTo>
                  <a:cubicBezTo>
                    <a:pt x="9019" y="1789"/>
                    <a:pt x="9907" y="1658"/>
                    <a:pt x="10800" y="1659"/>
                  </a:cubicBezTo>
                  <a:cubicBezTo>
                    <a:pt x="11692" y="1659"/>
                    <a:pt x="12580" y="1789"/>
                    <a:pt x="13434" y="2047"/>
                  </a:cubicBezTo>
                  <a:lnTo>
                    <a:pt x="13913" y="458"/>
                  </a:lnTo>
                  <a:cubicBezTo>
                    <a:pt x="12903" y="154"/>
                    <a:pt x="11854" y="-1"/>
                    <a:pt x="10799" y="0"/>
                  </a:cubicBezTo>
                  <a:cubicBezTo>
                    <a:pt x="9745" y="0"/>
                    <a:pt x="8696" y="154"/>
                    <a:pt x="7686" y="458"/>
                  </a:cubicBezTo>
                  <a:close/>
                </a:path>
              </a:pathLst>
            </a:custGeom>
            <a:solidFill>
              <a:srgbClr val="668C4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grpSp>
      <p:sp>
        <p:nvSpPr>
          <p:cNvPr id="3" name="Rectangle 2"/>
          <p:cNvSpPr/>
          <p:nvPr/>
        </p:nvSpPr>
        <p:spPr>
          <a:xfrm rot="16200000">
            <a:off x="2225388" y="2020842"/>
            <a:ext cx="1848559" cy="369099"/>
          </a:xfrm>
          <a:prstGeom prst="rect">
            <a:avLst/>
          </a:prstGeom>
        </p:spPr>
        <p:txBody>
          <a:bodyPr wrap="none">
            <a:noAutofit/>
          </a:bodyPr>
          <a:lstStyle/>
          <a:p>
            <a:pPr algn="ctr"/>
            <a:r>
              <a:rPr lang="en-US" sz="1400" b="1" dirty="0">
                <a:solidFill>
                  <a:schemeClr val="tx2"/>
                </a:solidFill>
              </a:rPr>
              <a:t>Team members</a:t>
            </a:r>
            <a:endParaRPr lang="en-US" sz="1400" dirty="0"/>
          </a:p>
        </p:txBody>
      </p:sp>
      <p:sp>
        <p:nvSpPr>
          <p:cNvPr id="5" name="Rectangle 4"/>
          <p:cNvSpPr/>
          <p:nvPr/>
        </p:nvSpPr>
        <p:spPr>
          <a:xfrm rot="16200000">
            <a:off x="2331173" y="3763617"/>
            <a:ext cx="1636987" cy="369099"/>
          </a:xfrm>
          <a:prstGeom prst="rect">
            <a:avLst/>
          </a:prstGeom>
        </p:spPr>
        <p:txBody>
          <a:bodyPr wrap="none">
            <a:noAutofit/>
          </a:bodyPr>
          <a:lstStyle/>
          <a:p>
            <a:pPr lvl="0" algn="ctr" defTabSz="957263"/>
            <a:r>
              <a:rPr lang="en-US" sz="1400" b="1" dirty="0">
                <a:solidFill>
                  <a:schemeClr val="tx2"/>
                </a:solidFill>
              </a:rPr>
              <a:t>Lean project </a:t>
            </a:r>
            <a:r>
              <a:rPr lang="en-US" sz="1400" b="1" dirty="0" err="1" smtClean="0">
                <a:solidFill>
                  <a:schemeClr val="tx2"/>
                </a:solidFill>
              </a:rPr>
              <a:t>mgr</a:t>
            </a:r>
            <a:endParaRPr lang="en-US" sz="1400" b="1" dirty="0">
              <a:solidFill>
                <a:schemeClr val="tx2"/>
              </a:solidFill>
            </a:endParaRPr>
          </a:p>
        </p:txBody>
      </p:sp>
      <p:sp>
        <p:nvSpPr>
          <p:cNvPr id="6" name="Rectangle 5"/>
          <p:cNvSpPr/>
          <p:nvPr/>
        </p:nvSpPr>
        <p:spPr>
          <a:xfrm rot="16200000">
            <a:off x="2401939" y="5350002"/>
            <a:ext cx="1495458" cy="369100"/>
          </a:xfrm>
          <a:prstGeom prst="rect">
            <a:avLst/>
          </a:prstGeom>
        </p:spPr>
        <p:txBody>
          <a:bodyPr wrap="none">
            <a:noAutofit/>
          </a:bodyPr>
          <a:lstStyle/>
          <a:p>
            <a:pPr lvl="0" algn="ctr" defTabSz="957263"/>
            <a:r>
              <a:rPr lang="en-GB" sz="1400" b="1" dirty="0">
                <a:solidFill>
                  <a:schemeClr val="tx2"/>
                </a:solidFill>
              </a:rPr>
              <a:t>Lean </a:t>
            </a:r>
            <a:r>
              <a:rPr lang="en-GB" sz="1400" b="1" dirty="0" smtClean="0">
                <a:solidFill>
                  <a:schemeClr val="tx2"/>
                </a:solidFill>
              </a:rPr>
              <a:t>coach</a:t>
            </a:r>
            <a:endParaRPr lang="en-GB" sz="1400" b="1" dirty="0">
              <a:solidFill>
                <a:schemeClr val="tx2"/>
              </a:solidFill>
            </a:endParaRPr>
          </a:p>
        </p:txBody>
      </p:sp>
      <p:cxnSp>
        <p:nvCxnSpPr>
          <p:cNvPr id="45" name="Straight Arrow Connector 44"/>
          <p:cNvCxnSpPr/>
          <p:nvPr/>
        </p:nvCxnSpPr>
        <p:spPr>
          <a:xfrm>
            <a:off x="2635141" y="2142664"/>
            <a:ext cx="324000" cy="0"/>
          </a:xfrm>
          <a:prstGeom prst="straightConnector1">
            <a:avLst/>
          </a:prstGeom>
          <a:ln w="28575">
            <a:solidFill>
              <a:srgbClr val="FF8CB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2169995" y="2134980"/>
            <a:ext cx="484026" cy="771993"/>
          </a:xfrm>
          <a:prstGeom prst="line">
            <a:avLst/>
          </a:prstGeom>
          <a:ln w="28575">
            <a:solidFill>
              <a:srgbClr val="FF8CB2"/>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642825" y="5340724"/>
            <a:ext cx="324000" cy="0"/>
          </a:xfrm>
          <a:prstGeom prst="straightConnector1">
            <a:avLst/>
          </a:prstGeom>
          <a:ln w="28575">
            <a:solidFill>
              <a:srgbClr val="668C4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4" idx="0"/>
          </p:cNvCxnSpPr>
          <p:nvPr/>
        </p:nvCxnSpPr>
        <p:spPr>
          <a:xfrm>
            <a:off x="1888227" y="4425308"/>
            <a:ext cx="765794" cy="915416"/>
          </a:xfrm>
          <a:prstGeom prst="line">
            <a:avLst/>
          </a:prstGeom>
          <a:ln w="28575">
            <a:solidFill>
              <a:srgbClr val="668C4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5" idx="0"/>
          </p:cNvCxnSpPr>
          <p:nvPr/>
        </p:nvCxnSpPr>
        <p:spPr>
          <a:xfrm>
            <a:off x="2642825" y="3948166"/>
            <a:ext cx="322292" cy="0"/>
          </a:xfrm>
          <a:prstGeom prst="straightConnector1">
            <a:avLst/>
          </a:prstGeom>
          <a:ln w="28575">
            <a:solidFill>
              <a:srgbClr val="99CC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3" idx="0"/>
          </p:cNvCxnSpPr>
          <p:nvPr/>
        </p:nvCxnSpPr>
        <p:spPr>
          <a:xfrm>
            <a:off x="2367419" y="3865255"/>
            <a:ext cx="286602" cy="82911"/>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368444" y="1673779"/>
            <a:ext cx="3191616" cy="646331"/>
          </a:xfrm>
          <a:prstGeom prst="rect">
            <a:avLst/>
          </a:prstGeom>
        </p:spPr>
        <p:txBody>
          <a:bodyPr wrap="square">
            <a:spAutoFit/>
          </a:bodyPr>
          <a:lstStyle/>
          <a:p>
            <a:r>
              <a:rPr lang="fr-FR" dirty="0">
                <a:solidFill>
                  <a:schemeClr val="accent1"/>
                </a:solidFill>
                <a:hlinkClick r:id="rId4"/>
              </a:rPr>
              <a:t>https://</a:t>
            </a:r>
            <a:r>
              <a:rPr lang="fr-FR" dirty="0" smtClean="0">
                <a:solidFill>
                  <a:schemeClr val="accent1"/>
                </a:solidFill>
                <a:hlinkClick r:id="rId4"/>
              </a:rPr>
              <a:t>www.youtube.com/watch?v=LTKFaBvW6oc</a:t>
            </a:r>
            <a:endParaRPr lang="fr-FR" dirty="0" smtClean="0">
              <a:solidFill>
                <a:schemeClr val="accent1"/>
              </a:solidFill>
            </a:endParaRPr>
          </a:p>
        </p:txBody>
      </p:sp>
      <p:sp>
        <p:nvSpPr>
          <p:cNvPr id="8" name="Rectangle 7"/>
          <p:cNvSpPr/>
          <p:nvPr/>
        </p:nvSpPr>
        <p:spPr>
          <a:xfrm>
            <a:off x="9368444" y="5211385"/>
            <a:ext cx="4572000" cy="646331"/>
          </a:xfrm>
          <a:prstGeom prst="rect">
            <a:avLst/>
          </a:prstGeom>
        </p:spPr>
        <p:txBody>
          <a:bodyPr>
            <a:spAutoFit/>
          </a:bodyPr>
          <a:lstStyle/>
          <a:p>
            <a:pPr marL="0" lvl="1"/>
            <a:r>
              <a:rPr lang="fr-FR" u="sng" dirty="0">
                <a:hlinkClick r:id="rId5"/>
              </a:rPr>
              <a:t>https://www.youtube.com/watch?v=0UYs5BkXKCg</a:t>
            </a:r>
            <a:endParaRPr lang="fr-FR" sz="1400" dirty="0"/>
          </a:p>
        </p:txBody>
      </p:sp>
      <p:sp>
        <p:nvSpPr>
          <p:cNvPr id="9" name="Rectangle 8"/>
          <p:cNvSpPr/>
          <p:nvPr/>
        </p:nvSpPr>
        <p:spPr>
          <a:xfrm>
            <a:off x="9368444" y="3429000"/>
            <a:ext cx="4572000" cy="646331"/>
          </a:xfrm>
          <a:prstGeom prst="rect">
            <a:avLst/>
          </a:prstGeom>
        </p:spPr>
        <p:txBody>
          <a:bodyPr>
            <a:spAutoFit/>
          </a:bodyPr>
          <a:lstStyle/>
          <a:p>
            <a:r>
              <a:rPr lang="fr-FR" dirty="0">
                <a:hlinkClick r:id="rId6"/>
              </a:rPr>
              <a:t>https://</a:t>
            </a:r>
            <a:r>
              <a:rPr lang="fr-FR" dirty="0" smtClean="0">
                <a:hlinkClick r:id="rId6"/>
              </a:rPr>
              <a:t>www.youtube.com/watch?v=LWmIO0jCrIw</a:t>
            </a:r>
            <a:endParaRPr lang="fr-FR" dirty="0"/>
          </a:p>
        </p:txBody>
      </p:sp>
    </p:spTree>
    <p:extLst>
      <p:ext uri="{BB962C8B-B14F-4D97-AF65-F5344CB8AC3E}">
        <p14:creationId xmlns:p14="http://schemas.microsoft.com/office/powerpoint/2010/main" val="199962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39</a:t>
            </a:fld>
            <a:endParaRPr lang="en-GB" altLang="en-GB"/>
          </a:p>
        </p:txBody>
      </p:sp>
      <p:sp>
        <p:nvSpPr>
          <p:cNvPr id="93" name="Rectangle 2"/>
          <p:cNvSpPr>
            <a:spLocks noGrp="1" noChangeArrowheads="1"/>
          </p:cNvSpPr>
          <p:nvPr>
            <p:ph type="title"/>
          </p:nvPr>
        </p:nvSpPr>
        <p:spPr>
          <a:xfrm>
            <a:off x="358775" y="358775"/>
            <a:ext cx="8421688" cy="630238"/>
          </a:xfrm>
        </p:spPr>
        <p:txBody>
          <a:bodyPr/>
          <a:lstStyle/>
          <a:p>
            <a:r>
              <a:rPr lang="en-GB" dirty="0" smtClean="0"/>
              <a:t>Carrying out a Lean Project</a:t>
            </a:r>
            <a:br>
              <a:rPr lang="en-GB" dirty="0" smtClean="0"/>
            </a:br>
            <a:r>
              <a:rPr lang="en-GB" sz="1800" dirty="0" smtClean="0">
                <a:solidFill>
                  <a:srgbClr val="92D400"/>
                </a:solidFill>
              </a:rPr>
              <a:t>Standard planning and mobilized resources for a Lean project</a:t>
            </a:r>
            <a:endParaRPr lang="en-GB" dirty="0" smtClean="0"/>
          </a:p>
        </p:txBody>
      </p:sp>
      <p:graphicFrame>
        <p:nvGraphicFramePr>
          <p:cNvPr id="94" name="Group 825"/>
          <p:cNvGraphicFramePr>
            <a:graphicFrameLocks noGrp="1"/>
          </p:cNvGraphicFramePr>
          <p:nvPr>
            <p:extLst>
              <p:ext uri="{D42A27DB-BD31-4B8C-83A1-F6EECF244321}">
                <p14:modId xmlns:p14="http://schemas.microsoft.com/office/powerpoint/2010/main" val="66406622"/>
              </p:ext>
            </p:extLst>
          </p:nvPr>
        </p:nvGraphicFramePr>
        <p:xfrm>
          <a:off x="342392" y="1003300"/>
          <a:ext cx="8460297" cy="5315776"/>
        </p:xfrm>
        <a:graphic>
          <a:graphicData uri="http://schemas.openxmlformats.org/drawingml/2006/table">
            <a:tbl>
              <a:tblPr/>
              <a:tblGrid>
                <a:gridCol w="712360"/>
                <a:gridCol w="407159"/>
                <a:gridCol w="407159"/>
                <a:gridCol w="408862"/>
                <a:gridCol w="407158"/>
                <a:gridCol w="407159"/>
                <a:gridCol w="408862"/>
                <a:gridCol w="407158"/>
                <a:gridCol w="407159"/>
                <a:gridCol w="408862"/>
                <a:gridCol w="408862"/>
                <a:gridCol w="407158"/>
                <a:gridCol w="408862"/>
                <a:gridCol w="407159"/>
                <a:gridCol w="407158"/>
                <a:gridCol w="408862"/>
                <a:gridCol w="407159"/>
                <a:gridCol w="407158"/>
                <a:gridCol w="408862"/>
                <a:gridCol w="407159"/>
              </a:tblGrid>
              <a:tr h="263526">
                <a:tc row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GB" sz="900" b="0" i="0" u="none" strike="noStrike" cap="none" normalizeH="0" baseline="0" dirty="0" smtClean="0">
                        <a:ln>
                          <a:noFill/>
                        </a:ln>
                        <a:solidFill>
                          <a:srgbClr val="002060"/>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lumMod val="95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Train</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lumMod val="75000"/>
                        <a:lumOff val="2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Prep.</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lumMod val="75000"/>
                        <a:lumOff val="25000"/>
                      </a:schemeClr>
                    </a:solidFill>
                  </a:tcPr>
                </a:tc>
                <a:tc hMerge="1">
                  <a:txBody>
                    <a:bodyPr/>
                    <a:lstStyle/>
                    <a:p>
                      <a:endParaRPr lang="en-GB" dirty="0"/>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Assessment</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lumMod val="75000"/>
                        <a:lumOff val="2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Implementation</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2">
                        <a:lumMod val="75000"/>
                        <a:lumOff val="2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603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GB" sz="900" b="0" i="0" u="none" strike="noStrike" cap="none" normalizeH="0" baseline="0" dirty="0" smtClean="0">
                        <a:ln>
                          <a:noFill/>
                        </a:ln>
                        <a:solidFill>
                          <a:schemeClr val="tx2"/>
                        </a:solidFill>
                        <a:effectLst/>
                        <a:latin typeface="Arial"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Wk-2</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1</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2</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3</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4</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5</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6</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7</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8</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 9</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Wk10</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Wk11</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Wk12</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Wk13</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Wk14</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Wk15</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2"/>
                          </a:solidFill>
                          <a:effectLst/>
                          <a:latin typeface="Arial" charset="0"/>
                        </a:rPr>
                        <a:t>Wk16</a:t>
                      </a: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1">
                        <a:lumMod val="50000"/>
                      </a:schemeClr>
                    </a:solidFill>
                  </a:tcPr>
                </a:tc>
              </a:tr>
              <a:tr h="2499274">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charset="0"/>
                      </a:endParaRPr>
                    </a:p>
                  </a:txBody>
                  <a:tcPr marL="0" marR="0" marT="0" marB="0" anchor="ctr" anchorCtr="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r>
              <a:tr h="262800">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800" b="1" i="0" u="none" strike="noStrike" cap="none" normalizeH="0" baseline="0" dirty="0" smtClean="0">
                          <a:ln>
                            <a:noFill/>
                          </a:ln>
                          <a:solidFill>
                            <a:schemeClr val="tx2"/>
                          </a:solidFill>
                          <a:effectLst/>
                          <a:latin typeface="Arial" charset="0"/>
                        </a:rPr>
                        <a:t>Resources</a:t>
                      </a:r>
                    </a:p>
                  </a:txBody>
                  <a:tcPr marL="36000" marR="0" marT="36000" marB="36000" anchor="ctr"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75000"/>
                        <a:lumOff val="2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1"/>
                          </a:solidFill>
                          <a:effectLst/>
                          <a:latin typeface="Arial" charset="0"/>
                        </a:rPr>
                        <a:t>Train</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75000"/>
                        <a:lumOff val="2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Prep.</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75000"/>
                        <a:lumOff val="25000"/>
                      </a:schemeClr>
                    </a:solidFill>
                  </a:tcPr>
                </a:tc>
                <a:tc hMerge="1">
                  <a:txBody>
                    <a:bodyPr/>
                    <a:lstStyle/>
                    <a:p>
                      <a:endParaRPr lang="en-GB" dirty="0"/>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Assessment</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75000"/>
                        <a:lumOff val="2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1200" b="1" i="0" u="none" strike="noStrike" cap="none" normalizeH="0" baseline="0" dirty="0" smtClean="0">
                          <a:ln>
                            <a:noFill/>
                          </a:ln>
                          <a:solidFill>
                            <a:schemeClr val="tx2"/>
                          </a:solidFill>
                          <a:effectLst/>
                          <a:latin typeface="Arial" charset="0"/>
                        </a:rPr>
                        <a:t>Implementation</a:t>
                      </a:r>
                    </a:p>
                  </a:txBody>
                  <a:tcPr marL="0" marR="0" marT="0" marB="0"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75000"/>
                        <a:lumOff val="2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600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800" b="1" i="0" u="none" strike="noStrike" cap="none" normalizeH="0" baseline="0" dirty="0" smtClean="0">
                          <a:ln>
                            <a:noFill/>
                          </a:ln>
                          <a:solidFill>
                            <a:schemeClr val="tx2"/>
                          </a:solidFill>
                          <a:effectLst/>
                          <a:latin typeface="Arial" charset="0"/>
                        </a:rPr>
                        <a:t>Sponsor</a:t>
                      </a:r>
                    </a:p>
                  </a:txBody>
                  <a:tcPr marL="36000" marR="0" marT="36000" marB="36000" anchor="ctr"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n/a</a:t>
                      </a:r>
                    </a:p>
                  </a:txBody>
                  <a:tcPr marL="36000" marR="0" marT="36000" marB="0" anchor="ctr"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2hr meeting mobilisation</a:t>
                      </a: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895350" algn="l"/>
                          <a:tab pos="5715000" algn="l"/>
                        </a:tabLst>
                      </a:pPr>
                      <a:r>
                        <a:rPr kumimoji="0" lang="en-US" sz="900" b="0" i="0" u="none" strike="noStrike" cap="none" normalizeH="0" baseline="0" dirty="0" smtClean="0">
                          <a:ln>
                            <a:noFill/>
                          </a:ln>
                          <a:solidFill>
                            <a:srgbClr val="002776"/>
                          </a:solidFill>
                          <a:effectLst/>
                          <a:latin typeface="Arial" charset="0"/>
                        </a:rPr>
                        <a:t>Sponsor attends the report out sessions (1hr30min)</a:t>
                      </a:r>
                      <a:endParaRPr kumimoji="0" lang="en-GB" sz="900" b="0" i="0" u="none" strike="noStrike" cap="none" normalizeH="0" baseline="0" dirty="0" smtClean="0">
                        <a:ln>
                          <a:noFill/>
                        </a:ln>
                        <a:solidFill>
                          <a:srgbClr val="002776"/>
                        </a:solidFill>
                        <a:effectLst/>
                        <a:latin typeface="Arial" charset="0"/>
                      </a:endParaRP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895350" algn="l"/>
                          <a:tab pos="5715000" algn="l"/>
                        </a:tabLst>
                      </a:pPr>
                      <a:r>
                        <a:rPr kumimoji="0" lang="en-GB" sz="900" b="0" i="0" u="none" strike="noStrike" cap="none" normalizeH="0" baseline="0" dirty="0" smtClean="0">
                          <a:ln>
                            <a:noFill/>
                          </a:ln>
                          <a:solidFill>
                            <a:srgbClr val="002776"/>
                          </a:solidFill>
                          <a:effectLst/>
                          <a:latin typeface="Arial" charset="0"/>
                        </a:rPr>
                        <a:t>Sponsor attends the fortnightly progress reviews (1hr) on the shop floor in the work pilot area</a:t>
                      </a:r>
                    </a:p>
                  </a:txBody>
                  <a:tcPr marL="54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600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800" b="1" i="0" u="none" strike="noStrike" cap="none" normalizeH="0" baseline="0" dirty="0" smtClean="0">
                          <a:ln>
                            <a:noFill/>
                          </a:ln>
                          <a:solidFill>
                            <a:schemeClr val="tx2"/>
                          </a:solidFill>
                          <a:effectLst/>
                          <a:latin typeface="Arial" charset="0"/>
                        </a:rPr>
                        <a:t>Stakeholders</a:t>
                      </a:r>
                    </a:p>
                  </a:txBody>
                  <a:tcPr marL="36000" marR="0" marT="36000" marB="36000" anchor="ctr"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040A0"/>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900" b="0" i="0" u="none" strike="noStrike" cap="none" normalizeH="0" baseline="0" dirty="0" smtClean="0">
                          <a:ln>
                            <a:noFill/>
                          </a:ln>
                          <a:solidFill>
                            <a:srgbClr val="002776"/>
                          </a:solidFill>
                          <a:effectLst/>
                          <a:latin typeface="Arial" charset="0"/>
                        </a:rPr>
                        <a:t>n/a</a:t>
                      </a:r>
                    </a:p>
                  </a:txBody>
                  <a:tcPr marL="36000" marR="0" marT="36000" marB="0" anchor="ctr"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900" b="0" i="0" u="none" strike="noStrike" cap="none" normalizeH="0" baseline="0" dirty="0" smtClean="0">
                          <a:ln>
                            <a:noFill/>
                          </a:ln>
                          <a:solidFill>
                            <a:srgbClr val="002776"/>
                          </a:solidFill>
                          <a:effectLst/>
                          <a:latin typeface="Arial" charset="0"/>
                        </a:rPr>
                        <a:t>2hr meeting mobilisation</a:t>
                      </a: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895350" algn="l"/>
                          <a:tab pos="5715000" algn="l"/>
                        </a:tabLst>
                      </a:pPr>
                      <a:r>
                        <a:rPr kumimoji="0" lang="en-GB" sz="900" b="0" i="0" u="none" strike="noStrike" cap="none" normalizeH="0" baseline="0" dirty="0" smtClean="0">
                          <a:ln>
                            <a:noFill/>
                          </a:ln>
                          <a:solidFill>
                            <a:srgbClr val="002776"/>
                          </a:solidFill>
                          <a:effectLst/>
                          <a:latin typeface="Arial" charset="0"/>
                        </a:rPr>
                        <a:t>4 to 6 stakeholders attend the report out sessions</a:t>
                      </a: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900" b="0" i="0" u="none" strike="noStrike" cap="none" normalizeH="0" baseline="0" dirty="0" smtClean="0">
                          <a:ln>
                            <a:noFill/>
                          </a:ln>
                          <a:solidFill>
                            <a:srgbClr val="002776"/>
                          </a:solidFill>
                          <a:effectLst/>
                          <a:latin typeface="Arial" charset="0"/>
                        </a:rPr>
                        <a:t>4 to 6 stakeholders attend fortnightly the progress reviews (1hr) on the shop floor in the work pilot area to understand the progress made and support the implementation</a:t>
                      </a:r>
                    </a:p>
                  </a:txBody>
                  <a:tcPr marL="54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7767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800" b="1" i="0" u="none" strike="noStrike" cap="none" normalizeH="0" baseline="0" dirty="0" smtClean="0">
                          <a:ln>
                            <a:noFill/>
                          </a:ln>
                          <a:solidFill>
                            <a:schemeClr val="tx2"/>
                          </a:solidFill>
                          <a:effectLst/>
                          <a:latin typeface="Arial" charset="0"/>
                        </a:rPr>
                        <a:t>Team members</a:t>
                      </a:r>
                    </a:p>
                  </a:txBody>
                  <a:tcPr marL="36000" marR="0" marT="36000" marB="36000" anchor="ctr"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CB2"/>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900" b="0" i="0" u="none" strike="noStrike" cap="none" normalizeH="0" baseline="0" dirty="0" smtClean="0">
                          <a:ln>
                            <a:noFill/>
                          </a:ln>
                          <a:solidFill>
                            <a:srgbClr val="002776"/>
                          </a:solidFill>
                          <a:effectLst/>
                          <a:latin typeface="Arial" charset="0"/>
                        </a:rPr>
                        <a:t>n/a</a:t>
                      </a:r>
                    </a:p>
                  </a:txBody>
                  <a:tcPr marL="36000" marR="0" marT="36000" marB="0" anchor="ctr"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900" b="0" i="0" u="none" strike="noStrike" cap="none" normalizeH="0" baseline="0" dirty="0" smtClean="0">
                          <a:ln>
                            <a:noFill/>
                          </a:ln>
                          <a:solidFill>
                            <a:srgbClr val="002776"/>
                          </a:solidFill>
                          <a:effectLst/>
                          <a:latin typeface="Arial" charset="0"/>
                        </a:rPr>
                        <a:t>n/a</a:t>
                      </a: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895350" algn="l"/>
                          <a:tab pos="5715000" algn="l"/>
                        </a:tabLst>
                      </a:pPr>
                      <a:r>
                        <a:rPr kumimoji="0" lang="en-US" sz="900" b="0" i="0" u="none" strike="noStrike" cap="none" normalizeH="0" baseline="0" dirty="0" smtClean="0">
                          <a:ln>
                            <a:noFill/>
                          </a:ln>
                          <a:solidFill>
                            <a:srgbClr val="002776"/>
                          </a:solidFill>
                          <a:effectLst/>
                          <a:latin typeface="Arial" charset="0"/>
                        </a:rPr>
                        <a:t>5 to 8 people (1-3 days / </a:t>
                      </a:r>
                      <a:r>
                        <a:rPr kumimoji="0" lang="en-US" sz="900" b="0" i="0" u="none" strike="noStrike" cap="none" normalizeH="0" baseline="0" dirty="0" err="1" smtClean="0">
                          <a:ln>
                            <a:noFill/>
                          </a:ln>
                          <a:solidFill>
                            <a:srgbClr val="002776"/>
                          </a:solidFill>
                          <a:effectLst/>
                          <a:latin typeface="Arial" charset="0"/>
                        </a:rPr>
                        <a:t>wk</a:t>
                      </a:r>
                      <a:r>
                        <a:rPr kumimoji="0" lang="en-US" sz="900" b="0" i="0" u="none" strike="noStrike" cap="none" normalizeH="0" baseline="0" dirty="0" smtClean="0">
                          <a:ln>
                            <a:noFill/>
                          </a:ln>
                          <a:solidFill>
                            <a:srgbClr val="002776"/>
                          </a:solidFill>
                          <a:effectLst/>
                          <a:latin typeface="Arial" charset="0"/>
                        </a:rPr>
                        <a:t>)</a:t>
                      </a:r>
                      <a:endParaRPr kumimoji="0" lang="en-GB" sz="900" b="0" i="0" u="none" strike="noStrike" cap="none" normalizeH="0" baseline="0" dirty="0" smtClean="0">
                        <a:ln>
                          <a:noFill/>
                        </a:ln>
                        <a:solidFill>
                          <a:srgbClr val="002776"/>
                        </a:solidFill>
                        <a:effectLst/>
                        <a:latin typeface="Arial" charset="0"/>
                      </a:endParaRP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US" sz="900" b="0" i="0" u="none" strike="noStrike" cap="none" normalizeH="0" baseline="0" dirty="0" smtClean="0">
                          <a:ln>
                            <a:noFill/>
                          </a:ln>
                          <a:solidFill>
                            <a:srgbClr val="002776"/>
                          </a:solidFill>
                          <a:effectLst/>
                          <a:latin typeface="Arial" charset="0"/>
                        </a:rPr>
                        <a:t>3 to 5 people 1 day minimum / </a:t>
                      </a:r>
                      <a:r>
                        <a:rPr kumimoji="0" lang="en-US" sz="900" b="0" i="0" u="none" strike="noStrike" cap="none" normalizeH="0" baseline="0" dirty="0" err="1" smtClean="0">
                          <a:ln>
                            <a:noFill/>
                          </a:ln>
                          <a:solidFill>
                            <a:srgbClr val="002776"/>
                          </a:solidFill>
                          <a:effectLst/>
                          <a:latin typeface="Arial" charset="0"/>
                        </a:rPr>
                        <a:t>wk</a:t>
                      </a:r>
                      <a:r>
                        <a:rPr kumimoji="0" lang="en-US" sz="900" b="0" i="0" u="none" strike="noStrike" cap="none" normalizeH="0" baseline="0" dirty="0" smtClean="0">
                          <a:ln>
                            <a:noFill/>
                          </a:ln>
                          <a:solidFill>
                            <a:srgbClr val="002776"/>
                          </a:solidFill>
                          <a:effectLst/>
                          <a:latin typeface="Arial" charset="0"/>
                        </a:rPr>
                        <a:t> to implement the to-be solutions and agreed future state</a:t>
                      </a:r>
                    </a:p>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US" sz="900" b="0" i="0" u="none" strike="noStrike" cap="none" normalizeH="0" baseline="0" dirty="0" smtClean="0">
                          <a:ln>
                            <a:noFill/>
                          </a:ln>
                          <a:solidFill>
                            <a:srgbClr val="002776"/>
                          </a:solidFill>
                          <a:effectLst/>
                          <a:latin typeface="Arial" charset="0"/>
                        </a:rPr>
                        <a:t>+ full time workers on the pilot (best to have the continuity of the people involved in the project)</a:t>
                      </a:r>
                      <a:endParaRPr kumimoji="0" lang="en-GB" sz="900" b="0" i="0" u="none" strike="noStrike" cap="none" normalizeH="0" baseline="0" dirty="0" smtClean="0">
                        <a:ln>
                          <a:noFill/>
                        </a:ln>
                        <a:solidFill>
                          <a:srgbClr val="002776"/>
                        </a:solidFill>
                        <a:effectLst/>
                        <a:latin typeface="Arial" charset="0"/>
                      </a:endParaRPr>
                    </a:p>
                  </a:txBody>
                  <a:tcPr marL="54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7767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800" b="1" i="0" u="none" strike="noStrike" cap="none" normalizeH="0" baseline="0" dirty="0" smtClean="0">
                          <a:ln>
                            <a:noFill/>
                          </a:ln>
                          <a:solidFill>
                            <a:schemeClr val="tx2"/>
                          </a:solidFill>
                          <a:effectLst/>
                          <a:latin typeface="Arial" charset="0"/>
                        </a:rPr>
                        <a:t>Lean project manager</a:t>
                      </a:r>
                    </a:p>
                  </a:txBody>
                  <a:tcPr marL="36000" marR="0" marT="36000" marB="36000" anchor="ctr"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Full time</a:t>
                      </a:r>
                    </a:p>
                  </a:txBody>
                  <a:tcPr marL="36000" marR="0" marT="36000" marB="0" anchor="ctr"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1 day mobilise</a:t>
                      </a:r>
                    </a:p>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1 day prep.</a:t>
                      </a: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895350" algn="l"/>
                          <a:tab pos="5715000" algn="l"/>
                        </a:tabLst>
                      </a:pPr>
                      <a:r>
                        <a:rPr kumimoji="0" lang="en-GB" sz="900" b="0" i="0" u="none" strike="noStrike" cap="none" normalizeH="0" baseline="0" dirty="0" smtClean="0">
                          <a:ln>
                            <a:noFill/>
                          </a:ln>
                          <a:solidFill>
                            <a:srgbClr val="002776"/>
                          </a:solidFill>
                          <a:effectLst/>
                          <a:latin typeface="Arial" charset="0"/>
                        </a:rPr>
                        <a:t>1 day prep. / </a:t>
                      </a:r>
                      <a:r>
                        <a:rPr kumimoji="0" lang="en-GB" sz="900" b="0" i="0" u="none" strike="noStrike" cap="none" normalizeH="0" baseline="0" dirty="0" err="1" smtClean="0">
                          <a:ln>
                            <a:noFill/>
                          </a:ln>
                          <a:solidFill>
                            <a:srgbClr val="002776"/>
                          </a:solidFill>
                          <a:effectLst/>
                          <a:latin typeface="Arial" charset="0"/>
                        </a:rPr>
                        <a:t>wk</a:t>
                      </a:r>
                      <a:endParaRPr kumimoji="0" lang="en-GB" sz="900" b="0" i="0" u="none" strike="noStrike" cap="none" normalizeH="0" baseline="0" dirty="0" smtClean="0">
                        <a:ln>
                          <a:noFill/>
                        </a:ln>
                        <a:solidFill>
                          <a:srgbClr val="00277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tab pos="895350" algn="l"/>
                          <a:tab pos="5715000" algn="l"/>
                        </a:tabLst>
                      </a:pPr>
                      <a:r>
                        <a:rPr kumimoji="0" lang="en-GB" sz="900" b="0" i="0" u="none" strike="noStrike" cap="none" normalizeH="0" baseline="0" dirty="0" smtClean="0">
                          <a:ln>
                            <a:noFill/>
                          </a:ln>
                          <a:solidFill>
                            <a:srgbClr val="002776"/>
                          </a:solidFill>
                          <a:effectLst/>
                          <a:latin typeface="Arial" charset="0"/>
                        </a:rPr>
                        <a:t>1-3 workshop days / </a:t>
                      </a:r>
                      <a:r>
                        <a:rPr kumimoji="0" lang="en-GB" sz="900" b="0" i="0" u="none" strike="noStrike" cap="none" normalizeH="0" baseline="0" dirty="0" err="1" smtClean="0">
                          <a:ln>
                            <a:noFill/>
                          </a:ln>
                          <a:solidFill>
                            <a:srgbClr val="002776"/>
                          </a:solidFill>
                          <a:effectLst/>
                          <a:latin typeface="Arial" charset="0"/>
                        </a:rPr>
                        <a:t>wk</a:t>
                      </a:r>
                      <a:endParaRPr kumimoji="0" lang="en-GB" sz="900" b="0" i="0" u="none" strike="noStrike" cap="none" normalizeH="0" baseline="0" dirty="0" smtClean="0">
                        <a:ln>
                          <a:noFill/>
                        </a:ln>
                        <a:solidFill>
                          <a:srgbClr val="002776"/>
                        </a:solidFill>
                        <a:effectLst/>
                        <a:latin typeface="Arial" charset="0"/>
                      </a:endParaRP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1 day / </a:t>
                      </a:r>
                      <a:r>
                        <a:rPr kumimoji="0" lang="en-GB" sz="900" b="0" i="0" u="none" strike="noStrike" cap="none" normalizeH="0" baseline="0" dirty="0" err="1" smtClean="0">
                          <a:ln>
                            <a:noFill/>
                          </a:ln>
                          <a:solidFill>
                            <a:srgbClr val="002776"/>
                          </a:solidFill>
                          <a:effectLst/>
                          <a:latin typeface="Arial" charset="0"/>
                        </a:rPr>
                        <a:t>wk</a:t>
                      </a:r>
                      <a:r>
                        <a:rPr kumimoji="0" lang="en-GB" sz="900" b="0" i="0" u="none" strike="noStrike" cap="none" normalizeH="0" baseline="0" dirty="0" smtClean="0">
                          <a:ln>
                            <a:noFill/>
                          </a:ln>
                          <a:solidFill>
                            <a:srgbClr val="002776"/>
                          </a:solidFill>
                          <a:effectLst/>
                          <a:latin typeface="Arial" charset="0"/>
                        </a:rPr>
                        <a:t> minimum to coordinate and to drive the implementation of the solutions</a:t>
                      </a:r>
                    </a:p>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 support of the manager(s) in charge of the process / area</a:t>
                      </a:r>
                    </a:p>
                  </a:txBody>
                  <a:tcPr marL="54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7767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tab pos="5715000" algn="l"/>
                        </a:tabLst>
                      </a:pPr>
                      <a:r>
                        <a:rPr kumimoji="0" lang="en-GB" sz="800" b="1" i="0" u="none" strike="noStrike" cap="none" normalizeH="0" baseline="0" dirty="0" smtClean="0">
                          <a:ln>
                            <a:noFill/>
                          </a:ln>
                          <a:solidFill>
                            <a:schemeClr val="tx2"/>
                          </a:solidFill>
                          <a:effectLst/>
                          <a:latin typeface="Arial" charset="0"/>
                        </a:rPr>
                        <a:t>Lean coach</a:t>
                      </a:r>
                    </a:p>
                  </a:txBody>
                  <a:tcPr marL="36000" marR="0" marT="36000" marB="36000" anchor="ctr" horzOverflow="overflow">
                    <a:lnL w="12700" cap="flat" cmpd="sng" algn="ctr">
                      <a:solidFill>
                        <a:srgbClr val="FFFFFF"/>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668C4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Full time</a:t>
                      </a:r>
                    </a:p>
                  </a:txBody>
                  <a:tcPr marL="36000" marR="0" marT="36000" marB="0" anchor="ctr" horzOverflow="overflow">
                    <a:lnL w="28575"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tx1">
                        <a:lumMod val="85000"/>
                      </a:scheme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rgbClr val="002776"/>
                          </a:solidFill>
                          <a:effectLst/>
                          <a:latin typeface="Arial" charset="0"/>
                        </a:rPr>
                        <a:t>2 </a:t>
                      </a:r>
                      <a:r>
                        <a:rPr kumimoji="0" lang="en-GB" sz="900" b="0" i="0" u="none" strike="noStrike" cap="none" normalizeH="0" baseline="0" dirty="0" err="1" smtClean="0">
                          <a:ln>
                            <a:noFill/>
                          </a:ln>
                          <a:solidFill>
                            <a:srgbClr val="002776"/>
                          </a:solidFill>
                          <a:effectLst/>
                          <a:latin typeface="Arial" charset="0"/>
                        </a:rPr>
                        <a:t>hrs</a:t>
                      </a:r>
                      <a:r>
                        <a:rPr kumimoji="0" lang="en-GB" sz="900" b="0" i="0" u="none" strike="noStrike" cap="none" normalizeH="0" baseline="0" dirty="0" smtClean="0">
                          <a:ln>
                            <a:noFill/>
                          </a:ln>
                          <a:solidFill>
                            <a:srgbClr val="002776"/>
                          </a:solidFill>
                          <a:effectLst/>
                          <a:latin typeface="Arial" charset="0"/>
                        </a:rPr>
                        <a:t> coaching per </a:t>
                      </a:r>
                      <a:r>
                        <a:rPr kumimoji="0" lang="en-GB" sz="900" b="0" i="0" u="none" strike="noStrike" cap="none" normalizeH="0" baseline="0" dirty="0" err="1" smtClean="0">
                          <a:ln>
                            <a:noFill/>
                          </a:ln>
                          <a:solidFill>
                            <a:srgbClr val="002776"/>
                          </a:solidFill>
                          <a:effectLst/>
                          <a:latin typeface="Arial" charset="0"/>
                        </a:rPr>
                        <a:t>wk</a:t>
                      </a:r>
                      <a:endParaRPr kumimoji="0" lang="en-GB" sz="900" b="0" i="0" u="none" strike="noStrike" cap="none" normalizeH="0" baseline="0" dirty="0" smtClean="0">
                        <a:ln>
                          <a:noFill/>
                        </a:ln>
                        <a:solidFill>
                          <a:srgbClr val="002776"/>
                        </a:solidFill>
                        <a:effectLst/>
                        <a:latin typeface="Arial" charset="0"/>
                      </a:endParaRP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895350" algn="l"/>
                          <a:tab pos="5715000" algn="l"/>
                        </a:tabLst>
                      </a:pPr>
                      <a:r>
                        <a:rPr kumimoji="0" lang="en-GB" sz="900" b="0" i="0" u="none" strike="noStrike" cap="none" normalizeH="0" baseline="0" dirty="0" smtClean="0">
                          <a:ln>
                            <a:noFill/>
                          </a:ln>
                          <a:solidFill>
                            <a:srgbClr val="002776"/>
                          </a:solidFill>
                          <a:effectLst/>
                          <a:latin typeface="Arial" charset="0"/>
                        </a:rPr>
                        <a:t>2 </a:t>
                      </a:r>
                      <a:r>
                        <a:rPr kumimoji="0" lang="en-GB" sz="900" b="0" i="0" u="none" strike="noStrike" cap="none" normalizeH="0" baseline="0" dirty="0" err="1" smtClean="0">
                          <a:ln>
                            <a:noFill/>
                          </a:ln>
                          <a:solidFill>
                            <a:srgbClr val="002776"/>
                          </a:solidFill>
                          <a:effectLst/>
                          <a:latin typeface="Arial" charset="0"/>
                        </a:rPr>
                        <a:t>hrs</a:t>
                      </a:r>
                      <a:r>
                        <a:rPr kumimoji="0" lang="en-GB" sz="900" b="0" i="0" u="none" strike="noStrike" cap="none" normalizeH="0" baseline="0" dirty="0" smtClean="0">
                          <a:ln>
                            <a:noFill/>
                          </a:ln>
                          <a:solidFill>
                            <a:srgbClr val="002776"/>
                          </a:solidFill>
                          <a:effectLst/>
                          <a:latin typeface="Arial" charset="0"/>
                        </a:rPr>
                        <a:t> coaching / </a:t>
                      </a:r>
                      <a:r>
                        <a:rPr kumimoji="0" lang="en-GB" sz="900" b="0" i="0" u="none" strike="noStrike" cap="none" normalizeH="0" baseline="0" dirty="0" err="1" smtClean="0">
                          <a:ln>
                            <a:noFill/>
                          </a:ln>
                          <a:solidFill>
                            <a:srgbClr val="002776"/>
                          </a:solidFill>
                          <a:effectLst/>
                          <a:latin typeface="Arial" charset="0"/>
                        </a:rPr>
                        <a:t>wk</a:t>
                      </a:r>
                      <a:endParaRPr kumimoji="0" lang="en-GB" sz="900" b="0" i="0" u="none" strike="noStrike" cap="none" normalizeH="0" baseline="0" dirty="0" smtClean="0">
                        <a:ln>
                          <a:noFill/>
                        </a:ln>
                        <a:solidFill>
                          <a:srgbClr val="002776"/>
                        </a:solidFill>
                        <a:effectLst/>
                        <a:latin typeface="Arial" charset="0"/>
                      </a:endParaRPr>
                    </a:p>
                  </a:txBody>
                  <a:tcPr marL="36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1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defRPr/>
                      </a:pPr>
                      <a:r>
                        <a:rPr kumimoji="0" lang="en-GB" sz="900" b="0" i="0" u="none" strike="noStrike" cap="none" normalizeH="0" baseline="0" dirty="0" smtClean="0">
                          <a:ln>
                            <a:noFill/>
                          </a:ln>
                          <a:solidFill>
                            <a:srgbClr val="002776"/>
                          </a:solidFill>
                          <a:effectLst/>
                          <a:latin typeface="Arial" charset="0"/>
                        </a:rPr>
                        <a:t>2 </a:t>
                      </a:r>
                      <a:r>
                        <a:rPr kumimoji="0" lang="en-GB" sz="900" b="0" i="0" u="none" strike="noStrike" cap="none" normalizeH="0" baseline="0" dirty="0" err="1" smtClean="0">
                          <a:ln>
                            <a:noFill/>
                          </a:ln>
                          <a:solidFill>
                            <a:srgbClr val="002776"/>
                          </a:solidFill>
                          <a:effectLst/>
                          <a:latin typeface="Arial" charset="0"/>
                        </a:rPr>
                        <a:t>hrs</a:t>
                      </a:r>
                      <a:r>
                        <a:rPr kumimoji="0" lang="en-GB" sz="900" b="0" i="0" u="none" strike="noStrike" cap="none" normalizeH="0" baseline="0" dirty="0" smtClean="0">
                          <a:ln>
                            <a:noFill/>
                          </a:ln>
                          <a:solidFill>
                            <a:srgbClr val="002776"/>
                          </a:solidFill>
                          <a:effectLst/>
                          <a:latin typeface="Arial" charset="0"/>
                        </a:rPr>
                        <a:t> coaching / </a:t>
                      </a:r>
                      <a:r>
                        <a:rPr kumimoji="0" lang="en-GB" sz="900" b="0" i="0" u="none" strike="noStrike" cap="none" normalizeH="0" baseline="0" dirty="0" err="1" smtClean="0">
                          <a:ln>
                            <a:noFill/>
                          </a:ln>
                          <a:solidFill>
                            <a:srgbClr val="002776"/>
                          </a:solidFill>
                          <a:effectLst/>
                          <a:latin typeface="Arial" charset="0"/>
                        </a:rPr>
                        <a:t>wk</a:t>
                      </a:r>
                      <a:endParaRPr kumimoji="0" lang="en-GB" sz="900" b="0" i="0" u="none" strike="noStrike" cap="none" normalizeH="0" baseline="0" dirty="0" smtClean="0">
                        <a:ln>
                          <a:noFill/>
                        </a:ln>
                        <a:solidFill>
                          <a:srgbClr val="00277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tab pos="5715000" algn="l"/>
                        </a:tabLst>
                        <a:defRPr/>
                      </a:pPr>
                      <a:r>
                        <a:rPr kumimoji="0" lang="en-GB" sz="900" b="0" i="0" u="none" strike="noStrike" cap="none" normalizeH="0" baseline="0" dirty="0" smtClean="0">
                          <a:ln>
                            <a:noFill/>
                          </a:ln>
                          <a:solidFill>
                            <a:srgbClr val="002776"/>
                          </a:solidFill>
                          <a:effectLst/>
                          <a:latin typeface="Arial" charset="0"/>
                        </a:rPr>
                        <a:t>2 days training before the pilot kick off to cover Lean implementation of new ways of working (</a:t>
                      </a:r>
                      <a:r>
                        <a:rPr kumimoji="0" lang="en-GB" sz="900" b="0" i="0" u="none" strike="noStrike" cap="none" normalizeH="0" baseline="0" dirty="0" err="1" smtClean="0">
                          <a:ln>
                            <a:noFill/>
                          </a:ln>
                          <a:solidFill>
                            <a:srgbClr val="002776"/>
                          </a:solidFill>
                          <a:effectLst/>
                          <a:latin typeface="Arial" charset="0"/>
                        </a:rPr>
                        <a:t>mindset</a:t>
                      </a:r>
                      <a:r>
                        <a:rPr kumimoji="0" lang="en-GB" sz="900" b="0" i="0" u="none" strike="noStrike" cap="none" normalizeH="0" baseline="0" dirty="0" smtClean="0">
                          <a:ln>
                            <a:noFill/>
                          </a:ln>
                          <a:solidFill>
                            <a:srgbClr val="002776"/>
                          </a:solidFill>
                          <a:effectLst/>
                          <a:latin typeface="Arial" charset="0"/>
                        </a:rPr>
                        <a:t> and behaviours) and change management tools and techniques</a:t>
                      </a:r>
                    </a:p>
                  </a:txBody>
                  <a:tcPr marL="54000" marR="0" marT="36000" marB="0" anchor="ctr"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lumMod val="65000"/>
                        </a:schemeClr>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bl>
          </a:graphicData>
        </a:graphic>
      </p:graphicFrame>
      <p:sp>
        <p:nvSpPr>
          <p:cNvPr id="95" name="Text Box 618"/>
          <p:cNvSpPr txBox="1">
            <a:spLocks noChangeArrowheads="1"/>
          </p:cNvSpPr>
          <p:nvPr/>
        </p:nvSpPr>
        <p:spPr bwMode="auto">
          <a:xfrm>
            <a:off x="1445968" y="1969011"/>
            <a:ext cx="299077" cy="209300"/>
          </a:xfrm>
          <a:prstGeom prst="rect">
            <a:avLst/>
          </a:prstGeom>
          <a:noFill/>
          <a:ln w="9525" algn="ctr">
            <a:noFill/>
            <a:miter lim="800000"/>
            <a:headEnd/>
            <a:tailEnd/>
          </a:ln>
        </p:spPr>
        <p:txBody>
          <a:bodyPr lIns="0" tIns="0" rIns="0" bIns="0"/>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Scope </a:t>
            </a:r>
          </a:p>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agreed</a:t>
            </a:r>
          </a:p>
        </p:txBody>
      </p:sp>
      <p:sp>
        <p:nvSpPr>
          <p:cNvPr id="96" name="AutoShape 619"/>
          <p:cNvSpPr>
            <a:spLocks noChangeArrowheads="1"/>
          </p:cNvSpPr>
          <p:nvPr/>
        </p:nvSpPr>
        <p:spPr bwMode="auto">
          <a:xfrm>
            <a:off x="1777071" y="2008865"/>
            <a:ext cx="83527"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97" name="Text Box 620"/>
          <p:cNvSpPr txBox="1">
            <a:spLocks noChangeArrowheads="1"/>
          </p:cNvSpPr>
          <p:nvPr/>
        </p:nvSpPr>
        <p:spPr bwMode="auto">
          <a:xfrm>
            <a:off x="1437906" y="2228666"/>
            <a:ext cx="477395" cy="227186"/>
          </a:xfrm>
          <a:prstGeom prst="rect">
            <a:avLst/>
          </a:prstGeom>
          <a:noFill/>
          <a:ln w="9525" algn="ctr">
            <a:noFill/>
            <a:miter lim="800000"/>
            <a:headEnd/>
            <a:tailEnd/>
          </a:ln>
        </p:spPr>
        <p:txBody>
          <a:bodyPr lIns="0" tIns="0" rIns="0" bIns="0"/>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Team </a:t>
            </a:r>
          </a:p>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mobilised</a:t>
            </a:r>
          </a:p>
        </p:txBody>
      </p:sp>
      <p:sp>
        <p:nvSpPr>
          <p:cNvPr id="98" name="AutoShape 621"/>
          <p:cNvSpPr>
            <a:spLocks noChangeArrowheads="1"/>
          </p:cNvSpPr>
          <p:nvPr/>
        </p:nvSpPr>
        <p:spPr bwMode="auto">
          <a:xfrm>
            <a:off x="1953116" y="2268447"/>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99" name="Text Box 630"/>
          <p:cNvSpPr txBox="1">
            <a:spLocks noChangeArrowheads="1"/>
          </p:cNvSpPr>
          <p:nvPr/>
        </p:nvSpPr>
        <p:spPr bwMode="auto">
          <a:xfrm>
            <a:off x="2312994" y="2305160"/>
            <a:ext cx="498462" cy="324000"/>
          </a:xfrm>
          <a:prstGeom prst="rect">
            <a:avLst/>
          </a:prstGeom>
          <a:noFill/>
          <a:ln w="9525" algn="ctr">
            <a:noFill/>
            <a:miter lim="800000"/>
            <a:headEnd/>
            <a:tailEnd/>
          </a:ln>
        </p:spPr>
        <p:txBody>
          <a:bodyPr lIns="0" tIns="0" rIns="36000" bIns="0" anchor="ct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Current state </a:t>
            </a:r>
          </a:p>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mapped</a:t>
            </a:r>
          </a:p>
        </p:txBody>
      </p:sp>
      <p:sp>
        <p:nvSpPr>
          <p:cNvPr id="100" name="AutoShape 631"/>
          <p:cNvSpPr>
            <a:spLocks noChangeArrowheads="1"/>
          </p:cNvSpPr>
          <p:nvPr/>
        </p:nvSpPr>
        <p:spPr bwMode="auto">
          <a:xfrm>
            <a:off x="2914563" y="2268447"/>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02" name="Text Box 632"/>
          <p:cNvSpPr txBox="1">
            <a:spLocks noChangeArrowheads="1"/>
          </p:cNvSpPr>
          <p:nvPr/>
        </p:nvSpPr>
        <p:spPr bwMode="auto">
          <a:xfrm>
            <a:off x="2774388" y="2558173"/>
            <a:ext cx="465231" cy="324000"/>
          </a:xfrm>
          <a:prstGeom prst="rect">
            <a:avLst/>
          </a:prstGeom>
          <a:noFill/>
          <a:ln w="9525" algn="ctr">
            <a:noFill/>
            <a:miter lim="800000"/>
            <a:headEnd/>
            <a:tailEnd/>
          </a:ln>
        </p:spPr>
        <p:txBody>
          <a:bodyPr lIns="0" tIns="0" rIns="36000" bIns="0" anchor="ct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Future state</a:t>
            </a:r>
          </a:p>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mapped</a:t>
            </a:r>
          </a:p>
        </p:txBody>
      </p:sp>
      <p:sp>
        <p:nvSpPr>
          <p:cNvPr id="104" name="AutoShape 633"/>
          <p:cNvSpPr>
            <a:spLocks noChangeArrowheads="1"/>
          </p:cNvSpPr>
          <p:nvPr/>
        </p:nvSpPr>
        <p:spPr bwMode="auto">
          <a:xfrm>
            <a:off x="3318723" y="2268447"/>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05" name="Text Box 634"/>
          <p:cNvSpPr txBox="1">
            <a:spLocks noChangeArrowheads="1"/>
          </p:cNvSpPr>
          <p:nvPr/>
        </p:nvSpPr>
        <p:spPr bwMode="auto">
          <a:xfrm>
            <a:off x="2894089" y="2858411"/>
            <a:ext cx="707507" cy="324000"/>
          </a:xfrm>
          <a:prstGeom prst="rect">
            <a:avLst/>
          </a:prstGeom>
          <a:noFill/>
          <a:ln w="9525" algn="ctr">
            <a:noFill/>
            <a:miter lim="800000"/>
            <a:headEnd/>
            <a:tailEnd/>
          </a:ln>
        </p:spPr>
        <p:txBody>
          <a:bodyPr lIns="0" tIns="0" rIns="36000" bIns="0" anchor="ct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Implementation plan established</a:t>
            </a:r>
          </a:p>
        </p:txBody>
      </p:sp>
      <p:sp>
        <p:nvSpPr>
          <p:cNvPr id="107" name="AutoShape 635"/>
          <p:cNvSpPr>
            <a:spLocks noChangeArrowheads="1"/>
          </p:cNvSpPr>
          <p:nvPr/>
        </p:nvSpPr>
        <p:spPr bwMode="auto">
          <a:xfrm>
            <a:off x="3703901" y="2268447"/>
            <a:ext cx="83527"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08" name="Text Box 786"/>
          <p:cNvSpPr txBox="1">
            <a:spLocks noChangeArrowheads="1"/>
          </p:cNvSpPr>
          <p:nvPr/>
        </p:nvSpPr>
        <p:spPr bwMode="auto">
          <a:xfrm>
            <a:off x="4834300" y="2228464"/>
            <a:ext cx="603738" cy="193313"/>
          </a:xfrm>
          <a:prstGeom prst="rect">
            <a:avLst/>
          </a:prstGeom>
          <a:noFill/>
          <a:ln w="9525" algn="ctr">
            <a:noFill/>
            <a:miter lim="800000"/>
            <a:headEnd/>
            <a:tailEnd/>
          </a:ln>
        </p:spPr>
        <p:txBody>
          <a:bodyPr lIns="0" tIns="0" rIns="0" bIns="0"/>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Kick off </a:t>
            </a:r>
          </a:p>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Pilot</a:t>
            </a:r>
          </a:p>
        </p:txBody>
      </p:sp>
      <p:sp>
        <p:nvSpPr>
          <p:cNvPr id="109" name="AutoShape 787"/>
          <p:cNvSpPr>
            <a:spLocks noChangeArrowheads="1"/>
          </p:cNvSpPr>
          <p:nvPr/>
        </p:nvSpPr>
        <p:spPr bwMode="auto">
          <a:xfrm>
            <a:off x="4711206" y="2268447"/>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10" name="Text Box 790"/>
          <p:cNvSpPr txBox="1">
            <a:spLocks noChangeArrowheads="1"/>
          </p:cNvSpPr>
          <p:nvPr/>
        </p:nvSpPr>
        <p:spPr bwMode="auto">
          <a:xfrm>
            <a:off x="5820297" y="2228466"/>
            <a:ext cx="640101" cy="142875"/>
          </a:xfrm>
          <a:prstGeom prst="rect">
            <a:avLst/>
          </a:prstGeom>
          <a:noFill/>
          <a:ln w="9525" algn="ctr">
            <a:noFill/>
            <a:miter lim="800000"/>
            <a:headEnd/>
            <a:tailEnd/>
          </a:ln>
        </p:spPr>
        <p:txBody>
          <a:bodyPr lIns="0" tIns="0" rIns="0" bIns="0"/>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Test Cell</a:t>
            </a:r>
          </a:p>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Interim results</a:t>
            </a:r>
          </a:p>
        </p:txBody>
      </p:sp>
      <p:sp>
        <p:nvSpPr>
          <p:cNvPr id="111" name="AutoShape 791"/>
          <p:cNvSpPr>
            <a:spLocks noChangeArrowheads="1"/>
          </p:cNvSpPr>
          <p:nvPr/>
        </p:nvSpPr>
        <p:spPr bwMode="auto">
          <a:xfrm>
            <a:off x="5703775" y="2268447"/>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12" name="Rectangle 795"/>
          <p:cNvSpPr>
            <a:spLocks noChangeArrowheads="1"/>
          </p:cNvSpPr>
          <p:nvPr/>
        </p:nvSpPr>
        <p:spPr bwMode="gray">
          <a:xfrm>
            <a:off x="3583864" y="1982734"/>
            <a:ext cx="791308" cy="180000"/>
          </a:xfrm>
          <a:prstGeom prst="rect">
            <a:avLst/>
          </a:prstGeom>
          <a:solidFill>
            <a:srgbClr val="596E6E">
              <a:alpha val="20000"/>
            </a:srgbClr>
          </a:solidFill>
          <a:ln w="9525" algn="ctr">
            <a:noFill/>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4" name="Text Box 804"/>
          <p:cNvSpPr txBox="1">
            <a:spLocks noChangeArrowheads="1"/>
          </p:cNvSpPr>
          <p:nvPr/>
        </p:nvSpPr>
        <p:spPr bwMode="auto">
          <a:xfrm>
            <a:off x="1699154" y="2522119"/>
            <a:ext cx="410926" cy="215751"/>
          </a:xfrm>
          <a:prstGeom prst="rect">
            <a:avLst/>
          </a:prstGeom>
          <a:noFill/>
          <a:ln w="9525" algn="ctr">
            <a:noFill/>
            <a:miter lim="800000"/>
            <a:headEnd/>
            <a:tailEnd/>
          </a:ln>
        </p:spPr>
        <p:txBody>
          <a:bodyPr lIns="0" tIns="0" rIns="0" bIns="0"/>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Charter</a:t>
            </a:r>
          </a:p>
          <a:p>
            <a:pPr marL="0" marR="0" lvl="0" indent="0" algn="r" defTabSz="91440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smtClean="0">
                <a:ln>
                  <a:noFill/>
                </a:ln>
                <a:solidFill>
                  <a:srgbClr val="002060"/>
                </a:solidFill>
                <a:effectLst/>
                <a:uLnTx/>
                <a:uFillTx/>
              </a:rPr>
              <a:t>signed off</a:t>
            </a:r>
            <a:endParaRPr kumimoji="0" lang="en-GB" sz="700" b="0" i="0" u="none" strike="noStrike" kern="0" cap="none" spc="0" normalizeH="0" baseline="0" noProof="0" dirty="0" smtClean="0">
              <a:ln>
                <a:noFill/>
              </a:ln>
              <a:solidFill>
                <a:srgbClr val="002060"/>
              </a:solidFill>
              <a:effectLst/>
              <a:uLnTx/>
              <a:uFillTx/>
            </a:endParaRPr>
          </a:p>
        </p:txBody>
      </p:sp>
      <p:sp>
        <p:nvSpPr>
          <p:cNvPr id="129" name="AutoShape 805"/>
          <p:cNvSpPr>
            <a:spLocks noChangeArrowheads="1"/>
          </p:cNvSpPr>
          <p:nvPr/>
        </p:nvSpPr>
        <p:spPr bwMode="auto">
          <a:xfrm>
            <a:off x="2144188" y="2558632"/>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33" name="Text Box 816"/>
          <p:cNvSpPr txBox="1">
            <a:spLocks noChangeArrowheads="1"/>
          </p:cNvSpPr>
          <p:nvPr/>
        </p:nvSpPr>
        <p:spPr bwMode="auto">
          <a:xfrm>
            <a:off x="8270541" y="2228466"/>
            <a:ext cx="430823" cy="142875"/>
          </a:xfrm>
          <a:prstGeom prst="rect">
            <a:avLst/>
          </a:prstGeom>
          <a:noFill/>
          <a:ln w="9525" algn="ctr">
            <a:noFill/>
            <a:miter lim="800000"/>
            <a:headEnd/>
            <a:tailEnd/>
          </a:ln>
        </p:spPr>
        <p:txBody>
          <a:bodyPr lIns="0" tIns="0" rIns="0" bIns="0"/>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Transfer to BAU</a:t>
            </a:r>
          </a:p>
        </p:txBody>
      </p:sp>
      <p:sp>
        <p:nvSpPr>
          <p:cNvPr id="153" name="AutoShape 817"/>
          <p:cNvSpPr>
            <a:spLocks noChangeArrowheads="1"/>
          </p:cNvSpPr>
          <p:nvPr/>
        </p:nvSpPr>
        <p:spPr bwMode="auto">
          <a:xfrm>
            <a:off x="8701364" y="2268447"/>
            <a:ext cx="83527"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60" name="Text Box 790"/>
          <p:cNvSpPr txBox="1">
            <a:spLocks noChangeArrowheads="1"/>
          </p:cNvSpPr>
          <p:nvPr/>
        </p:nvSpPr>
        <p:spPr bwMode="auto">
          <a:xfrm>
            <a:off x="7470069" y="2228069"/>
            <a:ext cx="430823" cy="142875"/>
          </a:xfrm>
          <a:prstGeom prst="rect">
            <a:avLst/>
          </a:prstGeom>
          <a:noFill/>
          <a:ln w="9525" algn="ctr">
            <a:noFill/>
            <a:miter lim="800000"/>
            <a:headEnd/>
            <a:tailEnd/>
          </a:ln>
        </p:spPr>
        <p:txBody>
          <a:bodyPr lIns="0" tIns="0" rIns="0" bIns="0"/>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Test Cell</a:t>
            </a:r>
          </a:p>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results</a:t>
            </a:r>
          </a:p>
        </p:txBody>
      </p:sp>
      <p:sp>
        <p:nvSpPr>
          <p:cNvPr id="161" name="AutoShape 791"/>
          <p:cNvSpPr>
            <a:spLocks noChangeArrowheads="1"/>
          </p:cNvSpPr>
          <p:nvPr/>
        </p:nvSpPr>
        <p:spPr bwMode="auto">
          <a:xfrm>
            <a:off x="7910318" y="2268447"/>
            <a:ext cx="82062" cy="107950"/>
          </a:xfrm>
          <a:prstGeom prst="flowChartDecision">
            <a:avLst/>
          </a:prstGeom>
          <a:solidFill>
            <a:srgbClr val="92D400"/>
          </a:solidFill>
          <a:ln w="9525" algn="ctr">
            <a:solidFill>
              <a:srgbClr val="92D4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62" name="Rectangle 711"/>
          <p:cNvSpPr>
            <a:spLocks noChangeArrowheads="1"/>
          </p:cNvSpPr>
          <p:nvPr/>
        </p:nvSpPr>
        <p:spPr bwMode="auto">
          <a:xfrm rot="10800000">
            <a:off x="357765" y="1413862"/>
            <a:ext cx="333823" cy="2464706"/>
          </a:xfrm>
          <a:prstGeom prst="rect">
            <a:avLst/>
          </a:prstGeom>
          <a:solidFill>
            <a:srgbClr val="002060"/>
          </a:solidFill>
          <a:ln w="9525">
            <a:no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rgbClr val="FFFFFF"/>
                </a:solidFill>
                <a:effectLst/>
                <a:uLnTx/>
                <a:uFillTx/>
              </a:rPr>
              <a:t>Activities and deliverables</a:t>
            </a:r>
          </a:p>
        </p:txBody>
      </p:sp>
      <p:sp>
        <p:nvSpPr>
          <p:cNvPr id="163" name="Rectangle 711"/>
          <p:cNvSpPr>
            <a:spLocks noChangeArrowheads="1"/>
          </p:cNvSpPr>
          <p:nvPr/>
        </p:nvSpPr>
        <p:spPr bwMode="auto">
          <a:xfrm rot="10800000">
            <a:off x="719572" y="3232289"/>
            <a:ext cx="316352" cy="648000"/>
          </a:xfrm>
          <a:prstGeom prst="rect">
            <a:avLst/>
          </a:prstGeom>
          <a:solidFill>
            <a:srgbClr val="668C40"/>
          </a:solidFill>
          <a:ln w="9525">
            <a:no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rgbClr val="FFFFFF"/>
                </a:solidFill>
                <a:effectLst/>
                <a:uLnTx/>
                <a:uFillTx/>
              </a:rPr>
              <a:t>Coaching</a:t>
            </a:r>
          </a:p>
        </p:txBody>
      </p:sp>
      <p:sp>
        <p:nvSpPr>
          <p:cNvPr id="164" name="Rectangle 711"/>
          <p:cNvSpPr>
            <a:spLocks noChangeArrowheads="1"/>
          </p:cNvSpPr>
          <p:nvPr/>
        </p:nvSpPr>
        <p:spPr bwMode="auto">
          <a:xfrm rot="10800000">
            <a:off x="719572" y="1413862"/>
            <a:ext cx="316352" cy="1799688"/>
          </a:xfrm>
          <a:prstGeom prst="rect">
            <a:avLst/>
          </a:prstGeom>
          <a:solidFill>
            <a:srgbClr val="00B0F0"/>
          </a:solidFill>
          <a:ln w="9525">
            <a:noFill/>
            <a:miter lim="800000"/>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effectLst/>
                <a:uLnTx/>
                <a:uFillTx/>
              </a:rPr>
              <a:t>Project phases</a:t>
            </a:r>
          </a:p>
        </p:txBody>
      </p:sp>
      <p:sp>
        <p:nvSpPr>
          <p:cNvPr id="165" name="AutoShape 333"/>
          <p:cNvSpPr>
            <a:spLocks noChangeArrowheads="1"/>
          </p:cNvSpPr>
          <p:nvPr/>
        </p:nvSpPr>
        <p:spPr bwMode="auto">
          <a:xfrm>
            <a:off x="1475656" y="1586793"/>
            <a:ext cx="798459" cy="303212"/>
          </a:xfrm>
          <a:prstGeom prst="homePlate">
            <a:avLst>
              <a:gd name="adj" fmla="val 29399"/>
            </a:avLst>
          </a:prstGeom>
          <a:solidFill>
            <a:schemeClr val="accent1"/>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chemeClr val="tx2"/>
                </a:solidFill>
                <a:effectLst/>
                <a:uLnTx/>
                <a:uFillTx/>
              </a:rPr>
              <a:t>Scoping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chemeClr val="tx2"/>
                </a:solidFill>
                <a:effectLst/>
                <a:uLnTx/>
                <a:uFillTx/>
              </a:rPr>
              <a:t>Mobilisation</a:t>
            </a:r>
          </a:p>
        </p:txBody>
      </p:sp>
      <p:sp>
        <p:nvSpPr>
          <p:cNvPr id="166" name="AutoShape 335"/>
          <p:cNvSpPr>
            <a:spLocks noChangeArrowheads="1"/>
          </p:cNvSpPr>
          <p:nvPr/>
        </p:nvSpPr>
        <p:spPr bwMode="auto">
          <a:xfrm>
            <a:off x="2277284" y="1586793"/>
            <a:ext cx="1624952" cy="303212"/>
          </a:xfrm>
          <a:prstGeom prst="homePlate">
            <a:avLst>
              <a:gd name="adj" fmla="val 29825"/>
            </a:avLst>
          </a:prstGeom>
          <a:solidFill>
            <a:srgbClr val="00B0F0"/>
          </a:solidFill>
          <a:ln w="9525">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rgbClr val="FFFFFF"/>
                </a:solidFill>
                <a:effectLst/>
                <a:uLnTx/>
                <a:uFillTx/>
              </a:rPr>
              <a:t>Lean process assessment</a:t>
            </a:r>
          </a:p>
        </p:txBody>
      </p:sp>
      <p:sp>
        <p:nvSpPr>
          <p:cNvPr id="167" name="AutoShape 617"/>
          <p:cNvSpPr>
            <a:spLocks noChangeArrowheads="1"/>
          </p:cNvSpPr>
          <p:nvPr/>
        </p:nvSpPr>
        <p:spPr bwMode="auto">
          <a:xfrm>
            <a:off x="3900752" y="1586793"/>
            <a:ext cx="4901936" cy="303212"/>
          </a:xfrm>
          <a:prstGeom prst="homePlate">
            <a:avLst>
              <a:gd name="adj" fmla="val 35755"/>
            </a:avLst>
          </a:prstGeom>
          <a:solidFill>
            <a:srgbClr val="52D0FF"/>
          </a:solidFill>
          <a:ln w="9525" algn="ctr">
            <a:noFill/>
            <a:miter lim="800000"/>
            <a:headEnd/>
            <a:tailEnd/>
          </a:ln>
        </p:spPr>
        <p:txBody>
          <a:bodyPr lIns="36000" tIns="46800" rIns="36000" bIns="46800" anchor="ct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GB" sz="900" b="0" i="0" u="none" strike="noStrike" kern="0" cap="none" spc="0" normalizeH="0" baseline="0" noProof="0" dirty="0" smtClean="0">
                <a:ln>
                  <a:noFill/>
                </a:ln>
                <a:solidFill>
                  <a:schemeClr val="accent1"/>
                </a:solidFill>
                <a:effectLst/>
                <a:uLnTx/>
                <a:uFillTx/>
                <a:cs typeface="+mn-cs"/>
              </a:rPr>
              <a:t>Implementation of  the Improvement Work Packages</a:t>
            </a:r>
          </a:p>
        </p:txBody>
      </p:sp>
      <p:grpSp>
        <p:nvGrpSpPr>
          <p:cNvPr id="168" name="Group 792"/>
          <p:cNvGrpSpPr>
            <a:grpSpLocks/>
          </p:cNvGrpSpPr>
          <p:nvPr/>
        </p:nvGrpSpPr>
        <p:grpSpPr bwMode="auto">
          <a:xfrm>
            <a:off x="4734747" y="1982734"/>
            <a:ext cx="3257633" cy="180000"/>
            <a:chOff x="-19" y="1728"/>
            <a:chExt cx="1989" cy="96"/>
          </a:xfrm>
          <a:solidFill>
            <a:srgbClr val="52D0FF"/>
          </a:solidFill>
        </p:grpSpPr>
        <p:sp>
          <p:nvSpPr>
            <p:cNvPr id="169" name="AutoShape 793"/>
            <p:cNvSpPr>
              <a:spLocks noChangeArrowheads="1"/>
            </p:cNvSpPr>
            <p:nvPr/>
          </p:nvSpPr>
          <p:spPr bwMode="gray">
            <a:xfrm>
              <a:off x="1883" y="1728"/>
              <a:ext cx="87" cy="96"/>
            </a:xfrm>
            <a:prstGeom prst="diamond">
              <a:avLst/>
            </a:prstGeom>
            <a:grpFill/>
            <a:ln w="9525" algn="ctr">
              <a:noFill/>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accent1"/>
                </a:solidFill>
                <a:effectLst/>
                <a:uLnTx/>
                <a:uFillTx/>
              </a:endParaRPr>
            </a:p>
          </p:txBody>
        </p:sp>
        <p:sp>
          <p:nvSpPr>
            <p:cNvPr id="170" name="Rectangle 794"/>
            <p:cNvSpPr>
              <a:spLocks noChangeArrowheads="1"/>
            </p:cNvSpPr>
            <p:nvPr/>
          </p:nvSpPr>
          <p:spPr bwMode="gray">
            <a:xfrm>
              <a:off x="-19" y="1728"/>
              <a:ext cx="1947" cy="96"/>
            </a:xfrm>
            <a:prstGeom prst="rect">
              <a:avLst/>
            </a:prstGeom>
            <a:grp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solidFill>
                    <a:schemeClr val="accent1"/>
                  </a:solidFill>
                  <a:effectLst/>
                  <a:uLnTx/>
                  <a:uFillTx/>
                </a:rPr>
                <a:t>Work Pilot (Test cell)</a:t>
              </a:r>
            </a:p>
          </p:txBody>
        </p:sp>
      </p:grpSp>
      <p:sp>
        <p:nvSpPr>
          <p:cNvPr id="171" name="Rectangle 820"/>
          <p:cNvSpPr>
            <a:spLocks noChangeArrowheads="1"/>
          </p:cNvSpPr>
          <p:nvPr/>
        </p:nvSpPr>
        <p:spPr bwMode="gray">
          <a:xfrm>
            <a:off x="3902236" y="2642759"/>
            <a:ext cx="4900452" cy="178125"/>
          </a:xfrm>
          <a:prstGeom prst="homePlate">
            <a:avLst/>
          </a:prstGeom>
          <a:solidFill>
            <a:srgbClr val="52D0FF"/>
          </a:solid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solidFill>
                  <a:schemeClr val="accent1"/>
                </a:solidFill>
                <a:effectLst/>
                <a:uLnTx/>
                <a:uFillTx/>
              </a:rPr>
              <a:t>Progress reporting</a:t>
            </a:r>
            <a:r>
              <a:rPr kumimoji="0" lang="en-US" sz="800" b="0" i="0" u="none" strike="noStrike" kern="0" cap="none" spc="0" normalizeH="0" noProof="0" dirty="0" smtClean="0">
                <a:ln>
                  <a:noFill/>
                </a:ln>
                <a:solidFill>
                  <a:schemeClr val="accent1"/>
                </a:solidFill>
                <a:effectLst/>
                <a:uLnTx/>
                <a:uFillTx/>
              </a:rPr>
              <a:t> and </a:t>
            </a:r>
            <a:r>
              <a:rPr kumimoji="0" lang="en-US" sz="800" b="0" i="0" u="none" strike="noStrike" kern="0" cap="none" spc="0" normalizeH="0" baseline="0" noProof="0" dirty="0" smtClean="0">
                <a:ln>
                  <a:noFill/>
                </a:ln>
                <a:solidFill>
                  <a:schemeClr val="accent1"/>
                </a:solidFill>
                <a:effectLst/>
                <a:uLnTx/>
                <a:uFillTx/>
              </a:rPr>
              <a:t>change management</a:t>
            </a:r>
          </a:p>
        </p:txBody>
      </p:sp>
      <p:sp>
        <p:nvSpPr>
          <p:cNvPr id="172" name="Rectangle 820"/>
          <p:cNvSpPr>
            <a:spLocks noChangeArrowheads="1"/>
          </p:cNvSpPr>
          <p:nvPr/>
        </p:nvSpPr>
        <p:spPr bwMode="gray">
          <a:xfrm>
            <a:off x="2113173" y="3438799"/>
            <a:ext cx="2261999" cy="178125"/>
          </a:xfrm>
          <a:prstGeom prst="homePlate">
            <a:avLst/>
          </a:prstGeom>
          <a:solidFill>
            <a:srgbClr val="668C40"/>
          </a:solid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effectLst/>
                <a:uLnTx/>
                <a:uFillTx/>
              </a:rPr>
              <a:t>Coaching and support from Lean expert</a:t>
            </a:r>
          </a:p>
        </p:txBody>
      </p:sp>
      <p:grpSp>
        <p:nvGrpSpPr>
          <p:cNvPr id="173" name="Group 792"/>
          <p:cNvGrpSpPr>
            <a:grpSpLocks/>
          </p:cNvGrpSpPr>
          <p:nvPr/>
        </p:nvGrpSpPr>
        <p:grpSpPr bwMode="auto">
          <a:xfrm>
            <a:off x="7992380" y="1982659"/>
            <a:ext cx="800732" cy="180000"/>
            <a:chOff x="1472" y="1728"/>
            <a:chExt cx="498" cy="96"/>
          </a:xfrm>
          <a:solidFill>
            <a:srgbClr val="52D0FF"/>
          </a:solidFill>
        </p:grpSpPr>
        <p:sp>
          <p:nvSpPr>
            <p:cNvPr id="174" name="AutoShape 793"/>
            <p:cNvSpPr>
              <a:spLocks noChangeArrowheads="1"/>
            </p:cNvSpPr>
            <p:nvPr/>
          </p:nvSpPr>
          <p:spPr bwMode="gray">
            <a:xfrm>
              <a:off x="1883" y="1728"/>
              <a:ext cx="87" cy="96"/>
            </a:xfrm>
            <a:prstGeom prst="diamond">
              <a:avLst/>
            </a:prstGeom>
            <a:grpFill/>
            <a:ln w="9525" algn="ctr">
              <a:noFill/>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accent1"/>
                </a:solidFill>
                <a:effectLst/>
                <a:uLnTx/>
                <a:uFillTx/>
              </a:endParaRPr>
            </a:p>
          </p:txBody>
        </p:sp>
        <p:sp>
          <p:nvSpPr>
            <p:cNvPr id="175" name="Rectangle 794"/>
            <p:cNvSpPr>
              <a:spLocks noChangeArrowheads="1"/>
            </p:cNvSpPr>
            <p:nvPr/>
          </p:nvSpPr>
          <p:spPr bwMode="gray">
            <a:xfrm>
              <a:off x="1472" y="1728"/>
              <a:ext cx="456" cy="96"/>
            </a:xfrm>
            <a:prstGeom prst="rect">
              <a:avLst/>
            </a:prstGeom>
            <a:grp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solidFill>
                    <a:schemeClr val="accent1"/>
                  </a:solidFill>
                  <a:effectLst/>
                  <a:uLnTx/>
                  <a:uFillTx/>
                </a:rPr>
                <a:t>Replication plan</a:t>
              </a:r>
            </a:p>
          </p:txBody>
        </p:sp>
      </p:grpSp>
      <p:grpSp>
        <p:nvGrpSpPr>
          <p:cNvPr id="176" name="Group 792"/>
          <p:cNvGrpSpPr>
            <a:grpSpLocks/>
          </p:cNvGrpSpPr>
          <p:nvPr/>
        </p:nvGrpSpPr>
        <p:grpSpPr bwMode="auto">
          <a:xfrm>
            <a:off x="3900868" y="1982659"/>
            <a:ext cx="830573" cy="180000"/>
            <a:chOff x="1472" y="1728"/>
            <a:chExt cx="498" cy="96"/>
          </a:xfrm>
          <a:solidFill>
            <a:srgbClr val="52D0FF"/>
          </a:solidFill>
        </p:grpSpPr>
        <p:sp>
          <p:nvSpPr>
            <p:cNvPr id="177" name="AutoShape 793"/>
            <p:cNvSpPr>
              <a:spLocks noChangeArrowheads="1"/>
            </p:cNvSpPr>
            <p:nvPr/>
          </p:nvSpPr>
          <p:spPr bwMode="gray">
            <a:xfrm>
              <a:off x="1883" y="1728"/>
              <a:ext cx="87" cy="96"/>
            </a:xfrm>
            <a:prstGeom prst="diamond">
              <a:avLst/>
            </a:prstGeom>
            <a:grpFill/>
            <a:ln w="9525" algn="ctr">
              <a:noFill/>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accent1"/>
                </a:solidFill>
                <a:effectLst/>
                <a:uLnTx/>
                <a:uFillTx/>
              </a:endParaRPr>
            </a:p>
          </p:txBody>
        </p:sp>
        <p:sp>
          <p:nvSpPr>
            <p:cNvPr id="178" name="Rectangle 794"/>
            <p:cNvSpPr>
              <a:spLocks noChangeArrowheads="1"/>
            </p:cNvSpPr>
            <p:nvPr/>
          </p:nvSpPr>
          <p:spPr bwMode="gray">
            <a:xfrm>
              <a:off x="1472" y="1728"/>
              <a:ext cx="456" cy="96"/>
            </a:xfrm>
            <a:prstGeom prst="rect">
              <a:avLst/>
            </a:prstGeom>
            <a:grp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solidFill>
                    <a:schemeClr val="accent1"/>
                  </a:solidFill>
                  <a:effectLst/>
                  <a:uLnTx/>
                  <a:uFillTx/>
                </a:rPr>
                <a:t>Pilot preparation</a:t>
              </a:r>
            </a:p>
          </p:txBody>
        </p:sp>
      </p:grpSp>
      <p:sp>
        <p:nvSpPr>
          <p:cNvPr id="179" name="AutoShape 19"/>
          <p:cNvSpPr>
            <a:spLocks noChangeArrowheads="1"/>
          </p:cNvSpPr>
          <p:nvPr/>
        </p:nvSpPr>
        <p:spPr bwMode="gray">
          <a:xfrm>
            <a:off x="3163760" y="1982659"/>
            <a:ext cx="252000" cy="180000"/>
          </a:xfrm>
          <a:prstGeom prst="homePlate">
            <a:avLst/>
          </a:prstGeom>
          <a:solidFill>
            <a:srgbClr val="00A1DE"/>
          </a:solidFill>
          <a:ln w="9525" cap="rnd" algn="ctr">
            <a:noFill/>
            <a:miter lim="800000"/>
            <a:headEnd/>
            <a:tailEnd/>
          </a:ln>
        </p:spPr>
        <p:txBody>
          <a:bodyPr wrap="none" lIns="0" tIns="0" rIns="0" bIns="0" anchor="ctr"/>
          <a:lstStyle/>
          <a:p>
            <a:pPr defTabSz="1019175"/>
            <a:r>
              <a:rPr lang="en-GB" sz="900" b="1" dirty="0" smtClean="0">
                <a:solidFill>
                  <a:srgbClr val="FFFFFF"/>
                </a:solidFill>
              </a:rPr>
              <a:t>FS1</a:t>
            </a:r>
            <a:endParaRPr lang="en-GB" sz="900" dirty="0">
              <a:solidFill>
                <a:srgbClr val="FFFFFF"/>
              </a:solidFill>
            </a:endParaRPr>
          </a:p>
        </p:txBody>
      </p:sp>
      <p:sp>
        <p:nvSpPr>
          <p:cNvPr id="180" name="AutoShape 19"/>
          <p:cNvSpPr>
            <a:spLocks noChangeArrowheads="1"/>
          </p:cNvSpPr>
          <p:nvPr/>
        </p:nvSpPr>
        <p:spPr bwMode="gray">
          <a:xfrm>
            <a:off x="3542980" y="1982659"/>
            <a:ext cx="252000" cy="180000"/>
          </a:xfrm>
          <a:prstGeom prst="homePlate">
            <a:avLst/>
          </a:prstGeom>
          <a:solidFill>
            <a:srgbClr val="72C7E7"/>
          </a:solidFill>
          <a:ln w="9525" cap="rnd" algn="ctr">
            <a:noFill/>
            <a:miter lim="800000"/>
            <a:headEnd/>
            <a:tailEnd/>
          </a:ln>
        </p:spPr>
        <p:txBody>
          <a:bodyPr wrap="none" lIns="0" tIns="0" rIns="0" bIns="0" anchor="ctr"/>
          <a:lstStyle/>
          <a:p>
            <a:pPr defTabSz="1019175"/>
            <a:r>
              <a:rPr lang="en-GB" sz="900" b="1" dirty="0" smtClean="0">
                <a:solidFill>
                  <a:srgbClr val="FFFFFF"/>
                </a:solidFill>
              </a:rPr>
              <a:t>FS2</a:t>
            </a:r>
            <a:endParaRPr lang="en-GB" sz="900" dirty="0">
              <a:solidFill>
                <a:srgbClr val="FFFFFF"/>
              </a:solidFill>
            </a:endParaRPr>
          </a:p>
        </p:txBody>
      </p:sp>
      <p:sp>
        <p:nvSpPr>
          <p:cNvPr id="181" name="AutoShape 19"/>
          <p:cNvSpPr>
            <a:spLocks noChangeArrowheads="1"/>
          </p:cNvSpPr>
          <p:nvPr/>
        </p:nvSpPr>
        <p:spPr bwMode="gray">
          <a:xfrm>
            <a:off x="2346539" y="1982659"/>
            <a:ext cx="252000" cy="180000"/>
          </a:xfrm>
          <a:prstGeom prst="homePlate">
            <a:avLst/>
          </a:prstGeom>
          <a:solidFill>
            <a:srgbClr val="0079A6"/>
          </a:solidFill>
          <a:ln w="9525" cap="rnd" algn="ctr">
            <a:noFill/>
            <a:miter lim="800000"/>
            <a:headEnd/>
            <a:tailEnd/>
          </a:ln>
        </p:spPr>
        <p:txBody>
          <a:bodyPr wrap="none" lIns="0" tIns="0" rIns="0" bIns="0" anchor="ctr"/>
          <a:lstStyle/>
          <a:p>
            <a:pPr defTabSz="1019175"/>
            <a:r>
              <a:rPr lang="en-GB" sz="900" b="1" dirty="0" smtClean="0">
                <a:solidFill>
                  <a:srgbClr val="FFFFFF"/>
                </a:solidFill>
              </a:rPr>
              <a:t>CS1</a:t>
            </a:r>
            <a:endParaRPr lang="en-GB" sz="900" dirty="0">
              <a:solidFill>
                <a:srgbClr val="FFFFFF"/>
              </a:solidFill>
            </a:endParaRPr>
          </a:p>
        </p:txBody>
      </p:sp>
      <p:sp>
        <p:nvSpPr>
          <p:cNvPr id="182" name="AutoShape 19"/>
          <p:cNvSpPr>
            <a:spLocks noChangeArrowheads="1"/>
          </p:cNvSpPr>
          <p:nvPr/>
        </p:nvSpPr>
        <p:spPr bwMode="gray">
          <a:xfrm>
            <a:off x="2756912" y="1982659"/>
            <a:ext cx="252000" cy="180000"/>
          </a:xfrm>
          <a:prstGeom prst="homePlate">
            <a:avLst/>
          </a:prstGeom>
          <a:solidFill>
            <a:srgbClr val="1462FF"/>
          </a:solidFill>
          <a:ln w="9525" cap="rnd" algn="ctr">
            <a:noFill/>
            <a:miter lim="800000"/>
            <a:headEnd/>
            <a:tailEnd/>
          </a:ln>
        </p:spPr>
        <p:txBody>
          <a:bodyPr wrap="none" lIns="0" tIns="0" rIns="0" bIns="0" anchor="ctr"/>
          <a:lstStyle/>
          <a:p>
            <a:pPr defTabSz="1019175"/>
            <a:r>
              <a:rPr lang="en-GB" sz="900" b="1" dirty="0" smtClean="0">
                <a:solidFill>
                  <a:srgbClr val="FFFFFF"/>
                </a:solidFill>
              </a:rPr>
              <a:t>CS2</a:t>
            </a:r>
            <a:endParaRPr lang="en-GB" sz="900" dirty="0">
              <a:solidFill>
                <a:srgbClr val="FFFFFF"/>
              </a:solidFill>
            </a:endParaRPr>
          </a:p>
        </p:txBody>
      </p:sp>
      <p:cxnSp>
        <p:nvCxnSpPr>
          <p:cNvPr id="183" name="Elbow Connector 182"/>
          <p:cNvCxnSpPr>
            <a:stCxn id="99" idx="3"/>
            <a:endCxn id="100" idx="2"/>
          </p:cNvCxnSpPr>
          <p:nvPr/>
        </p:nvCxnSpPr>
        <p:spPr>
          <a:xfrm flipV="1">
            <a:off x="2811456" y="2376397"/>
            <a:ext cx="144138" cy="907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102" idx="3"/>
            <a:endCxn id="104" idx="2"/>
          </p:cNvCxnSpPr>
          <p:nvPr/>
        </p:nvCxnSpPr>
        <p:spPr>
          <a:xfrm flipV="1">
            <a:off x="3239619" y="2376397"/>
            <a:ext cx="120135" cy="34377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Elbow Connector 184"/>
          <p:cNvCxnSpPr>
            <a:stCxn id="105" idx="3"/>
            <a:endCxn id="107" idx="2"/>
          </p:cNvCxnSpPr>
          <p:nvPr/>
        </p:nvCxnSpPr>
        <p:spPr>
          <a:xfrm flipV="1">
            <a:off x="3601596" y="2376397"/>
            <a:ext cx="144069" cy="64401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6" name="Rectangle 820"/>
          <p:cNvSpPr>
            <a:spLocks noChangeArrowheads="1"/>
          </p:cNvSpPr>
          <p:nvPr/>
        </p:nvSpPr>
        <p:spPr bwMode="gray">
          <a:xfrm>
            <a:off x="1066675" y="3438799"/>
            <a:ext cx="432000" cy="178125"/>
          </a:xfrm>
          <a:prstGeom prst="homePlate">
            <a:avLst/>
          </a:prstGeom>
          <a:solidFill>
            <a:srgbClr val="668C40"/>
          </a:solid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effectLst/>
                <a:uLnTx/>
                <a:uFillTx/>
              </a:rPr>
              <a:t>T1</a:t>
            </a:r>
          </a:p>
        </p:txBody>
      </p:sp>
      <p:sp>
        <p:nvSpPr>
          <p:cNvPr id="187" name="Rectangle 795"/>
          <p:cNvSpPr>
            <a:spLocks noChangeArrowheads="1"/>
          </p:cNvSpPr>
          <p:nvPr/>
        </p:nvSpPr>
        <p:spPr bwMode="gray">
          <a:xfrm>
            <a:off x="1503437" y="3438799"/>
            <a:ext cx="791308" cy="180000"/>
          </a:xfrm>
          <a:prstGeom prst="rect">
            <a:avLst/>
          </a:prstGeom>
          <a:solidFill>
            <a:srgbClr val="596E6E">
              <a:alpha val="20000"/>
            </a:srgbClr>
          </a:solidFill>
          <a:ln w="9525" algn="ctr">
            <a:noFill/>
            <a:miter lim="800000"/>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8" name="AutoShape 805"/>
          <p:cNvSpPr>
            <a:spLocks noChangeArrowheads="1"/>
          </p:cNvSpPr>
          <p:nvPr/>
        </p:nvSpPr>
        <p:spPr bwMode="auto">
          <a:xfrm>
            <a:off x="4200645"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89" name="AutoShape 805"/>
          <p:cNvSpPr>
            <a:spLocks noChangeArrowheads="1"/>
          </p:cNvSpPr>
          <p:nvPr/>
        </p:nvSpPr>
        <p:spPr bwMode="auto">
          <a:xfrm>
            <a:off x="4607930"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0" name="AutoShape 805"/>
          <p:cNvSpPr>
            <a:spLocks noChangeArrowheads="1"/>
          </p:cNvSpPr>
          <p:nvPr/>
        </p:nvSpPr>
        <p:spPr bwMode="auto">
          <a:xfrm>
            <a:off x="5015215" y="2848155"/>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1" name="AutoShape 805"/>
          <p:cNvSpPr>
            <a:spLocks noChangeArrowheads="1"/>
          </p:cNvSpPr>
          <p:nvPr/>
        </p:nvSpPr>
        <p:spPr bwMode="auto">
          <a:xfrm>
            <a:off x="5422500"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2" name="AutoShape 805"/>
          <p:cNvSpPr>
            <a:spLocks noChangeArrowheads="1"/>
          </p:cNvSpPr>
          <p:nvPr/>
        </p:nvSpPr>
        <p:spPr bwMode="auto">
          <a:xfrm>
            <a:off x="5829785"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3" name="AutoShape 805"/>
          <p:cNvSpPr>
            <a:spLocks noChangeArrowheads="1"/>
          </p:cNvSpPr>
          <p:nvPr/>
        </p:nvSpPr>
        <p:spPr bwMode="auto">
          <a:xfrm>
            <a:off x="6237070"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4" name="AutoShape 805"/>
          <p:cNvSpPr>
            <a:spLocks noChangeArrowheads="1"/>
          </p:cNvSpPr>
          <p:nvPr/>
        </p:nvSpPr>
        <p:spPr bwMode="auto">
          <a:xfrm>
            <a:off x="6644355"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5" name="AutoShape 805"/>
          <p:cNvSpPr>
            <a:spLocks noChangeArrowheads="1"/>
          </p:cNvSpPr>
          <p:nvPr/>
        </p:nvSpPr>
        <p:spPr bwMode="auto">
          <a:xfrm>
            <a:off x="7051640"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6" name="AutoShape 805"/>
          <p:cNvSpPr>
            <a:spLocks noChangeArrowheads="1"/>
          </p:cNvSpPr>
          <p:nvPr/>
        </p:nvSpPr>
        <p:spPr bwMode="auto">
          <a:xfrm>
            <a:off x="7458925"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7" name="AutoShape 805"/>
          <p:cNvSpPr>
            <a:spLocks noChangeArrowheads="1"/>
          </p:cNvSpPr>
          <p:nvPr/>
        </p:nvSpPr>
        <p:spPr bwMode="auto">
          <a:xfrm>
            <a:off x="7866210"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8" name="AutoShape 805"/>
          <p:cNvSpPr>
            <a:spLocks noChangeArrowheads="1"/>
          </p:cNvSpPr>
          <p:nvPr/>
        </p:nvSpPr>
        <p:spPr bwMode="auto">
          <a:xfrm>
            <a:off x="8273495"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199" name="AutoShape 805"/>
          <p:cNvSpPr>
            <a:spLocks noChangeArrowheads="1"/>
          </p:cNvSpPr>
          <p:nvPr/>
        </p:nvSpPr>
        <p:spPr bwMode="auto">
          <a:xfrm>
            <a:off x="8680778" y="2860833"/>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0" name="AutoShape 805"/>
          <p:cNvSpPr>
            <a:spLocks noChangeArrowheads="1"/>
          </p:cNvSpPr>
          <p:nvPr/>
        </p:nvSpPr>
        <p:spPr bwMode="auto">
          <a:xfrm>
            <a:off x="4200645"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1" name="AutoShape 805"/>
          <p:cNvSpPr>
            <a:spLocks noChangeArrowheads="1"/>
          </p:cNvSpPr>
          <p:nvPr/>
        </p:nvSpPr>
        <p:spPr bwMode="auto">
          <a:xfrm>
            <a:off x="5015215" y="3665452"/>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2" name="AutoShape 805"/>
          <p:cNvSpPr>
            <a:spLocks noChangeArrowheads="1"/>
          </p:cNvSpPr>
          <p:nvPr/>
        </p:nvSpPr>
        <p:spPr bwMode="auto">
          <a:xfrm>
            <a:off x="5422500"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3" name="AutoShape 805"/>
          <p:cNvSpPr>
            <a:spLocks noChangeArrowheads="1"/>
          </p:cNvSpPr>
          <p:nvPr/>
        </p:nvSpPr>
        <p:spPr bwMode="auto">
          <a:xfrm>
            <a:off x="5829785"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4" name="AutoShape 805"/>
          <p:cNvSpPr>
            <a:spLocks noChangeArrowheads="1"/>
          </p:cNvSpPr>
          <p:nvPr/>
        </p:nvSpPr>
        <p:spPr bwMode="auto">
          <a:xfrm>
            <a:off x="6237070"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5" name="AutoShape 805"/>
          <p:cNvSpPr>
            <a:spLocks noChangeArrowheads="1"/>
          </p:cNvSpPr>
          <p:nvPr/>
        </p:nvSpPr>
        <p:spPr bwMode="auto">
          <a:xfrm>
            <a:off x="6644355"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6" name="AutoShape 805"/>
          <p:cNvSpPr>
            <a:spLocks noChangeArrowheads="1"/>
          </p:cNvSpPr>
          <p:nvPr/>
        </p:nvSpPr>
        <p:spPr bwMode="auto">
          <a:xfrm>
            <a:off x="7051640"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7" name="AutoShape 805"/>
          <p:cNvSpPr>
            <a:spLocks noChangeArrowheads="1"/>
          </p:cNvSpPr>
          <p:nvPr/>
        </p:nvSpPr>
        <p:spPr bwMode="auto">
          <a:xfrm>
            <a:off x="7458925"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8" name="AutoShape 805"/>
          <p:cNvSpPr>
            <a:spLocks noChangeArrowheads="1"/>
          </p:cNvSpPr>
          <p:nvPr/>
        </p:nvSpPr>
        <p:spPr bwMode="auto">
          <a:xfrm>
            <a:off x="7866210"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09" name="AutoShape 805"/>
          <p:cNvSpPr>
            <a:spLocks noChangeArrowheads="1"/>
          </p:cNvSpPr>
          <p:nvPr/>
        </p:nvSpPr>
        <p:spPr bwMode="auto">
          <a:xfrm>
            <a:off x="8273495"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0" name="AutoShape 805"/>
          <p:cNvSpPr>
            <a:spLocks noChangeArrowheads="1"/>
          </p:cNvSpPr>
          <p:nvPr/>
        </p:nvSpPr>
        <p:spPr bwMode="auto">
          <a:xfrm>
            <a:off x="8680778"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1" name="AutoShape 805"/>
          <p:cNvSpPr>
            <a:spLocks noChangeArrowheads="1"/>
          </p:cNvSpPr>
          <p:nvPr/>
        </p:nvSpPr>
        <p:spPr bwMode="auto">
          <a:xfrm>
            <a:off x="2164851"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2" name="AutoShape 805"/>
          <p:cNvSpPr>
            <a:spLocks noChangeArrowheads="1"/>
          </p:cNvSpPr>
          <p:nvPr/>
        </p:nvSpPr>
        <p:spPr bwMode="auto">
          <a:xfrm>
            <a:off x="2572136"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3" name="AutoShape 805"/>
          <p:cNvSpPr>
            <a:spLocks noChangeArrowheads="1"/>
          </p:cNvSpPr>
          <p:nvPr/>
        </p:nvSpPr>
        <p:spPr bwMode="auto">
          <a:xfrm>
            <a:off x="2979421"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4" name="AutoShape 805"/>
          <p:cNvSpPr>
            <a:spLocks noChangeArrowheads="1"/>
          </p:cNvSpPr>
          <p:nvPr/>
        </p:nvSpPr>
        <p:spPr bwMode="auto">
          <a:xfrm>
            <a:off x="3386706"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5" name="AutoShape 805"/>
          <p:cNvSpPr>
            <a:spLocks noChangeArrowheads="1"/>
          </p:cNvSpPr>
          <p:nvPr/>
        </p:nvSpPr>
        <p:spPr bwMode="auto">
          <a:xfrm>
            <a:off x="3793989" y="3678130"/>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16" name="Rectangle 820"/>
          <p:cNvSpPr>
            <a:spLocks noChangeArrowheads="1"/>
          </p:cNvSpPr>
          <p:nvPr/>
        </p:nvSpPr>
        <p:spPr bwMode="gray">
          <a:xfrm>
            <a:off x="4722090" y="3438799"/>
            <a:ext cx="4080598" cy="178125"/>
          </a:xfrm>
          <a:prstGeom prst="homePlate">
            <a:avLst/>
          </a:prstGeom>
          <a:solidFill>
            <a:srgbClr val="668C40"/>
          </a:solid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effectLst/>
                <a:uLnTx/>
                <a:uFillTx/>
              </a:rPr>
              <a:t>Coaching and support from Lean expert</a:t>
            </a:r>
          </a:p>
        </p:txBody>
      </p:sp>
      <p:sp>
        <p:nvSpPr>
          <p:cNvPr id="217" name="Rectangle 820"/>
          <p:cNvSpPr>
            <a:spLocks noChangeArrowheads="1"/>
          </p:cNvSpPr>
          <p:nvPr/>
        </p:nvSpPr>
        <p:spPr bwMode="gray">
          <a:xfrm>
            <a:off x="4432961" y="3438799"/>
            <a:ext cx="252000" cy="178125"/>
          </a:xfrm>
          <a:prstGeom prst="homePlate">
            <a:avLst/>
          </a:prstGeom>
          <a:solidFill>
            <a:srgbClr val="668C40"/>
          </a:solidFill>
          <a:ln w="9525" algn="ctr">
            <a:noFill/>
            <a:miter lim="800000"/>
            <a:headEnd/>
            <a:tailEnd/>
          </a:ln>
        </p:spPr>
        <p:txBody>
          <a:bodyPr wrap="none" lIns="0" tIns="0" rIns="0" bIns="0" anchor="ctr"/>
          <a:lstStyle/>
          <a:p>
            <a:pPr marL="171450" marR="0" lvl="0" indent="-171450" algn="ctr" defTabSz="914400" eaLnBrk="1" fontAlgn="auto" latinLnBrk="0" hangingPunct="1">
              <a:lnSpc>
                <a:spcPct val="100000"/>
              </a:lnSpc>
              <a:spcBef>
                <a:spcPts val="0"/>
              </a:spcBef>
              <a:spcAft>
                <a:spcPts val="0"/>
              </a:spcAft>
              <a:buClrTx/>
              <a:buSzPct val="130000"/>
              <a:buFont typeface="Symbol" pitchFamily="18" charset="2"/>
              <a:buNone/>
              <a:tabLst/>
              <a:defRPr/>
            </a:pPr>
            <a:r>
              <a:rPr kumimoji="0" lang="en-US" sz="800" b="0" i="0" u="none" strike="noStrike" kern="0" cap="none" spc="0" normalizeH="0" baseline="0" noProof="0" dirty="0" smtClean="0">
                <a:ln>
                  <a:noFill/>
                </a:ln>
                <a:effectLst/>
                <a:uLnTx/>
                <a:uFillTx/>
              </a:rPr>
              <a:t>T2</a:t>
            </a:r>
          </a:p>
        </p:txBody>
      </p:sp>
      <p:sp>
        <p:nvSpPr>
          <p:cNvPr id="218" name="Text Box 804"/>
          <p:cNvSpPr txBox="1">
            <a:spLocks noChangeArrowheads="1"/>
          </p:cNvSpPr>
          <p:nvPr/>
        </p:nvSpPr>
        <p:spPr bwMode="auto">
          <a:xfrm>
            <a:off x="1064730" y="3638847"/>
            <a:ext cx="530776" cy="215751"/>
          </a:xfrm>
          <a:prstGeom prst="rect">
            <a:avLst/>
          </a:prstGeom>
          <a:noFill/>
          <a:ln w="9525" algn="ctr">
            <a:noFill/>
            <a:miter lim="800000"/>
            <a:headEnd/>
            <a:tailEnd/>
          </a:ln>
        </p:spPr>
        <p:txBody>
          <a:bodyPr lIns="0" tIns="0" rIns="0" bIns="0"/>
          <a:lstStyle/>
          <a:p>
            <a:pPr marL="0" marR="0" lvl="0" indent="0" defTabSz="914400" eaLnBrk="0" fontAlgn="auto" latinLnBrk="0" hangingPunct="0">
              <a:lnSpc>
                <a:spcPct val="100000"/>
              </a:lnSpc>
              <a:spcBef>
                <a:spcPts val="0"/>
              </a:spcBef>
              <a:spcAft>
                <a:spcPts val="0"/>
              </a:spcAft>
              <a:buClrTx/>
              <a:buSzTx/>
              <a:buFontTx/>
              <a:buNone/>
              <a:tabLst/>
              <a:defRPr/>
            </a:pPr>
            <a:r>
              <a:rPr kumimoji="0" lang="fr-FR" sz="700" b="0" i="0" u="none" strike="noStrike" kern="0" cap="none" spc="0" normalizeH="0" baseline="0" noProof="0" dirty="0" smtClean="0">
                <a:ln>
                  <a:noFill/>
                </a:ln>
                <a:solidFill>
                  <a:srgbClr val="002060"/>
                </a:solidFill>
                <a:effectLst/>
                <a:uLnTx/>
                <a:uFillTx/>
              </a:rPr>
              <a:t>Initial</a:t>
            </a:r>
            <a:r>
              <a:rPr kumimoji="0" lang="fr-FR" sz="700" b="0" i="0" u="none" strike="noStrike" kern="0" cap="none" spc="0" normalizeH="0" noProof="0" dirty="0" smtClean="0">
                <a:ln>
                  <a:noFill/>
                </a:ln>
                <a:solidFill>
                  <a:srgbClr val="002060"/>
                </a:solidFill>
                <a:effectLst/>
                <a:uLnTx/>
                <a:uFillTx/>
              </a:rPr>
              <a:t> Lean training</a:t>
            </a:r>
            <a:endParaRPr kumimoji="0" lang="en-GB" sz="700" b="0" i="0" u="none" strike="noStrike" kern="0" cap="none" spc="0" normalizeH="0" baseline="0" noProof="0" dirty="0" smtClean="0">
              <a:ln>
                <a:noFill/>
              </a:ln>
              <a:solidFill>
                <a:srgbClr val="002060"/>
              </a:solidFill>
              <a:effectLst/>
              <a:uLnTx/>
              <a:uFillTx/>
            </a:endParaRPr>
          </a:p>
        </p:txBody>
      </p:sp>
      <p:sp>
        <p:nvSpPr>
          <p:cNvPr id="219" name="Text Box 804"/>
          <p:cNvSpPr txBox="1">
            <a:spLocks noChangeArrowheads="1"/>
          </p:cNvSpPr>
          <p:nvPr/>
        </p:nvSpPr>
        <p:spPr bwMode="auto">
          <a:xfrm>
            <a:off x="4375532" y="3638847"/>
            <a:ext cx="545257" cy="215751"/>
          </a:xfrm>
          <a:prstGeom prst="rect">
            <a:avLst/>
          </a:prstGeom>
          <a:noFill/>
          <a:ln w="9525" algn="ctr">
            <a:noFill/>
            <a:miter lim="800000"/>
            <a:headEnd/>
            <a:tailEnd/>
          </a:ln>
        </p:spPr>
        <p:txBody>
          <a:bodyPr lIns="0" tIns="0" rIns="0" bIns="0"/>
          <a:lstStyle/>
          <a:p>
            <a:pPr marL="0" marR="0" lvl="0" indent="0" defTabSz="914400" eaLnBrk="0" fontAlgn="auto" latinLnBrk="0" hangingPunct="0">
              <a:lnSpc>
                <a:spcPct val="100000"/>
              </a:lnSpc>
              <a:spcBef>
                <a:spcPts val="0"/>
              </a:spcBef>
              <a:spcAft>
                <a:spcPts val="0"/>
              </a:spcAft>
              <a:buClrTx/>
              <a:buSzTx/>
              <a:buFontTx/>
              <a:buNone/>
              <a:tabLst/>
              <a:defRPr/>
            </a:pPr>
            <a:r>
              <a:rPr kumimoji="0" lang="fr-FR" sz="700" b="0" i="0" u="none" strike="noStrike" kern="0" cap="none" spc="0" normalizeH="0" baseline="0" noProof="0" dirty="0" smtClean="0">
                <a:ln>
                  <a:noFill/>
                </a:ln>
                <a:solidFill>
                  <a:srgbClr val="002060"/>
                </a:solidFill>
                <a:effectLst/>
                <a:uLnTx/>
                <a:uFillTx/>
              </a:rPr>
              <a:t>Lean </a:t>
            </a:r>
            <a:r>
              <a:rPr lang="fr-FR" sz="700" kern="0" dirty="0" smtClean="0">
                <a:solidFill>
                  <a:srgbClr val="002060"/>
                </a:solidFill>
              </a:rPr>
              <a:t>r</a:t>
            </a:r>
            <a:r>
              <a:rPr kumimoji="0" lang="fr-FR" sz="700" b="0" i="0" u="none" strike="noStrike" kern="0" cap="none" spc="0" normalizeH="0" baseline="0" noProof="0" dirty="0" err="1" smtClean="0">
                <a:ln>
                  <a:noFill/>
                </a:ln>
                <a:solidFill>
                  <a:srgbClr val="002060"/>
                </a:solidFill>
                <a:effectLst/>
                <a:uLnTx/>
                <a:uFillTx/>
              </a:rPr>
              <a:t>efresh</a:t>
            </a:r>
            <a:endParaRPr kumimoji="0" lang="fr-FR" sz="700" b="0" i="0" u="none" strike="noStrike" kern="0" cap="none" spc="0" normalizeH="0" baseline="0" noProof="0" dirty="0" smtClean="0">
              <a:ln>
                <a:noFill/>
              </a:ln>
              <a:solidFill>
                <a:srgbClr val="002060"/>
              </a:solidFill>
              <a:effectLst/>
              <a:uLnTx/>
              <a:uFillTx/>
            </a:endParaRPr>
          </a:p>
          <a:p>
            <a:pPr marL="0" marR="0" lvl="0" indent="0" defTabSz="914400" eaLnBrk="0" fontAlgn="auto" latinLnBrk="0" hangingPunct="0">
              <a:lnSpc>
                <a:spcPct val="100000"/>
              </a:lnSpc>
              <a:spcBef>
                <a:spcPts val="0"/>
              </a:spcBef>
              <a:spcAft>
                <a:spcPts val="0"/>
              </a:spcAft>
              <a:buClrTx/>
              <a:buSzTx/>
              <a:buFontTx/>
              <a:buNone/>
              <a:tabLst/>
              <a:defRPr/>
            </a:pPr>
            <a:r>
              <a:rPr lang="fr-FR" sz="700" kern="0" dirty="0" smtClean="0">
                <a:solidFill>
                  <a:srgbClr val="002060"/>
                </a:solidFill>
              </a:rPr>
              <a:t>&amp; </a:t>
            </a:r>
            <a:r>
              <a:rPr lang="fr-FR" sz="700" kern="0" dirty="0" err="1" smtClean="0">
                <a:solidFill>
                  <a:srgbClr val="002060"/>
                </a:solidFill>
              </a:rPr>
              <a:t>Chg</a:t>
            </a:r>
            <a:r>
              <a:rPr lang="fr-FR" sz="700" kern="0" dirty="0" smtClean="0">
                <a:solidFill>
                  <a:srgbClr val="002060"/>
                </a:solidFill>
              </a:rPr>
              <a:t> </a:t>
            </a:r>
            <a:r>
              <a:rPr lang="fr-FR" sz="700" kern="0" dirty="0" err="1" smtClean="0">
                <a:solidFill>
                  <a:srgbClr val="002060"/>
                </a:solidFill>
              </a:rPr>
              <a:t>Mgt</a:t>
            </a:r>
            <a:endParaRPr kumimoji="0" lang="en-GB" sz="700" b="0" i="0" u="none" strike="noStrike" kern="0" cap="none" spc="0" normalizeH="0" baseline="0" noProof="0" dirty="0" smtClean="0">
              <a:ln>
                <a:noFill/>
              </a:ln>
              <a:solidFill>
                <a:srgbClr val="002060"/>
              </a:solidFill>
              <a:effectLst/>
              <a:uLnTx/>
              <a:uFillTx/>
            </a:endParaRPr>
          </a:p>
        </p:txBody>
      </p:sp>
      <p:sp>
        <p:nvSpPr>
          <p:cNvPr id="220" name="AutoShape 805"/>
          <p:cNvSpPr>
            <a:spLocks noChangeArrowheads="1"/>
          </p:cNvSpPr>
          <p:nvPr/>
        </p:nvSpPr>
        <p:spPr bwMode="auto">
          <a:xfrm>
            <a:off x="1130396" y="6508848"/>
            <a:ext cx="82062" cy="107950"/>
          </a:xfrm>
          <a:prstGeom prst="flowChartDecision">
            <a:avLst/>
          </a:prstGeom>
          <a:solidFill>
            <a:srgbClr val="99CC00"/>
          </a:solidFill>
          <a:ln w="9525" algn="ctr">
            <a:solidFill>
              <a:srgbClr val="99CC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1" name="Text Box 786"/>
          <p:cNvSpPr txBox="1">
            <a:spLocks noChangeArrowheads="1"/>
          </p:cNvSpPr>
          <p:nvPr/>
        </p:nvSpPr>
        <p:spPr bwMode="auto">
          <a:xfrm>
            <a:off x="1292680" y="6466167"/>
            <a:ext cx="603738" cy="193313"/>
          </a:xfrm>
          <a:prstGeom prst="rect">
            <a:avLst/>
          </a:prstGeom>
          <a:noFill/>
          <a:ln w="9525" algn="ctr">
            <a:noFill/>
            <a:miter lim="800000"/>
            <a:headEnd/>
            <a:tailEnd/>
          </a:ln>
        </p:spPr>
        <p:txBody>
          <a:bodyPr lIns="0" tIns="0" rIns="0" bIns="0"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Deliverables</a:t>
            </a:r>
          </a:p>
        </p:txBody>
      </p:sp>
      <p:sp>
        <p:nvSpPr>
          <p:cNvPr id="222" name="AutoShape 805"/>
          <p:cNvSpPr>
            <a:spLocks noChangeArrowheads="1"/>
          </p:cNvSpPr>
          <p:nvPr/>
        </p:nvSpPr>
        <p:spPr bwMode="auto">
          <a:xfrm>
            <a:off x="2031834" y="6508848"/>
            <a:ext cx="82062" cy="107950"/>
          </a:xfrm>
          <a:prstGeom prst="flowChartDecision">
            <a:avLst/>
          </a:prstGeom>
          <a:solidFill>
            <a:srgbClr val="002060"/>
          </a:solidFill>
          <a:ln w="9525" algn="ctr">
            <a:solidFill>
              <a:schemeClr val="accent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3" name="Text Box 786"/>
          <p:cNvSpPr txBox="1">
            <a:spLocks noChangeArrowheads="1"/>
          </p:cNvSpPr>
          <p:nvPr/>
        </p:nvSpPr>
        <p:spPr bwMode="auto">
          <a:xfrm>
            <a:off x="2194118" y="6466167"/>
            <a:ext cx="895642" cy="193313"/>
          </a:xfrm>
          <a:prstGeom prst="rect">
            <a:avLst/>
          </a:prstGeom>
          <a:noFill/>
          <a:ln w="9525" algn="ctr">
            <a:noFill/>
            <a:miter lim="800000"/>
            <a:headEnd/>
            <a:tailEnd/>
          </a:ln>
        </p:spPr>
        <p:txBody>
          <a:bodyPr lIns="0" tIns="0" rIns="0" bIns="0"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Weekly RAG report</a:t>
            </a:r>
          </a:p>
        </p:txBody>
      </p:sp>
      <p:sp>
        <p:nvSpPr>
          <p:cNvPr id="224" name="AutoShape 805"/>
          <p:cNvSpPr>
            <a:spLocks noChangeArrowheads="1"/>
          </p:cNvSpPr>
          <p:nvPr/>
        </p:nvSpPr>
        <p:spPr bwMode="auto">
          <a:xfrm>
            <a:off x="3156439" y="6508848"/>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5" name="Text Box 786"/>
          <p:cNvSpPr txBox="1">
            <a:spLocks noChangeArrowheads="1"/>
          </p:cNvSpPr>
          <p:nvPr/>
        </p:nvSpPr>
        <p:spPr bwMode="auto">
          <a:xfrm>
            <a:off x="3318722" y="6466167"/>
            <a:ext cx="1654722" cy="193313"/>
          </a:xfrm>
          <a:prstGeom prst="rect">
            <a:avLst/>
          </a:prstGeom>
          <a:noFill/>
          <a:ln w="9525" algn="ctr">
            <a:noFill/>
            <a:miter lim="800000"/>
            <a:headEnd/>
            <a:tailEnd/>
          </a:ln>
        </p:spPr>
        <p:txBody>
          <a:bodyPr lIns="0" tIns="0" rIns="0" bIns="0"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Report out sessions</a:t>
            </a:r>
            <a:r>
              <a:rPr kumimoji="0" lang="en-GB" sz="700" b="0" i="0" u="none" strike="noStrike" kern="0" cap="none" spc="0" normalizeH="0" noProof="0" dirty="0" smtClean="0">
                <a:ln>
                  <a:noFill/>
                </a:ln>
                <a:solidFill>
                  <a:srgbClr val="002060"/>
                </a:solidFill>
                <a:effectLst/>
                <a:uLnTx/>
                <a:uFillTx/>
              </a:rPr>
              <a:t> / progress reviews</a:t>
            </a:r>
            <a:endParaRPr kumimoji="0" lang="en-GB" sz="700" b="0" i="0" u="none" strike="noStrike" kern="0" cap="none" spc="0" normalizeH="0" baseline="0" noProof="0" dirty="0" smtClean="0">
              <a:ln>
                <a:noFill/>
              </a:ln>
              <a:solidFill>
                <a:srgbClr val="002060"/>
              </a:solidFill>
              <a:effectLst/>
              <a:uLnTx/>
              <a:uFillTx/>
            </a:endParaRPr>
          </a:p>
        </p:txBody>
      </p:sp>
      <p:sp>
        <p:nvSpPr>
          <p:cNvPr id="226" name="Rectangle 225"/>
          <p:cNvSpPr/>
          <p:nvPr/>
        </p:nvSpPr>
        <p:spPr>
          <a:xfrm>
            <a:off x="575556" y="6453336"/>
            <a:ext cx="5624522" cy="206144"/>
          </a:xfrm>
          <a:prstGeom prst="rect">
            <a:avLst/>
          </a:prstGeom>
          <a:noFill/>
          <a:ln w="3175">
            <a:solidFill>
              <a:schemeClr val="bg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 Box 786"/>
          <p:cNvSpPr txBox="1">
            <a:spLocks noChangeArrowheads="1"/>
          </p:cNvSpPr>
          <p:nvPr/>
        </p:nvSpPr>
        <p:spPr bwMode="auto">
          <a:xfrm>
            <a:off x="644119" y="6466167"/>
            <a:ext cx="360000" cy="193313"/>
          </a:xfrm>
          <a:prstGeom prst="rect">
            <a:avLst/>
          </a:prstGeom>
          <a:noFill/>
          <a:ln w="9525" algn="ctr">
            <a:noFill/>
            <a:miter lim="800000"/>
            <a:headEnd/>
            <a:tailEnd/>
          </a:ln>
        </p:spPr>
        <p:txBody>
          <a:bodyPr lIns="0" tIns="0" rIns="0" bIns="0"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1" i="0" u="none" strike="noStrike" kern="0" cap="none" spc="0" normalizeH="0" baseline="0" noProof="0" dirty="0" smtClean="0">
                <a:ln>
                  <a:noFill/>
                </a:ln>
                <a:solidFill>
                  <a:schemeClr val="bg2">
                    <a:lumMod val="75000"/>
                    <a:lumOff val="25000"/>
                  </a:schemeClr>
                </a:solidFill>
                <a:effectLst/>
                <a:uLnTx/>
                <a:uFillTx/>
              </a:rPr>
              <a:t>KEY:</a:t>
            </a:r>
          </a:p>
        </p:txBody>
      </p:sp>
      <p:sp>
        <p:nvSpPr>
          <p:cNvPr id="228" name="AutoShape 805"/>
          <p:cNvSpPr>
            <a:spLocks noChangeArrowheads="1"/>
          </p:cNvSpPr>
          <p:nvPr/>
        </p:nvSpPr>
        <p:spPr bwMode="auto">
          <a:xfrm>
            <a:off x="5142152" y="6508848"/>
            <a:ext cx="82062" cy="107950"/>
          </a:xfrm>
          <a:prstGeom prst="flowChartDecision">
            <a:avLst/>
          </a:prstGeom>
          <a:solidFill>
            <a:srgbClr val="668C40"/>
          </a:solidFill>
          <a:ln w="9525" algn="ctr">
            <a:solidFill>
              <a:srgbClr val="668C4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29" name="Text Box 786"/>
          <p:cNvSpPr txBox="1">
            <a:spLocks noChangeArrowheads="1"/>
          </p:cNvSpPr>
          <p:nvPr/>
        </p:nvSpPr>
        <p:spPr bwMode="auto">
          <a:xfrm>
            <a:off x="5304436" y="6466167"/>
            <a:ext cx="895642" cy="193313"/>
          </a:xfrm>
          <a:prstGeom prst="rect">
            <a:avLst/>
          </a:prstGeom>
          <a:noFill/>
          <a:ln w="9525" algn="ctr">
            <a:noFill/>
            <a:miter lim="800000"/>
            <a:headEnd/>
            <a:tailEnd/>
          </a:ln>
        </p:spPr>
        <p:txBody>
          <a:bodyPr lIns="0" tIns="0" rIns="0" bIns="0" anchor="ctr"/>
          <a:lstStyle/>
          <a:p>
            <a:pPr marL="0" marR="0" lvl="0" indent="0"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Coaching session</a:t>
            </a:r>
          </a:p>
        </p:txBody>
      </p:sp>
      <p:sp>
        <p:nvSpPr>
          <p:cNvPr id="230" name="AutoShape 805"/>
          <p:cNvSpPr>
            <a:spLocks noChangeArrowheads="1"/>
          </p:cNvSpPr>
          <p:nvPr/>
        </p:nvSpPr>
        <p:spPr bwMode="auto">
          <a:xfrm>
            <a:off x="2914563"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1" name="AutoShape 805"/>
          <p:cNvSpPr>
            <a:spLocks noChangeArrowheads="1"/>
          </p:cNvSpPr>
          <p:nvPr/>
        </p:nvSpPr>
        <p:spPr bwMode="auto">
          <a:xfrm>
            <a:off x="3318723"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2" name="AutoShape 805"/>
          <p:cNvSpPr>
            <a:spLocks noChangeArrowheads="1"/>
          </p:cNvSpPr>
          <p:nvPr/>
        </p:nvSpPr>
        <p:spPr bwMode="auto">
          <a:xfrm>
            <a:off x="3705366"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3" name="AutoShape 805"/>
          <p:cNvSpPr>
            <a:spLocks noChangeArrowheads="1"/>
          </p:cNvSpPr>
          <p:nvPr/>
        </p:nvSpPr>
        <p:spPr bwMode="auto">
          <a:xfrm>
            <a:off x="4742344"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4" name="AutoShape 805"/>
          <p:cNvSpPr>
            <a:spLocks noChangeArrowheads="1"/>
          </p:cNvSpPr>
          <p:nvPr/>
        </p:nvSpPr>
        <p:spPr bwMode="auto">
          <a:xfrm>
            <a:off x="5703775"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5" name="AutoShape 805"/>
          <p:cNvSpPr>
            <a:spLocks noChangeArrowheads="1"/>
          </p:cNvSpPr>
          <p:nvPr/>
        </p:nvSpPr>
        <p:spPr bwMode="auto">
          <a:xfrm>
            <a:off x="6557352"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6" name="AutoShape 805"/>
          <p:cNvSpPr>
            <a:spLocks noChangeArrowheads="1"/>
          </p:cNvSpPr>
          <p:nvPr/>
        </p:nvSpPr>
        <p:spPr bwMode="auto">
          <a:xfrm>
            <a:off x="7325448"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7" name="AutoShape 805"/>
          <p:cNvSpPr>
            <a:spLocks noChangeArrowheads="1"/>
          </p:cNvSpPr>
          <p:nvPr/>
        </p:nvSpPr>
        <p:spPr bwMode="auto">
          <a:xfrm>
            <a:off x="8144589" y="3191224"/>
            <a:ext cx="82062" cy="107950"/>
          </a:xfrm>
          <a:prstGeom prst="flowChartDecision">
            <a:avLst/>
          </a:prstGeom>
          <a:solidFill>
            <a:srgbClr val="FF0000"/>
          </a:solidFill>
          <a:ln w="9525" algn="ctr">
            <a:solidFill>
              <a:srgbClr val="FF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000000"/>
              </a:solidFill>
              <a:effectLst/>
              <a:uLnTx/>
              <a:uFillTx/>
            </a:endParaRPr>
          </a:p>
        </p:txBody>
      </p:sp>
      <p:sp>
        <p:nvSpPr>
          <p:cNvPr id="238" name="Text Box 630"/>
          <p:cNvSpPr txBox="1">
            <a:spLocks noChangeArrowheads="1"/>
          </p:cNvSpPr>
          <p:nvPr/>
        </p:nvSpPr>
        <p:spPr bwMode="auto">
          <a:xfrm>
            <a:off x="2312994" y="3195321"/>
            <a:ext cx="498462" cy="324000"/>
          </a:xfrm>
          <a:prstGeom prst="rect">
            <a:avLst/>
          </a:prstGeom>
          <a:noFill/>
          <a:ln w="9525" algn="ctr">
            <a:noFill/>
            <a:miter lim="800000"/>
            <a:headEnd/>
            <a:tailEnd/>
          </a:ln>
        </p:spPr>
        <p:txBody>
          <a:bodyPr lIns="0" tIns="0" rIns="36000" bIns="0" anchor="t"/>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GB" sz="700" b="0" i="0" u="none" strike="noStrike" kern="0" cap="none" spc="0" normalizeH="0" baseline="0" noProof="0" dirty="0" smtClean="0">
                <a:ln>
                  <a:noFill/>
                </a:ln>
                <a:solidFill>
                  <a:srgbClr val="002060"/>
                </a:solidFill>
                <a:effectLst/>
                <a:uLnTx/>
                <a:uFillTx/>
              </a:rPr>
              <a:t>Report out sessions</a:t>
            </a:r>
          </a:p>
        </p:txBody>
      </p:sp>
      <p:cxnSp>
        <p:nvCxnSpPr>
          <p:cNvPr id="239" name="Elbow Connector 238"/>
          <p:cNvCxnSpPr>
            <a:stCxn id="238" idx="3"/>
            <a:endCxn id="230" idx="2"/>
          </p:cNvCxnSpPr>
          <p:nvPr/>
        </p:nvCxnSpPr>
        <p:spPr>
          <a:xfrm flipV="1">
            <a:off x="2811456" y="3299174"/>
            <a:ext cx="144138" cy="58147"/>
          </a:xfrm>
          <a:prstGeom prst="bentConnector2">
            <a:avLst/>
          </a:prstGeom>
          <a:ln w="3175"/>
        </p:spPr>
        <p:style>
          <a:lnRef idx="1">
            <a:schemeClr val="accent1"/>
          </a:lnRef>
          <a:fillRef idx="0">
            <a:schemeClr val="accent1"/>
          </a:fillRef>
          <a:effectRef idx="0">
            <a:schemeClr val="accent1"/>
          </a:effectRef>
          <a:fontRef idx="minor">
            <a:schemeClr val="tx1"/>
          </a:fontRef>
        </p:style>
      </p:cxnSp>
      <p:cxnSp>
        <p:nvCxnSpPr>
          <p:cNvPr id="240" name="Elbow Connector 239"/>
          <p:cNvCxnSpPr>
            <a:stCxn id="238" idx="3"/>
            <a:endCxn id="231" idx="2"/>
          </p:cNvCxnSpPr>
          <p:nvPr/>
        </p:nvCxnSpPr>
        <p:spPr>
          <a:xfrm flipV="1">
            <a:off x="2811456" y="3299174"/>
            <a:ext cx="548298" cy="58147"/>
          </a:xfrm>
          <a:prstGeom prst="bentConnector2">
            <a:avLst/>
          </a:prstGeom>
          <a:ln w="3175"/>
        </p:spPr>
        <p:style>
          <a:lnRef idx="1">
            <a:schemeClr val="accent1"/>
          </a:lnRef>
          <a:fillRef idx="0">
            <a:schemeClr val="accent1"/>
          </a:fillRef>
          <a:effectRef idx="0">
            <a:schemeClr val="accent1"/>
          </a:effectRef>
          <a:fontRef idx="minor">
            <a:schemeClr val="tx1"/>
          </a:fontRef>
        </p:style>
      </p:cxnSp>
      <p:cxnSp>
        <p:nvCxnSpPr>
          <p:cNvPr id="241" name="Elbow Connector 240"/>
          <p:cNvCxnSpPr>
            <a:stCxn id="238" idx="3"/>
            <a:endCxn id="232" idx="2"/>
          </p:cNvCxnSpPr>
          <p:nvPr/>
        </p:nvCxnSpPr>
        <p:spPr>
          <a:xfrm flipV="1">
            <a:off x="2811456" y="3299174"/>
            <a:ext cx="934941" cy="58147"/>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857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a:off x="4451350" y="1282700"/>
            <a:ext cx="4351337" cy="2232025"/>
          </a:xfrm>
          <a:prstGeom prst="rect">
            <a:avLst/>
          </a:prstGeom>
          <a:solidFill>
            <a:schemeClr val="tx1"/>
          </a:solidFill>
          <a:ln w="9525">
            <a:solidFill>
              <a:schemeClr val="tx2"/>
            </a:solidFill>
            <a:miter lim="800000"/>
            <a:headEnd/>
            <a:tailEnd/>
          </a:ln>
        </p:spPr>
        <p:txBody>
          <a:bodyPr lIns="180000" tIns="0" rIns="108000" bIns="0" anchor="ctr"/>
          <a:lstStyle/>
          <a:p>
            <a:pPr>
              <a:lnSpc>
                <a:spcPts val="2200"/>
              </a:lnSpc>
              <a:spcAft>
                <a:spcPct val="25000"/>
              </a:spcAft>
              <a:defRPr/>
            </a:pPr>
            <a:r>
              <a:rPr lang="en-GB" kern="0" dirty="0">
                <a:solidFill>
                  <a:srgbClr val="000066"/>
                </a:solidFill>
                <a:latin typeface="Arial"/>
                <a:cs typeface="+mn-cs"/>
              </a:rPr>
              <a:t>Introduce </a:t>
            </a:r>
            <a:r>
              <a:rPr lang="en-GB" kern="0" dirty="0" smtClean="0">
                <a:solidFill>
                  <a:srgbClr val="000066"/>
                </a:solidFill>
                <a:latin typeface="Arial"/>
                <a:cs typeface="+mn-cs"/>
              </a:rPr>
              <a:t>yourself</a:t>
            </a:r>
            <a:r>
              <a:rPr lang="en-GB" kern="0" dirty="0">
                <a:solidFill>
                  <a:srgbClr val="000066"/>
                </a:solidFill>
                <a:latin typeface="Arial"/>
                <a:cs typeface="+mn-cs"/>
              </a:rPr>
              <a:t>:</a:t>
            </a:r>
          </a:p>
          <a:p>
            <a:pPr marL="571500" lvl="2" indent="-285750">
              <a:lnSpc>
                <a:spcPts val="2000"/>
              </a:lnSpc>
              <a:spcAft>
                <a:spcPct val="25000"/>
              </a:spcAft>
              <a:buFont typeface="Wingdings" panose="05000000000000000000" pitchFamily="2" charset="2"/>
              <a:buChar char="§"/>
              <a:defRPr/>
            </a:pPr>
            <a:r>
              <a:rPr lang="en-GB" kern="0" dirty="0">
                <a:solidFill>
                  <a:srgbClr val="000066"/>
                </a:solidFill>
                <a:latin typeface="Arial"/>
                <a:cs typeface="Arial" pitchFamily="34" charset="0"/>
              </a:rPr>
              <a:t>Name</a:t>
            </a:r>
          </a:p>
          <a:p>
            <a:pPr marL="571500" lvl="2" indent="-285750">
              <a:lnSpc>
                <a:spcPts val="2000"/>
              </a:lnSpc>
              <a:spcAft>
                <a:spcPct val="25000"/>
              </a:spcAft>
              <a:buFont typeface="Wingdings" panose="05000000000000000000" pitchFamily="2" charset="2"/>
              <a:buChar char="§"/>
              <a:defRPr/>
            </a:pPr>
            <a:r>
              <a:rPr lang="en-GB" kern="0" dirty="0">
                <a:solidFill>
                  <a:srgbClr val="000066"/>
                </a:solidFill>
                <a:latin typeface="Arial"/>
                <a:cs typeface="Arial" pitchFamily="34" charset="0"/>
              </a:rPr>
              <a:t>Favourite </a:t>
            </a:r>
            <a:r>
              <a:rPr lang="en-GB" kern="0" dirty="0" smtClean="0">
                <a:solidFill>
                  <a:srgbClr val="000066"/>
                </a:solidFill>
                <a:latin typeface="Arial"/>
                <a:cs typeface="Arial" pitchFamily="34" charset="0"/>
              </a:rPr>
              <a:t>food</a:t>
            </a:r>
            <a:endParaRPr lang="en-GB" kern="0" dirty="0">
              <a:solidFill>
                <a:srgbClr val="000066"/>
              </a:solidFill>
              <a:latin typeface="Arial"/>
              <a:cs typeface="Arial" pitchFamily="34" charset="0"/>
            </a:endParaRPr>
          </a:p>
          <a:p>
            <a:pPr marL="571500" lvl="2" indent="-285750">
              <a:lnSpc>
                <a:spcPts val="2000"/>
              </a:lnSpc>
              <a:spcAft>
                <a:spcPct val="25000"/>
              </a:spcAft>
              <a:buFont typeface="Wingdings" panose="05000000000000000000" pitchFamily="2" charset="2"/>
              <a:buChar char="§"/>
              <a:defRPr/>
            </a:pPr>
            <a:r>
              <a:rPr lang="en-GB" kern="0" dirty="0" smtClean="0">
                <a:solidFill>
                  <a:srgbClr val="000066"/>
                </a:solidFill>
                <a:latin typeface="Arial"/>
                <a:cs typeface="Arial" pitchFamily="34" charset="0"/>
              </a:rPr>
              <a:t>Area </a:t>
            </a:r>
            <a:r>
              <a:rPr lang="en-GB" kern="0" dirty="0">
                <a:solidFill>
                  <a:srgbClr val="000066"/>
                </a:solidFill>
                <a:latin typeface="Arial"/>
                <a:cs typeface="Arial" pitchFamily="34" charset="0"/>
              </a:rPr>
              <a:t>where you work</a:t>
            </a:r>
          </a:p>
          <a:p>
            <a:pPr marL="571500" lvl="2" indent="-285750">
              <a:lnSpc>
                <a:spcPts val="2000"/>
              </a:lnSpc>
              <a:spcAft>
                <a:spcPct val="25000"/>
              </a:spcAft>
              <a:buFont typeface="Wingdings" panose="05000000000000000000" pitchFamily="2" charset="2"/>
              <a:buChar char="§"/>
              <a:defRPr/>
            </a:pPr>
            <a:r>
              <a:rPr lang="en-GB" kern="0" dirty="0" smtClean="0">
                <a:solidFill>
                  <a:srgbClr val="000066"/>
                </a:solidFill>
                <a:latin typeface="Arial"/>
                <a:cs typeface="Arial" pitchFamily="34" charset="0"/>
              </a:rPr>
              <a:t>Previous </a:t>
            </a:r>
            <a:r>
              <a:rPr lang="en-GB" kern="0" dirty="0">
                <a:solidFill>
                  <a:srgbClr val="000066"/>
                </a:solidFill>
                <a:latin typeface="Arial"/>
                <a:cs typeface="Arial" pitchFamily="34" charset="0"/>
              </a:rPr>
              <a:t>LSS experience (if any)</a:t>
            </a:r>
          </a:p>
          <a:p>
            <a:pPr marL="571500" lvl="2" indent="-285750">
              <a:lnSpc>
                <a:spcPts val="2000"/>
              </a:lnSpc>
              <a:spcAft>
                <a:spcPct val="25000"/>
              </a:spcAft>
              <a:buFont typeface="Wingdings" panose="05000000000000000000" pitchFamily="2" charset="2"/>
              <a:buChar char="§"/>
              <a:defRPr/>
            </a:pPr>
            <a:r>
              <a:rPr lang="en-GB" kern="0" dirty="0">
                <a:solidFill>
                  <a:srgbClr val="000066"/>
                </a:solidFill>
                <a:latin typeface="Arial"/>
                <a:cs typeface="Arial" pitchFamily="34" charset="0"/>
              </a:rPr>
              <a:t>Your expectations for the course</a:t>
            </a:r>
          </a:p>
        </p:txBody>
      </p:sp>
      <p:sp>
        <p:nvSpPr>
          <p:cNvPr id="157700" name="Rectangle 2"/>
          <p:cNvSpPr>
            <a:spLocks noGrp="1" noChangeArrowheads="1"/>
          </p:cNvSpPr>
          <p:nvPr>
            <p:ph type="title"/>
          </p:nvPr>
        </p:nvSpPr>
        <p:spPr/>
        <p:txBody>
          <a:bodyPr/>
          <a:lstStyle/>
          <a:p>
            <a:pPr eaLnBrk="1" hangingPunct="1"/>
            <a:r>
              <a:rPr lang="en-GB" dirty="0" smtClean="0"/>
              <a:t>Introductions</a:t>
            </a:r>
            <a:br>
              <a:rPr lang="en-GB" dirty="0" smtClean="0"/>
            </a:br>
            <a:r>
              <a:rPr lang="en-GB" sz="1800" b="1" dirty="0" smtClean="0">
                <a:solidFill>
                  <a:srgbClr val="99CC33"/>
                </a:solidFill>
                <a:cs typeface="Arial" charset="0"/>
              </a:rPr>
              <a:t>Let’s get to know each other</a:t>
            </a:r>
          </a:p>
        </p:txBody>
      </p:sp>
      <p:sp>
        <p:nvSpPr>
          <p:cNvPr id="157701" name="Slide Number Placeholder 5"/>
          <p:cNvSpPr>
            <a:spLocks noGrp="1"/>
          </p:cNvSpPr>
          <p:nvPr>
            <p:ph type="sldNum" sz="quarter" idx="11"/>
          </p:nvPr>
        </p:nvSpPr>
        <p:spPr>
          <a:noFill/>
        </p:spPr>
        <p:txBody>
          <a:bodyPr/>
          <a:lstStyle/>
          <a:p>
            <a:fld id="{03380458-51DA-4610-8AF2-043043149B3E}" type="slidenum">
              <a:rPr lang="en-GB" altLang="en-GB"/>
              <a:pPr/>
              <a:t>4</a:t>
            </a:fld>
            <a:endParaRPr lang="en-GB" altLang="en-GB"/>
          </a:p>
        </p:txBody>
      </p:sp>
      <p:pic>
        <p:nvPicPr>
          <p:cNvPr id="157702" name="Picture 7" descr="MPj03853450000[1]"/>
          <p:cNvPicPr>
            <a:picLocks noGrp="1" noChangeAspect="1" noChangeArrowheads="1"/>
          </p:cNvPicPr>
          <p:nvPr>
            <p:ph sz="half" idx="4294967295"/>
          </p:nvPr>
        </p:nvPicPr>
        <p:blipFill>
          <a:blip r:embed="rId3" cstate="print"/>
          <a:srcRect/>
          <a:stretch>
            <a:fillRect/>
          </a:stretch>
        </p:blipFill>
        <p:spPr>
          <a:xfrm>
            <a:off x="0" y="1268413"/>
            <a:ext cx="3662363" cy="5040312"/>
          </a:xfrm>
        </p:spPr>
      </p:pic>
      <p:sp>
        <p:nvSpPr>
          <p:cNvPr id="6" name="Rectangle 5"/>
          <p:cNvSpPr/>
          <p:nvPr/>
        </p:nvSpPr>
        <p:spPr>
          <a:xfrm>
            <a:off x="6353033" y="0"/>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pPr lvl="0" eaLnBrk="1" hangingPunct="1">
              <a:defRPr/>
            </a:pPr>
            <a:r>
              <a:rPr lang="en-GB" dirty="0" smtClean="0">
                <a:ea typeface="+mn-ea"/>
                <a:cs typeface="Arial" pitchFamily="34" charset="0"/>
              </a:rPr>
              <a:t>Agenda</a:t>
            </a:r>
            <a:br>
              <a:rPr lang="en-GB" dirty="0" smtClean="0">
                <a:ea typeface="+mn-ea"/>
                <a:cs typeface="Arial" pitchFamily="34" charset="0"/>
              </a:rPr>
            </a:br>
            <a:r>
              <a:rPr lang="en-GB" sz="1800" b="1" dirty="0" smtClean="0">
                <a:solidFill>
                  <a:srgbClr val="FFFFFF"/>
                </a:solidFill>
                <a:ea typeface="+mn-ea"/>
                <a:cs typeface="Arial" pitchFamily="34" charset="0"/>
              </a:rPr>
              <a:t>Day 1 - Introduction and Mobilisation </a:t>
            </a:r>
            <a:endParaRPr lang="en-GB" sz="1800" b="1" dirty="0">
              <a:solidFill>
                <a:srgbClr val="FFFFFF"/>
              </a:solidFill>
              <a:ea typeface="+mn-ea"/>
              <a:cs typeface="Arial" pitchFamily="34" charset="0"/>
            </a:endParaRPr>
          </a:p>
        </p:txBody>
      </p:sp>
      <p:sp>
        <p:nvSpPr>
          <p:cNvPr id="185346" name="Slide Number Placeholder 4"/>
          <p:cNvSpPr>
            <a:spLocks noGrp="1"/>
          </p:cNvSpPr>
          <p:nvPr>
            <p:ph type="sldNum" sz="quarter" idx="11"/>
          </p:nvPr>
        </p:nvSpPr>
        <p:spPr>
          <a:noFill/>
        </p:spPr>
        <p:txBody>
          <a:bodyPr/>
          <a:lstStyle/>
          <a:p>
            <a:fld id="{6F92061D-1F1A-43F6-8031-328AA936391B}" type="slidenum">
              <a:rPr lang="en-GB" altLang="en-GB"/>
              <a:pPr/>
              <a:t>40</a:t>
            </a:fld>
            <a:endParaRPr lang="en-GB" altLang="en-GB"/>
          </a:p>
        </p:txBody>
      </p:sp>
      <p:graphicFrame>
        <p:nvGraphicFramePr>
          <p:cNvPr id="357409" name="Group 33"/>
          <p:cNvGraphicFramePr>
            <a:graphicFrameLocks noGrp="1"/>
          </p:cNvGraphicFramePr>
          <p:nvPr>
            <p:extLst>
              <p:ext uri="{D42A27DB-BD31-4B8C-83A1-F6EECF244321}">
                <p14:modId xmlns:p14="http://schemas.microsoft.com/office/powerpoint/2010/main" val="3804217123"/>
              </p:ext>
            </p:extLst>
          </p:nvPr>
        </p:nvGraphicFramePr>
        <p:xfrm>
          <a:off x="476250" y="1504950"/>
          <a:ext cx="8353425" cy="4540556"/>
        </p:xfrm>
        <a:graphic>
          <a:graphicData uri="http://schemas.openxmlformats.org/drawingml/2006/table">
            <a:tbl>
              <a:tblPr/>
              <a:tblGrid>
                <a:gridCol w="1296987"/>
                <a:gridCol w="7056438"/>
              </a:tblGrid>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Introductions and Welcome</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Training Objectives</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Background and History of Lean Six Sigma</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kumimoji="0" lang="en-GB" sz="1400" b="0" i="0" u="none" strike="noStrike" cap="none" normalizeH="0" baseline="0" dirty="0" smtClean="0">
                          <a:ln>
                            <a:noFill/>
                          </a:ln>
                          <a:solidFill>
                            <a:srgbClr val="000066"/>
                          </a:solidFill>
                          <a:effectLst/>
                          <a:latin typeface="Arial" pitchFamily="34" charset="0"/>
                        </a:rPr>
                        <a:t>Deloitte Lean Six Sigma – The 5 Workshop Approach</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Project Charter</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Problem Statement</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Scope (SIPOC)</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Design Boundaries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Governance (including Stakeholder Management)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Introducing the simulation</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and Allocation of Roles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Simulation Round 1</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bl>
          </a:graphicData>
        </a:graphic>
      </p:graphicFrame>
      <p:sp>
        <p:nvSpPr>
          <p:cNvPr id="17" name="TextBox 16"/>
          <p:cNvSpPr txBox="1"/>
          <p:nvPr/>
        </p:nvSpPr>
        <p:spPr>
          <a:xfrm>
            <a:off x="5291930" y="3240264"/>
            <a:ext cx="3510758" cy="369332"/>
          </a:xfrm>
          <a:prstGeom prst="rect">
            <a:avLst/>
          </a:prstGeom>
          <a:noFill/>
        </p:spPr>
        <p:txBody>
          <a:bodyPr wrap="square">
            <a:spAutoFit/>
          </a:bodyPr>
          <a:lstStyle/>
          <a:p>
            <a:pPr marL="185738" indent="-185738">
              <a:spcAft>
                <a:spcPct val="20000"/>
              </a:spcAft>
              <a:buSzPct val="120000"/>
              <a:buFont typeface="Wingdings" pitchFamily="2" charset="2"/>
              <a:buChar char="§"/>
              <a:tabLst>
                <a:tab pos="5715000" algn="l"/>
              </a:tabLst>
              <a:defRPr/>
            </a:pPr>
            <a:r>
              <a:rPr lang="en-GB" b="1" dirty="0">
                <a:latin typeface="Arial" pitchFamily="34" charset="0"/>
                <a:cs typeface="+mn-cs"/>
              </a:rPr>
              <a:t>Business Case (Value Tree)</a:t>
            </a:r>
          </a:p>
        </p:txBody>
      </p:sp>
      <p:sp>
        <p:nvSpPr>
          <p:cNvPr id="18" name="TextBox 17"/>
          <p:cNvSpPr txBox="1"/>
          <p:nvPr/>
        </p:nvSpPr>
        <p:spPr>
          <a:xfrm>
            <a:off x="5291931" y="5046663"/>
            <a:ext cx="2808288" cy="781050"/>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Record and Review Initial Statistics</a:t>
            </a:r>
          </a:p>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Data Requirements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r>
              <a:rPr lang="en-GB" dirty="0" smtClean="0"/>
              <a:t>The Project Charter</a:t>
            </a:r>
            <a:br>
              <a:rPr lang="en-GB" dirty="0" smtClean="0"/>
            </a:br>
            <a:r>
              <a:rPr lang="en-GB" sz="1800" b="1" dirty="0" smtClean="0">
                <a:solidFill>
                  <a:srgbClr val="99CC33"/>
                </a:solidFill>
              </a:rPr>
              <a:t>A</a:t>
            </a:r>
            <a:r>
              <a:rPr lang="en-GB" dirty="0" smtClean="0"/>
              <a:t> </a:t>
            </a:r>
            <a:r>
              <a:rPr lang="en-GB" sz="1800" b="1" dirty="0" smtClean="0">
                <a:solidFill>
                  <a:srgbClr val="99CC33"/>
                </a:solidFill>
              </a:rPr>
              <a:t>statement of the scope, objectives and participants in a project </a:t>
            </a:r>
            <a:r>
              <a:rPr lang="en-GB" dirty="0" smtClean="0"/>
              <a:t/>
            </a:r>
            <a:br>
              <a:rPr lang="en-GB" dirty="0" smtClean="0"/>
            </a:br>
            <a:endParaRPr lang="en-GB" dirty="0" smtClean="0"/>
          </a:p>
        </p:txBody>
      </p:sp>
      <p:sp>
        <p:nvSpPr>
          <p:cNvPr id="16" name="Slide Number Placeholder 3"/>
          <p:cNvSpPr>
            <a:spLocks noGrp="1"/>
          </p:cNvSpPr>
          <p:nvPr>
            <p:ph type="sldNum" sz="quarter" idx="11"/>
          </p:nvPr>
        </p:nvSpPr>
        <p:spPr>
          <a:xfrm>
            <a:off x="358775" y="6548438"/>
            <a:ext cx="355600" cy="122237"/>
          </a:xfrm>
          <a:noFill/>
        </p:spPr>
        <p:txBody>
          <a:bodyPr/>
          <a:lstStyle/>
          <a:p>
            <a:fld id="{87F29487-64F6-4D36-A84C-959A0458D6E4}" type="slidenum">
              <a:rPr lang="en-GB" altLang="en-GB"/>
              <a:pPr/>
              <a:t>41</a:t>
            </a:fld>
            <a:endParaRPr lang="en-GB" altLang="en-GB"/>
          </a:p>
        </p:txBody>
      </p:sp>
      <p:sp>
        <p:nvSpPr>
          <p:cNvPr id="18" name="Rectangle 3"/>
          <p:cNvSpPr txBox="1">
            <a:spLocks noChangeArrowheads="1"/>
          </p:cNvSpPr>
          <p:nvPr/>
        </p:nvSpPr>
        <p:spPr bwMode="invGray">
          <a:xfrm>
            <a:off x="358776" y="1155700"/>
            <a:ext cx="5209512" cy="513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1" fontAlgn="base" hangingPunct="1">
              <a:lnSpc>
                <a:spcPct val="106000"/>
              </a:lnSpc>
              <a:spcBef>
                <a:spcPct val="40000"/>
              </a:spcBef>
              <a:spcAft>
                <a:spcPct val="0"/>
              </a:spcAft>
              <a:buClr>
                <a:schemeClr val="tx1"/>
              </a:buClr>
              <a:buSzPct val="80000"/>
              <a:buFont typeface="Wingdings" pitchFamily="2" charset="2"/>
              <a:buNone/>
              <a:defRPr sz="2000">
                <a:solidFill>
                  <a:schemeClr val="tx1"/>
                </a:solidFill>
                <a:latin typeface="+mn-lt"/>
                <a:ea typeface="+mn-ea"/>
                <a:cs typeface="+mn-cs"/>
              </a:defRPr>
            </a:lvl1pPr>
            <a:lvl2pPr marL="227013" indent="-225425" algn="l" rtl="0" eaLnBrk="1" fontAlgn="base" hangingPunct="1">
              <a:lnSpc>
                <a:spcPct val="106000"/>
              </a:lnSpc>
              <a:spcBef>
                <a:spcPct val="40000"/>
              </a:spcBef>
              <a:spcAft>
                <a:spcPct val="0"/>
              </a:spcAft>
              <a:buClr>
                <a:schemeClr val="tx1"/>
              </a:buClr>
              <a:buFont typeface="Wingdings 2" pitchFamily="18" charset="2"/>
              <a:buChar char="¡"/>
              <a:defRPr sz="2000">
                <a:solidFill>
                  <a:schemeClr val="tx1"/>
                </a:solidFill>
                <a:latin typeface="+mn-lt"/>
              </a:defRPr>
            </a:lvl2pPr>
            <a:lvl3pPr marL="457200" indent="-228600" algn="l" rtl="0" eaLnBrk="1" fontAlgn="base" hangingPunct="1">
              <a:lnSpc>
                <a:spcPct val="106000"/>
              </a:lnSpc>
              <a:spcBef>
                <a:spcPct val="20000"/>
              </a:spcBef>
              <a:spcAft>
                <a:spcPct val="0"/>
              </a:spcAft>
              <a:buClr>
                <a:schemeClr val="tx1"/>
              </a:buClr>
              <a:buFont typeface="Arial" charset="0"/>
              <a:buChar char="–"/>
              <a:defRPr sz="1800">
                <a:solidFill>
                  <a:schemeClr val="tx1"/>
                </a:solidFill>
                <a:latin typeface="+mn-lt"/>
              </a:defRPr>
            </a:lvl3pPr>
            <a:lvl4pPr marL="681038" indent="-222250" algn="l" rtl="0" eaLnBrk="1" fontAlgn="base" hangingPunct="1">
              <a:lnSpc>
                <a:spcPct val="106000"/>
              </a:lnSpc>
              <a:spcBef>
                <a:spcPct val="20000"/>
              </a:spcBef>
              <a:spcAft>
                <a:spcPct val="0"/>
              </a:spcAft>
              <a:buClr>
                <a:schemeClr val="tx1"/>
              </a:buClr>
              <a:buChar char="•"/>
              <a:defRPr sz="1800">
                <a:solidFill>
                  <a:schemeClr val="tx1"/>
                </a:solidFill>
                <a:latin typeface="+mn-lt"/>
              </a:defRPr>
            </a:lvl4pPr>
            <a:lvl5pPr marL="1722438" indent="-236538" algn="l" rtl="0" eaLnBrk="1" fontAlgn="base" hangingPunct="1">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227013" marR="0" lvl="1" indent="-225425" algn="l" defTabSz="914400" rtl="0" eaLnBrk="1" fontAlgn="base" latinLnBrk="0" hangingPunct="1">
              <a:lnSpc>
                <a:spcPct val="106000"/>
              </a:lnSpc>
              <a:spcBef>
                <a:spcPct val="40000"/>
              </a:spcBef>
              <a:spcAft>
                <a:spcPct val="0"/>
              </a:spcAft>
              <a:buClr>
                <a:schemeClr val="accent1"/>
              </a:buClr>
              <a:buSzTx/>
              <a:buFont typeface="Wingdings 2" pitchFamily="18" charset="2"/>
              <a:buChar char="¡"/>
              <a:tabLst/>
              <a:defRPr/>
            </a:pPr>
            <a:r>
              <a:rPr kumimoji="0" lang="en-US" sz="1800" b="0" i="0" u="none" strike="noStrike" kern="0" cap="none" spc="0" normalizeH="0" baseline="0" noProof="0" dirty="0" smtClean="0">
                <a:ln>
                  <a:noFill/>
                </a:ln>
                <a:solidFill>
                  <a:schemeClr val="accent1"/>
                </a:solidFill>
                <a:effectLst/>
                <a:uLnTx/>
                <a:uFillTx/>
                <a:latin typeface="Arial"/>
              </a:rPr>
              <a:t>Creating the Project Charter is the first thing to do by involving the project sponsor</a:t>
            </a:r>
          </a:p>
          <a:p>
            <a:pPr marL="227013" marR="0" lvl="1" indent="-225425" algn="l" defTabSz="914400" rtl="0" eaLnBrk="1" fontAlgn="base" latinLnBrk="0" hangingPunct="1">
              <a:lnSpc>
                <a:spcPct val="106000"/>
              </a:lnSpc>
              <a:spcBef>
                <a:spcPct val="40000"/>
              </a:spcBef>
              <a:spcAft>
                <a:spcPct val="0"/>
              </a:spcAft>
              <a:buClr>
                <a:schemeClr val="accent1"/>
              </a:buClr>
              <a:buSzTx/>
              <a:buFont typeface="Wingdings 2" pitchFamily="18" charset="2"/>
              <a:buChar char="¡"/>
              <a:tabLst/>
              <a:defRPr/>
            </a:pPr>
            <a:r>
              <a:rPr kumimoji="0" lang="en-US" sz="1800" b="0" i="0" u="none" strike="noStrike" kern="0" cap="none" spc="0" normalizeH="0" baseline="0" noProof="0" dirty="0" smtClean="0">
                <a:ln>
                  <a:noFill/>
                </a:ln>
                <a:solidFill>
                  <a:schemeClr val="accent1"/>
                </a:solidFill>
                <a:effectLst/>
                <a:uLnTx/>
                <a:uFillTx/>
                <a:latin typeface="Arial"/>
              </a:rPr>
              <a:t>The Project Charter addresses a number of needs:</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Provides a clear mission or purpose as to the reason for the project</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Establishes the boundaries of the process to be investigated</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Quantifies the current pain points or the opportunity</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Translates an identified problem into terms that everyone can understand</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Stipulates the success criterion and timeline</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Aligns the team with the organization’s overall goals and, in doing so, ensures support</a:t>
            </a:r>
          </a:p>
          <a:p>
            <a:pPr marL="227013" marR="0" lvl="1" indent="-225425" algn="l" defTabSz="914400" rtl="0" eaLnBrk="1" fontAlgn="base" latinLnBrk="0" hangingPunct="1">
              <a:lnSpc>
                <a:spcPct val="106000"/>
              </a:lnSpc>
              <a:spcBef>
                <a:spcPct val="40000"/>
              </a:spcBef>
              <a:spcAft>
                <a:spcPct val="0"/>
              </a:spcAft>
              <a:buClr>
                <a:schemeClr val="accent1"/>
              </a:buClr>
              <a:buSzTx/>
              <a:buFont typeface="Wingdings 2" pitchFamily="18" charset="2"/>
              <a:buChar char="¡"/>
              <a:tabLst/>
              <a:defRPr/>
            </a:pPr>
            <a:r>
              <a:rPr kumimoji="0" lang="en-US" sz="1800" b="0" i="0" u="none" strike="noStrike" kern="0" cap="none" spc="0" normalizeH="0" baseline="0" noProof="0" dirty="0" smtClean="0">
                <a:ln>
                  <a:noFill/>
                </a:ln>
                <a:solidFill>
                  <a:schemeClr val="accent1"/>
                </a:solidFill>
                <a:effectLst/>
                <a:uLnTx/>
                <a:uFillTx/>
                <a:latin typeface="Arial"/>
              </a:rPr>
              <a:t>The Project Charter becomes a living document, a contract, as well as a roadmap by which the team will live by</a:t>
            </a:r>
          </a:p>
        </p:txBody>
      </p:sp>
      <p:sp>
        <p:nvSpPr>
          <p:cNvPr id="2" name="Rectangle 1"/>
          <p:cNvSpPr/>
          <p:nvPr/>
        </p:nvSpPr>
        <p:spPr>
          <a:xfrm>
            <a:off x="6005015" y="1281113"/>
            <a:ext cx="2797673" cy="5013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lvl="2">
              <a:lnSpc>
                <a:spcPct val="106000"/>
              </a:lnSpc>
              <a:spcBef>
                <a:spcPct val="20000"/>
              </a:spcBef>
              <a:buClr>
                <a:srgbClr val="000000"/>
              </a:buClr>
            </a:pPr>
            <a:r>
              <a:rPr lang="en-US" sz="1600" dirty="0"/>
              <a:t>The charter development process is an </a:t>
            </a:r>
            <a:r>
              <a:rPr lang="en-US" sz="1600" b="1" dirty="0"/>
              <a:t>iterative</a:t>
            </a:r>
            <a:r>
              <a:rPr lang="en-US" sz="1600" dirty="0"/>
              <a:t> and </a:t>
            </a:r>
            <a:r>
              <a:rPr lang="en-US" sz="1600" b="1" dirty="0"/>
              <a:t>interactive</a:t>
            </a:r>
            <a:r>
              <a:rPr lang="en-US" sz="1600" dirty="0"/>
              <a:t> process </a:t>
            </a:r>
            <a:r>
              <a:rPr lang="en-US" sz="1600" dirty="0" smtClean="0"/>
              <a:t>between the project sponsor, project manager and the key stakeholders.</a:t>
            </a:r>
          </a:p>
          <a:p>
            <a:pPr marL="92075" lvl="2">
              <a:lnSpc>
                <a:spcPct val="106000"/>
              </a:lnSpc>
              <a:spcBef>
                <a:spcPct val="20000"/>
              </a:spcBef>
              <a:buClr>
                <a:srgbClr val="000000"/>
              </a:buClr>
            </a:pPr>
            <a:endParaRPr lang="en-US" sz="1600" dirty="0"/>
          </a:p>
          <a:p>
            <a:pPr marL="92075" lvl="2">
              <a:lnSpc>
                <a:spcPct val="106000"/>
              </a:lnSpc>
              <a:spcBef>
                <a:spcPct val="20000"/>
              </a:spcBef>
              <a:buClr>
                <a:srgbClr val="000000"/>
              </a:buClr>
            </a:pPr>
            <a:r>
              <a:rPr lang="en-US" sz="1600" b="1" kern="0" dirty="0" smtClean="0">
                <a:solidFill>
                  <a:schemeClr val="tx1"/>
                </a:solidFill>
              </a:rPr>
              <a:t>Project </a:t>
            </a:r>
            <a:r>
              <a:rPr lang="en-US" sz="1600" b="1" kern="0" dirty="0">
                <a:solidFill>
                  <a:schemeClr val="tx1"/>
                </a:solidFill>
              </a:rPr>
              <a:t>Charter Steps</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Opportunity Statement</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Mission Importance and Business Case</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Goal Statement</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Project Scope and SIPOC</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Project Sponsor</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Team Selection</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Project Plan</a:t>
            </a:r>
          </a:p>
          <a:p>
            <a:pPr marL="444500" lvl="3" indent="-285750">
              <a:lnSpc>
                <a:spcPct val="106000"/>
              </a:lnSpc>
              <a:spcBef>
                <a:spcPct val="20000"/>
              </a:spcBef>
              <a:buFont typeface="Wingdings" panose="05000000000000000000" pitchFamily="2" charset="2"/>
              <a:buChar char="§"/>
            </a:pPr>
            <a:r>
              <a:rPr lang="en-US" sz="1400" kern="0" dirty="0">
                <a:solidFill>
                  <a:schemeClr val="tx1"/>
                </a:solidFill>
              </a:rPr>
              <a:t>Project Start</a:t>
            </a:r>
            <a:endParaRPr lang="en-US" sz="1600" kern="0" dirty="0">
              <a:solidFill>
                <a:schemeClr val="tx1"/>
              </a:solidFill>
            </a:endParaRPr>
          </a:p>
          <a:p>
            <a:pPr marL="285750" indent="-285750" algn="ctr">
              <a:buFont typeface="Wingdings" panose="05000000000000000000" pitchFamily="2" charset="2"/>
              <a:buChar char="§"/>
            </a:pPr>
            <a:endParaRPr lang="en-US" sz="1600" dirty="0">
              <a:solidFill>
                <a:schemeClr val="tx1"/>
              </a:solidFill>
            </a:endParaRPr>
          </a:p>
        </p:txBody>
      </p:sp>
    </p:spTree>
    <p:extLst>
      <p:ext uri="{BB962C8B-B14F-4D97-AF65-F5344CB8AC3E}">
        <p14:creationId xmlns:p14="http://schemas.microsoft.com/office/powerpoint/2010/main" val="498838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836827226"/>
              </p:ext>
            </p:extLst>
          </p:nvPr>
        </p:nvGraphicFramePr>
        <p:xfrm>
          <a:off x="347685" y="1072488"/>
          <a:ext cx="8478839" cy="5285056"/>
        </p:xfrm>
        <a:graphic>
          <a:graphicData uri="http://schemas.openxmlformats.org/drawingml/2006/table">
            <a:tbl>
              <a:tblPr/>
              <a:tblGrid>
                <a:gridCol w="761711"/>
                <a:gridCol w="2701637"/>
                <a:gridCol w="692727"/>
                <a:gridCol w="2161382"/>
                <a:gridCol w="2161382"/>
              </a:tblGrid>
              <a:tr h="220397">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Business Opportunities / Problem Statement</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Goal &amp; objectives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72698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indent="0" algn="l" fontAlgn="ctr"/>
                      <a:r>
                        <a:rPr lang="en-GB" sz="800" b="0" i="1" u="none" strike="noStrike" noProof="0" dirty="0" smtClean="0">
                          <a:solidFill>
                            <a:schemeClr val="bg2"/>
                          </a:solidFill>
                          <a:latin typeface="Arial"/>
                        </a:rPr>
                        <a:t>What is the problem ?</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rowSpan="3"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indent="0" algn="l" fontAlgn="auto">
                        <a:spcBef>
                          <a:spcPts val="0"/>
                        </a:spcBef>
                        <a:spcAft>
                          <a:spcPts val="0"/>
                        </a:spcAft>
                        <a:defRPr/>
                      </a:pPr>
                      <a:r>
                        <a:rPr lang="en-US" sz="1400" kern="0" dirty="0" smtClean="0">
                          <a:solidFill>
                            <a:schemeClr val="accent1"/>
                          </a:solidFill>
                          <a:latin typeface="+mn-lt"/>
                          <a:cs typeface="Arial" pitchFamily="34" charset="0"/>
                        </a:rPr>
                        <a:t>Describe the scale of the problem, where and when it is happening and which customer is impacted</a:t>
                      </a:r>
                    </a:p>
                  </a:txBody>
                  <a:tcPr marL="72000" marR="72000" marT="36000" marB="3600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3" hMerge="1">
                  <a:txBody>
                    <a:bodyPr/>
                    <a:lstStyle/>
                    <a:p>
                      <a:endParaRPr lang="en-GB"/>
                    </a:p>
                  </a:txBody>
                  <a:tcPr/>
                </a:tc>
                <a:tc rowSpan="3"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marR="0" indent="0" algn="l" defTabSz="820400" rtl="0" eaLnBrk="1" fontAlgn="t" latinLnBrk="0" hangingPunct="1">
                        <a:lnSpc>
                          <a:spcPct val="100000"/>
                        </a:lnSpc>
                        <a:spcBef>
                          <a:spcPts val="0"/>
                        </a:spcBef>
                        <a:spcAft>
                          <a:spcPts val="0"/>
                        </a:spcAft>
                        <a:buClrTx/>
                        <a:buSzTx/>
                        <a:buFontTx/>
                        <a:buNone/>
                        <a:tabLst/>
                        <a:defRPr/>
                      </a:pPr>
                      <a:r>
                        <a:rPr lang="en-GB" sz="1400" kern="0" dirty="0" smtClean="0">
                          <a:solidFill>
                            <a:srgbClr val="002776"/>
                          </a:solidFill>
                          <a:latin typeface="Arial" pitchFamily="34" charset="0"/>
                          <a:cs typeface="Arial" pitchFamily="34" charset="0"/>
                        </a:rPr>
                        <a:t>Describe the overall project goal to achieve</a:t>
                      </a:r>
                      <a:r>
                        <a:rPr lang="en-GB" sz="1400" kern="0" baseline="0" dirty="0" smtClean="0">
                          <a:solidFill>
                            <a:srgbClr val="002776"/>
                          </a:solidFill>
                          <a:latin typeface="Arial" pitchFamily="34" charset="0"/>
                          <a:cs typeface="Arial" pitchFamily="34" charset="0"/>
                        </a:rPr>
                        <a:t> and the </a:t>
                      </a:r>
                      <a:r>
                        <a:rPr lang="en-GB" sz="1400" kern="0" dirty="0" smtClean="0">
                          <a:solidFill>
                            <a:srgbClr val="002776"/>
                          </a:solidFill>
                          <a:latin typeface="Arial" pitchFamily="34" charset="0"/>
                          <a:cs typeface="Arial" pitchFamily="34" charset="0"/>
                        </a:rPr>
                        <a:t>benefits to the business if the problem is resolved. SMART objectives need to be set</a:t>
                      </a:r>
                      <a:endParaRPr lang="en-US" sz="1400" noProof="0" dirty="0" smtClean="0">
                        <a:solidFill>
                          <a:schemeClr val="accent1"/>
                        </a:solidFill>
                        <a:latin typeface="+mn-lt"/>
                      </a:endParaRPr>
                    </a:p>
                  </a:txBody>
                  <a:tcPr marL="72000" marR="72000" marT="36000" marB="3600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3" hMerge="1">
                  <a:txBody>
                    <a:bodyPr/>
                    <a:lstStyle/>
                    <a:p>
                      <a:endParaRPr lang="en-GB"/>
                    </a:p>
                  </a:txBody>
                  <a:tcPr/>
                </a:tc>
              </a:tr>
              <a:tr h="29605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Where &amp; </a:t>
                      </a:r>
                    </a:p>
                    <a:p>
                      <a:pPr algn="l" fontAlgn="ctr"/>
                      <a:r>
                        <a:rPr lang="en-GB" sz="800" b="0" i="1" u="none" strike="noStrike" noProof="0" dirty="0" smtClean="0">
                          <a:solidFill>
                            <a:schemeClr val="bg2"/>
                          </a:solidFill>
                          <a:latin typeface="Arial"/>
                        </a:rPr>
                        <a:t>When ?</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gridSpan="2" v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ctr">
                        <a:buFont typeface="Wingdings" pitchFamily="2" charset="2"/>
                        <a:buChar char="§"/>
                      </a:pPr>
                      <a:endParaRPr lang="en-GB" sz="8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vMerge="1">
                  <a:txBody>
                    <a:bodyPr/>
                    <a:lstStyle/>
                    <a:p>
                      <a:endParaRPr lang="en-GB"/>
                    </a:p>
                  </a:txBody>
                  <a:tcPr/>
                </a:tc>
                <a:tc gridSpan="2" vMerge="1">
                  <a:txBody>
                    <a:bodyPr/>
                    <a:lstStyle/>
                    <a:p>
                      <a:endParaRPr lang="en-GB"/>
                    </a:p>
                  </a:txBody>
                  <a:tcPr/>
                </a:tc>
                <a:tc hMerge="1" vMerge="1">
                  <a:txBody>
                    <a:bodyPr/>
                    <a:lstStyle/>
                    <a:p>
                      <a:endParaRPr lang="en-GB"/>
                    </a:p>
                  </a:txBody>
                  <a:tcPr/>
                </a:tc>
              </a:tr>
              <a:tr h="29605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Who is the Customer?</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gridSpan="2" v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ctr">
                        <a:buFont typeface="Wingdings" pitchFamily="2" charset="2"/>
                        <a:buChar char="§"/>
                      </a:pPr>
                      <a:endParaRPr lang="en-GB" sz="8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vMerge="1">
                  <a:txBody>
                    <a:bodyPr/>
                    <a:lstStyle/>
                    <a:p>
                      <a:endParaRPr lang="en-GB"/>
                    </a:p>
                  </a:txBody>
                  <a:tcPr/>
                </a:tc>
                <a:tc gridSpan="2" vMerge="1">
                  <a:txBody>
                    <a:bodyPr/>
                    <a:lstStyle/>
                    <a:p>
                      <a:endParaRPr lang="en-GB"/>
                    </a:p>
                  </a:txBody>
                  <a:tcPr/>
                </a:tc>
                <a:tc hMerge="1" vMerge="1">
                  <a:txBody>
                    <a:bodyPr/>
                    <a:lstStyle/>
                    <a:p>
                      <a:endParaRPr lang="en-GB"/>
                    </a:p>
                  </a:txBody>
                  <a:tcPr/>
                </a:tc>
              </a:tr>
              <a:tr h="252000">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Estimated benefits to realise</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Scope and risks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92254">
                <a:tc row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Estimated Benefits (Financial &amp; Non-financial)</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rowSpan="2"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indent="0" algn="l">
                        <a:buFont typeface="Wingdings" pitchFamily="2" charset="2"/>
                        <a:buNone/>
                      </a:pPr>
                      <a:r>
                        <a:rPr lang="en-US" sz="1400" noProof="0" dirty="0" smtClean="0">
                          <a:solidFill>
                            <a:srgbClr val="002060"/>
                          </a:solidFill>
                          <a:latin typeface="+mj-lt"/>
                        </a:rPr>
                        <a:t>Impacts will be financial as well as non financial, particularly those that are customer or employee focused</a:t>
                      </a:r>
                      <a:endParaRPr lang="en-GB" sz="1400" noProof="0" dirty="0">
                        <a:solidFill>
                          <a:srgbClr val="002060"/>
                        </a:solidFill>
                        <a:latin typeface="+mj-lt"/>
                      </a:endParaRPr>
                    </a:p>
                  </a:txBody>
                  <a:tcPr marL="72000" marR="72000" marT="36000" marB="3600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2"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In Scope</a:t>
                      </a:r>
                      <a:endParaRPr lang="en-GB" sz="800" b="0" i="1" u="none" strike="noStrike" noProof="0" dirty="0">
                        <a:solidFill>
                          <a:schemeClr val="bg2"/>
                        </a:solidFill>
                        <a:latin typeface="Arial"/>
                      </a:endParaRPr>
                    </a:p>
                  </a:txBody>
                  <a:tcPr marL="65749" marR="5479" marT="5479" marB="0" anchor="ctr">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Out of Scope</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r>
              <a:tr h="673515">
                <a:tc vMerge="1">
                  <a:txBody>
                    <a:bodyPr/>
                    <a:lstStyle/>
                    <a:p>
                      <a:endParaRPr lang="en-GB"/>
                    </a:p>
                  </a:txBody>
                  <a:tcPr/>
                </a:tc>
                <a:tc gridSpan="2" vMerge="1">
                  <a:txBody>
                    <a:bodyPr/>
                    <a:lstStyle/>
                    <a:p>
                      <a:endParaRPr lang="en-GB"/>
                    </a:p>
                  </a:txBody>
                  <a:tcPr/>
                </a:tc>
                <a:tc hMerge="1" vMerge="1">
                  <a:txBody>
                    <a:bodyPr/>
                    <a:lstStyle/>
                    <a:p>
                      <a:endParaRPr lang="en-GB"/>
                    </a:p>
                  </a:txBody>
                  <a:tcPr/>
                </a:tc>
                <a:tc rowSpan="2"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indent="0" algn="l" fontAlgn="t">
                        <a:tabLst>
                          <a:tab pos="360363" algn="l"/>
                        </a:tabLst>
                      </a:pPr>
                      <a:r>
                        <a:rPr lang="en-GB" sz="1400" b="0" i="0" u="none" strike="noStrike" noProof="0" dirty="0" smtClean="0">
                          <a:solidFill>
                            <a:srgbClr val="002060"/>
                          </a:solidFill>
                          <a:latin typeface="+mj-lt"/>
                        </a:rPr>
                        <a:t>Establish what</a:t>
                      </a:r>
                      <a:r>
                        <a:rPr lang="en-GB" sz="1400" b="0" i="0" u="none" strike="noStrike" baseline="0" noProof="0" dirty="0" smtClean="0">
                          <a:solidFill>
                            <a:srgbClr val="002060"/>
                          </a:solidFill>
                          <a:latin typeface="+mj-lt"/>
                        </a:rPr>
                        <a:t> will be in and out of scope of the project, specifying the project boundaries</a:t>
                      </a:r>
                    </a:p>
                    <a:p>
                      <a:pPr algn="l" fontAlgn="t">
                        <a:tabLst>
                          <a:tab pos="360363" algn="l"/>
                        </a:tabLst>
                      </a:pPr>
                      <a:r>
                        <a:rPr lang="en-GB" sz="1400" b="0" i="0" u="none" strike="noStrike" baseline="0" noProof="0" dirty="0" smtClean="0">
                          <a:solidFill>
                            <a:srgbClr val="002060"/>
                          </a:solidFill>
                          <a:latin typeface="+mj-lt"/>
                        </a:rPr>
                        <a:t>	(start and end points)</a:t>
                      </a:r>
                      <a:endParaRPr lang="en-GB" sz="1400" b="0" i="0" u="none" strike="noStrike" noProof="0" dirty="0">
                        <a:solidFill>
                          <a:srgbClr val="002060"/>
                        </a:solidFill>
                        <a:latin typeface="+mj-lt"/>
                      </a:endParaRPr>
                    </a:p>
                  </a:txBody>
                  <a:tcPr marL="65749" marR="5479" marT="36000" marB="0" anchor="ctr">
                    <a:lnL w="76200" cap="flat" cmpd="sng" algn="ctr">
                      <a:solidFill>
                        <a:srgbClr val="FFFFFF"/>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2"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ctr" fontAlgn="t">
                        <a:buFont typeface="Wingdings" pitchFamily="2" charset="2"/>
                        <a:buChar char="§"/>
                      </a:pPr>
                      <a:endParaRPr lang="en-GB" sz="1400" b="0" i="0" u="none" strike="noStrike" noProof="0" dirty="0">
                        <a:solidFill>
                          <a:srgbClr val="002060"/>
                        </a:solidFill>
                        <a:latin typeface="+mj-lt"/>
                      </a:endParaRPr>
                    </a:p>
                  </a:txBody>
                  <a:tcPr marL="65749" marR="5479" marT="36000"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r>
              <a:tr h="260089">
                <a:tc row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Operational Measures to track future progress</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rowSpan="3"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marR="0" indent="0" algn="l" defTabSz="820400" rtl="0" eaLnBrk="1" fontAlgn="t" latinLnBrk="0" hangingPunct="1">
                        <a:lnSpc>
                          <a:spcPct val="100000"/>
                        </a:lnSpc>
                        <a:spcBef>
                          <a:spcPts val="0"/>
                        </a:spcBef>
                        <a:spcAft>
                          <a:spcPts val="0"/>
                        </a:spcAft>
                        <a:buClrTx/>
                        <a:buSzTx/>
                        <a:buFontTx/>
                        <a:buNone/>
                        <a:tabLst/>
                        <a:defRPr/>
                      </a:pPr>
                      <a:r>
                        <a:rPr lang="en-US" sz="1400" kern="1200" noProof="0" dirty="0" smtClean="0">
                          <a:solidFill>
                            <a:schemeClr val="accent1"/>
                          </a:solidFill>
                          <a:latin typeface="+mj-lt"/>
                          <a:ea typeface=""/>
                          <a:cs typeface=""/>
                        </a:rPr>
                        <a:t>Performance metrics with set targets are established to measure the project’s success </a:t>
                      </a:r>
                    </a:p>
                  </a:txBody>
                  <a:tcPr marL="72000" marR="72000" marT="36000" marB="3600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3" hMerge="1">
                  <a:txBody>
                    <a:bodyPr/>
                    <a:lstStyle/>
                    <a:p>
                      <a:endParaRPr lang="en-GB"/>
                    </a:p>
                  </a:txBody>
                  <a:tcPr/>
                </a:tc>
                <a:tc gridSpan="2" vMerge="1">
                  <a:txBody>
                    <a:bodyPr/>
                    <a:lstStyle/>
                    <a:p>
                      <a:endParaRPr lang="en-GB"/>
                    </a:p>
                  </a:txBody>
                  <a:tcPr/>
                </a:tc>
                <a:tc hMerge="1" vMerge="1">
                  <a:txBody>
                    <a:bodyPr/>
                    <a:lstStyle/>
                    <a:p>
                      <a:endParaRPr lang="en-GB"/>
                    </a:p>
                  </a:txBody>
                  <a:tcPr/>
                </a:tc>
              </a:tr>
              <a:tr h="0">
                <a:tc vMerge="1">
                  <a:txBody>
                    <a:bodyPr/>
                    <a:lstStyle/>
                    <a:p>
                      <a:endParaRPr lang="en-GB"/>
                    </a:p>
                  </a:txBody>
                  <a:tcPr/>
                </a:tc>
                <a:tc gridSpan="2" vMerge="1">
                  <a:txBody>
                    <a:bodyPr/>
                    <a:lstStyle/>
                    <a:p>
                      <a:endParaRPr lang="en-GB"/>
                    </a:p>
                  </a:txBody>
                  <a:tcPr/>
                </a:tc>
                <a:tc hMerge="1" v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l" defTabSz="820400" rtl="0" eaLnBrk="1" fontAlgn="t" latinLnBrk="0" hangingPunct="1">
                        <a:lnSpc>
                          <a:spcPct val="100000"/>
                        </a:lnSpc>
                        <a:spcBef>
                          <a:spcPts val="0"/>
                        </a:spcBef>
                        <a:spcAft>
                          <a:spcPts val="0"/>
                        </a:spcAft>
                        <a:buClrTx/>
                        <a:buSzTx/>
                        <a:buFontTx/>
                        <a:buNone/>
                        <a:tabLst/>
                        <a:defRPr/>
                      </a:pPr>
                      <a:r>
                        <a:rPr lang="en-US" sz="800" i="1" dirty="0" smtClean="0">
                          <a:solidFill>
                            <a:schemeClr val="bg2"/>
                          </a:solidFill>
                        </a:rPr>
                        <a:t>Potential risks</a:t>
                      </a:r>
                      <a:endParaRPr lang="en-GB" sz="800" b="0" i="1" u="none" strike="noStrike" noProof="0" dirty="0" smtClean="0">
                        <a:solidFill>
                          <a:schemeClr val="bg2"/>
                        </a:solidFill>
                        <a:latin typeface="+mn-lt"/>
                      </a:endParaRPr>
                    </a:p>
                  </a:txBody>
                  <a:tcPr marL="65749" marR="5479" marT="36000" marB="0">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hMerge="1">
                  <a:txBody>
                    <a:bodyPr/>
                    <a:lstStyle/>
                    <a:p>
                      <a:pPr algn="l" fontAlgn="t"/>
                      <a:endParaRPr lang="en-GB" sz="400" b="0" i="0" u="none" strike="noStrike" noProof="0" dirty="0">
                        <a:solidFill>
                          <a:srgbClr val="002060"/>
                        </a:solidFill>
                        <a:latin typeface="Arial"/>
                      </a:endParaRPr>
                    </a:p>
                  </a:txBody>
                  <a:tcPr marL="65749" marR="5479" marT="36000" marB="0">
                    <a:lnL w="3175" cap="flat" cmpd="sng" algn="ctr">
                      <a:solidFill>
                        <a:schemeClr val="bg1">
                          <a:lumMod val="50000"/>
                        </a:schemeClr>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r h="388733">
                <a:tc vMerge="1">
                  <a:txBody>
                    <a:bodyPr/>
                    <a:lstStyle/>
                    <a:p>
                      <a:endParaRPr lang="en-GB"/>
                    </a:p>
                  </a:txBody>
                  <a:tcPr/>
                </a:tc>
                <a:tc gridSpan="2" vMerge="1">
                  <a:txBody>
                    <a:bodyPr/>
                    <a:lstStyle/>
                    <a:p>
                      <a:endParaRPr lang="en-GB"/>
                    </a:p>
                  </a:txBody>
                  <a:tcPr/>
                </a:tc>
                <a:tc hMerge="1" v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indent="0" algn="l" fontAlgn="t">
                        <a:buFont typeface="Wingdings" pitchFamily="2" charset="2"/>
                        <a:buNone/>
                      </a:pPr>
                      <a:r>
                        <a:rPr lang="en-GB" sz="1400" b="0" i="0" u="none" strike="noStrike" noProof="0" dirty="0" smtClean="0">
                          <a:solidFill>
                            <a:schemeClr val="accent1"/>
                          </a:solidFill>
                          <a:latin typeface="Arial"/>
                        </a:rPr>
                        <a:t>List the risks associated with the project scope</a:t>
                      </a:r>
                      <a:endParaRPr lang="en-GB" sz="1400" b="0" i="0" u="none" strike="noStrike" noProof="0" dirty="0">
                        <a:solidFill>
                          <a:schemeClr val="accent1"/>
                        </a:solidFill>
                        <a:latin typeface="Arial"/>
                      </a:endParaRPr>
                    </a:p>
                  </a:txBody>
                  <a:tcPr marL="65749" marR="5479" marT="36000"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r>
              <a:tr h="252000">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Time line of key milestones</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Team and Stakeholders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19391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Activities and deliverables</a:t>
                      </a:r>
                      <a:endParaRPr lang="en-GB" sz="800" b="0" i="1" u="none" strike="noStrike" noProof="0" dirty="0">
                        <a:solidFill>
                          <a:schemeClr val="bg2"/>
                        </a:solidFill>
                        <a:latin typeface="Arial"/>
                      </a:endParaRPr>
                    </a:p>
                  </a:txBody>
                  <a:tcPr marL="65749"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By Date</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Improvement Team</a:t>
                      </a:r>
                      <a:endParaRPr lang="en-GB" sz="800" b="0" i="1" u="none" strike="noStrike" noProof="0" dirty="0">
                        <a:solidFill>
                          <a:schemeClr val="bg2"/>
                        </a:solidFill>
                        <a:latin typeface="Arial"/>
                      </a:endParaRPr>
                    </a:p>
                  </a:txBody>
                  <a:tcPr marL="65749" marR="5479" marT="5479" marB="0" anchor="ctr">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Sponsors &amp; Stakeholders</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r>
              <a:tr h="1440000">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350963" indent="-192088" algn="l" fontAlgn="t">
                        <a:buFont typeface="Wingdings" panose="05000000000000000000" pitchFamily="2" charset="2"/>
                        <a:buChar char="§"/>
                      </a:pPr>
                      <a:r>
                        <a:rPr lang="en-US" sz="1400" b="0" i="0" u="none" strike="noStrike" noProof="0" dirty="0" err="1" smtClean="0">
                          <a:solidFill>
                            <a:schemeClr val="accent1"/>
                          </a:solidFill>
                          <a:latin typeface="+mj-lt"/>
                        </a:rPr>
                        <a:t>Mobilisation</a:t>
                      </a:r>
                      <a:r>
                        <a:rPr lang="en-US" sz="1400" b="0" i="0" u="none" strike="noStrike" noProof="0" dirty="0" smtClean="0">
                          <a:solidFill>
                            <a:schemeClr val="accent1"/>
                          </a:solidFill>
                          <a:latin typeface="+mj-lt"/>
                        </a:rPr>
                        <a:t> </a:t>
                      </a:r>
                    </a:p>
                    <a:p>
                      <a:pPr marL="1350963" indent="-192088" algn="l" fontAlgn="t">
                        <a:buFont typeface="Wingdings" panose="05000000000000000000" pitchFamily="2" charset="2"/>
                        <a:buChar char="§"/>
                      </a:pPr>
                      <a:r>
                        <a:rPr lang="en-US" sz="1400" b="0" i="0" u="none" strike="noStrike" noProof="0" dirty="0" smtClean="0">
                          <a:solidFill>
                            <a:schemeClr val="accent1"/>
                          </a:solidFill>
                          <a:latin typeface="+mj-lt"/>
                        </a:rPr>
                        <a:t>Current State 1</a:t>
                      </a:r>
                    </a:p>
                    <a:p>
                      <a:pPr marL="1350963" indent="-192088" algn="l" fontAlgn="t">
                        <a:buFont typeface="Wingdings" panose="05000000000000000000" pitchFamily="2" charset="2"/>
                        <a:buChar char="§"/>
                      </a:pPr>
                      <a:r>
                        <a:rPr lang="en-US" sz="1400" b="0" i="0" u="none" strike="noStrike" noProof="0" dirty="0" smtClean="0">
                          <a:solidFill>
                            <a:schemeClr val="accent1"/>
                          </a:solidFill>
                          <a:latin typeface="+mj-lt"/>
                        </a:rPr>
                        <a:t>Current State 2</a:t>
                      </a:r>
                    </a:p>
                    <a:p>
                      <a:pPr marL="1350963" indent="-192088" algn="l" fontAlgn="t">
                        <a:buFont typeface="Wingdings" panose="05000000000000000000" pitchFamily="2" charset="2"/>
                        <a:buChar char="§"/>
                      </a:pPr>
                      <a:r>
                        <a:rPr lang="en-US" sz="1400" b="0" i="0" u="none" strike="noStrike" noProof="0" dirty="0" smtClean="0">
                          <a:solidFill>
                            <a:schemeClr val="accent1"/>
                          </a:solidFill>
                          <a:latin typeface="+mj-lt"/>
                        </a:rPr>
                        <a:t>Future State 1</a:t>
                      </a:r>
                    </a:p>
                    <a:p>
                      <a:pPr marL="1350963" indent="-192088" algn="l" fontAlgn="t">
                        <a:buFont typeface="Wingdings" panose="05000000000000000000" pitchFamily="2" charset="2"/>
                        <a:buChar char="§"/>
                      </a:pPr>
                      <a:r>
                        <a:rPr lang="en-US" sz="1400" b="0" i="0" u="none" strike="noStrike" noProof="0" dirty="0" smtClean="0">
                          <a:solidFill>
                            <a:schemeClr val="accent1"/>
                          </a:solidFill>
                          <a:latin typeface="+mj-lt"/>
                        </a:rPr>
                        <a:t>Future State 2</a:t>
                      </a:r>
                    </a:p>
                    <a:p>
                      <a:pPr marL="1350963" indent="-192088" algn="l" fontAlgn="t">
                        <a:buFont typeface="Wingdings" panose="05000000000000000000" pitchFamily="2" charset="2"/>
                        <a:buChar char="§"/>
                      </a:pPr>
                      <a:r>
                        <a:rPr lang="en-US" sz="1400" b="0" i="0" u="none" strike="noStrike" noProof="0" dirty="0" smtClean="0">
                          <a:solidFill>
                            <a:schemeClr val="accent1"/>
                          </a:solidFill>
                          <a:latin typeface="+mj-lt"/>
                        </a:rPr>
                        <a:t>Work Pilot </a:t>
                      </a:r>
                    </a:p>
                  </a:txBody>
                  <a:tcPr marL="65749" marR="5479" marT="36000"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endParaRPr lang="en-US" sz="1400" b="0" dirty="0" smtClean="0">
                        <a:solidFill>
                          <a:srgbClr val="002060"/>
                        </a:solidFill>
                      </a:endParaRPr>
                    </a:p>
                    <a:p>
                      <a:pPr marL="355600" indent="0" algn="l" fontAlgn="t"/>
                      <a:r>
                        <a:rPr lang="en-US" sz="1400" b="0" dirty="0" smtClean="0">
                          <a:solidFill>
                            <a:srgbClr val="002060"/>
                          </a:solidFill>
                        </a:rPr>
                        <a:t>Identify who</a:t>
                      </a:r>
                      <a:r>
                        <a:rPr lang="en-US" sz="1400" b="0" baseline="0" dirty="0" smtClean="0">
                          <a:solidFill>
                            <a:srgbClr val="002060"/>
                          </a:solidFill>
                        </a:rPr>
                        <a:t> are:</a:t>
                      </a:r>
                    </a:p>
                    <a:p>
                      <a:pPr marL="627063" indent="-177800" algn="l" fontAlgn="t">
                        <a:buFont typeface="Wingdings" panose="05000000000000000000" pitchFamily="2" charset="2"/>
                        <a:buChar char="§"/>
                      </a:pPr>
                      <a:r>
                        <a:rPr lang="en-US" sz="1400" b="0" dirty="0" smtClean="0">
                          <a:solidFill>
                            <a:srgbClr val="002060"/>
                          </a:solidFill>
                        </a:rPr>
                        <a:t>Lean project manager</a:t>
                      </a:r>
                    </a:p>
                    <a:p>
                      <a:pPr marL="627063" indent="-177800" algn="l" fontAlgn="t">
                        <a:buFont typeface="Wingdings" panose="05000000000000000000" pitchFamily="2" charset="2"/>
                        <a:buChar char="§"/>
                      </a:pPr>
                      <a:r>
                        <a:rPr lang="en-US" sz="1400" b="0" i="0" u="none" strike="noStrike" noProof="0" dirty="0" smtClean="0">
                          <a:solidFill>
                            <a:srgbClr val="002060"/>
                          </a:solidFill>
                          <a:latin typeface="Arial"/>
                        </a:rPr>
                        <a:t>Team</a:t>
                      </a:r>
                      <a:r>
                        <a:rPr lang="en-US" sz="1400" b="0" i="0" u="none" strike="noStrike" baseline="0" noProof="0" dirty="0" smtClean="0">
                          <a:solidFill>
                            <a:srgbClr val="002060"/>
                          </a:solidFill>
                          <a:latin typeface="Arial"/>
                        </a:rPr>
                        <a:t> members</a:t>
                      </a:r>
                    </a:p>
                    <a:p>
                      <a:pPr marL="627063" indent="-177800" algn="l" fontAlgn="t">
                        <a:buFont typeface="Wingdings" panose="05000000000000000000" pitchFamily="2" charset="2"/>
                        <a:buChar char="§"/>
                      </a:pPr>
                      <a:r>
                        <a:rPr lang="en-US" sz="1400" b="0" i="0" u="none" strike="noStrike" baseline="0" noProof="0" dirty="0" smtClean="0">
                          <a:solidFill>
                            <a:srgbClr val="002060"/>
                          </a:solidFill>
                          <a:latin typeface="Arial"/>
                        </a:rPr>
                        <a:t>Lean coach</a:t>
                      </a:r>
                    </a:p>
                  </a:txBody>
                  <a:tcPr marL="65749" marR="5479" marT="36000" marB="0">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endParaRPr lang="en-US" sz="1400" b="0" dirty="0" smtClean="0">
                        <a:solidFill>
                          <a:srgbClr val="002060"/>
                        </a:solidFill>
                      </a:endParaRPr>
                    </a:p>
                    <a:p>
                      <a:pPr marL="355600" indent="0" algn="l" fontAlgn="t"/>
                      <a:r>
                        <a:rPr lang="en-US" sz="1400" b="0" dirty="0" smtClean="0">
                          <a:solidFill>
                            <a:srgbClr val="002060"/>
                          </a:solidFill>
                        </a:rPr>
                        <a:t>Identify who</a:t>
                      </a:r>
                      <a:r>
                        <a:rPr lang="en-US" sz="1400" b="0" baseline="0" dirty="0" smtClean="0">
                          <a:solidFill>
                            <a:srgbClr val="002060"/>
                          </a:solidFill>
                        </a:rPr>
                        <a:t> are:</a:t>
                      </a:r>
                    </a:p>
                    <a:p>
                      <a:pPr marL="531813" indent="-176213" algn="l" fontAlgn="t">
                        <a:buFont typeface="Wingdings" panose="05000000000000000000" pitchFamily="2" charset="2"/>
                        <a:buChar char="§"/>
                      </a:pPr>
                      <a:r>
                        <a:rPr lang="en-US" sz="1400" b="0" dirty="0" smtClean="0">
                          <a:solidFill>
                            <a:srgbClr val="002060"/>
                          </a:solidFill>
                        </a:rPr>
                        <a:t>Sponsor</a:t>
                      </a:r>
                    </a:p>
                    <a:p>
                      <a:pPr marL="531813" indent="-176213" algn="l" fontAlgn="t">
                        <a:buFont typeface="Wingdings" panose="05000000000000000000" pitchFamily="2" charset="2"/>
                        <a:buChar char="§"/>
                      </a:pPr>
                      <a:r>
                        <a:rPr lang="en-US" sz="1400" b="0" i="0" u="none" strike="noStrike" noProof="0" dirty="0" smtClean="0">
                          <a:solidFill>
                            <a:srgbClr val="002060"/>
                          </a:solidFill>
                          <a:latin typeface="Arial"/>
                        </a:rPr>
                        <a:t>Stakeholders</a:t>
                      </a:r>
                    </a:p>
                  </a:txBody>
                  <a:tcPr marL="65749" marR="5479" marT="36000" marB="0">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r>
            </a:tbl>
          </a:graphicData>
        </a:graphic>
      </p:graphicFrame>
      <p:sp>
        <p:nvSpPr>
          <p:cNvPr id="20" name="Rectangle 2"/>
          <p:cNvSpPr>
            <a:spLocks noGrp="1" noChangeArrowheads="1"/>
          </p:cNvSpPr>
          <p:nvPr>
            <p:ph type="title"/>
          </p:nvPr>
        </p:nvSpPr>
        <p:spPr>
          <a:xfrm>
            <a:off x="358775" y="358775"/>
            <a:ext cx="8421688" cy="630238"/>
          </a:xfrm>
        </p:spPr>
        <p:txBody>
          <a:bodyPr/>
          <a:lstStyle/>
          <a:p>
            <a:pPr eaLnBrk="1" hangingPunct="1"/>
            <a:r>
              <a:rPr lang="en-GB" dirty="0" smtClean="0"/>
              <a:t>Project Charter</a:t>
            </a:r>
            <a:br>
              <a:rPr lang="en-GB" dirty="0" smtClean="0"/>
            </a:br>
            <a:r>
              <a:rPr lang="en-GB" sz="1800" b="1" dirty="0" smtClean="0">
                <a:solidFill>
                  <a:srgbClr val="99CC33"/>
                </a:solidFill>
              </a:rPr>
              <a:t>Establish a charter with a meaningful project title</a:t>
            </a:r>
            <a:endParaRPr lang="en-GB" dirty="0" smtClean="0">
              <a:solidFill>
                <a:schemeClr val="tx1"/>
              </a:solidFill>
            </a:endParaRPr>
          </a:p>
        </p:txBody>
      </p:sp>
      <p:sp>
        <p:nvSpPr>
          <p:cNvPr id="3" name="Rectangle 2"/>
          <p:cNvSpPr/>
          <p:nvPr/>
        </p:nvSpPr>
        <p:spPr>
          <a:xfrm>
            <a:off x="1146413" y="1567721"/>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US" b="1" dirty="0"/>
          </a:p>
        </p:txBody>
      </p:sp>
      <p:sp>
        <p:nvSpPr>
          <p:cNvPr id="22" name="Rectangle 21"/>
          <p:cNvSpPr/>
          <p:nvPr/>
        </p:nvSpPr>
        <p:spPr>
          <a:xfrm>
            <a:off x="4599297" y="1567721"/>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US" b="1" dirty="0"/>
          </a:p>
        </p:txBody>
      </p:sp>
      <p:sp>
        <p:nvSpPr>
          <p:cNvPr id="23" name="Rectangle 22"/>
          <p:cNvSpPr/>
          <p:nvPr/>
        </p:nvSpPr>
        <p:spPr>
          <a:xfrm>
            <a:off x="1180535" y="3505699"/>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US" b="1" dirty="0"/>
          </a:p>
        </p:txBody>
      </p:sp>
      <p:sp>
        <p:nvSpPr>
          <p:cNvPr id="24" name="Rectangle 23"/>
          <p:cNvSpPr/>
          <p:nvPr/>
        </p:nvSpPr>
        <p:spPr>
          <a:xfrm>
            <a:off x="4599297" y="3055322"/>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4</a:t>
            </a:r>
            <a:endParaRPr lang="en-US" b="1" dirty="0"/>
          </a:p>
        </p:txBody>
      </p:sp>
      <p:sp>
        <p:nvSpPr>
          <p:cNvPr id="25" name="Rectangle 24"/>
          <p:cNvSpPr/>
          <p:nvPr/>
        </p:nvSpPr>
        <p:spPr>
          <a:xfrm>
            <a:off x="4599297" y="4106200"/>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26" name="Rectangle 25"/>
          <p:cNvSpPr/>
          <p:nvPr/>
        </p:nvSpPr>
        <p:spPr>
          <a:xfrm>
            <a:off x="4599297" y="5075191"/>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6</a:t>
            </a:r>
            <a:endParaRPr lang="en-US" b="1" dirty="0"/>
          </a:p>
        </p:txBody>
      </p:sp>
      <p:sp>
        <p:nvSpPr>
          <p:cNvPr id="27" name="Rectangle 26"/>
          <p:cNvSpPr/>
          <p:nvPr/>
        </p:nvSpPr>
        <p:spPr>
          <a:xfrm>
            <a:off x="6728347" y="5075191"/>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7</a:t>
            </a:r>
            <a:endParaRPr lang="en-US" b="1" dirty="0"/>
          </a:p>
        </p:txBody>
      </p:sp>
      <p:sp>
        <p:nvSpPr>
          <p:cNvPr id="28" name="Rectangle 27"/>
          <p:cNvSpPr/>
          <p:nvPr/>
        </p:nvSpPr>
        <p:spPr>
          <a:xfrm>
            <a:off x="1180535" y="5075191"/>
            <a:ext cx="286602" cy="327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8</a:t>
            </a:r>
            <a:endParaRPr lang="en-US" b="1" dirty="0"/>
          </a:p>
        </p:txBody>
      </p:sp>
      <p:sp>
        <p:nvSpPr>
          <p:cNvPr id="29" name="Rectangle 28"/>
          <p:cNvSpPr/>
          <p:nvPr/>
        </p:nvSpPr>
        <p:spPr>
          <a:xfrm>
            <a:off x="314967" y="5075191"/>
            <a:ext cx="1186284" cy="327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accent1"/>
                </a:solidFill>
              </a:rPr>
              <a:t>The plan:</a:t>
            </a:r>
            <a:endParaRPr lang="en-US" sz="1400" dirty="0">
              <a:solidFill>
                <a:schemeClr val="accent1"/>
              </a:solidFill>
            </a:endParaRPr>
          </a:p>
        </p:txBody>
      </p:sp>
      <p:sp>
        <p:nvSpPr>
          <p:cNvPr id="30" name="Slide Number Placeholder 4"/>
          <p:cNvSpPr>
            <a:spLocks noGrp="1"/>
          </p:cNvSpPr>
          <p:nvPr>
            <p:ph type="sldNum" sz="quarter" idx="11"/>
          </p:nvPr>
        </p:nvSpPr>
        <p:spPr>
          <a:xfrm>
            <a:off x="358775" y="6548438"/>
            <a:ext cx="355600" cy="122237"/>
          </a:xfrm>
          <a:noFill/>
        </p:spPr>
        <p:txBody>
          <a:bodyPr/>
          <a:lstStyle/>
          <a:p>
            <a:fld id="{799C7080-7D20-44B2-A81C-5824675CCA0D}" type="slidenum">
              <a:rPr lang="en-GB" altLang="en-GB"/>
              <a:pPr/>
              <a:t>42</a:t>
            </a:fld>
            <a:endParaRPr lang="en-GB" altLang="en-GB"/>
          </a:p>
        </p:txBody>
      </p:sp>
      <p:sp>
        <p:nvSpPr>
          <p:cNvPr id="14" name="5-Point Star 13"/>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0864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GB" dirty="0"/>
              <a:t>Example </a:t>
            </a:r>
            <a:r>
              <a:rPr lang="en-GB" dirty="0" smtClean="0"/>
              <a:t>of a simple Project Charter</a:t>
            </a:r>
          </a:p>
        </p:txBody>
      </p:sp>
      <p:sp>
        <p:nvSpPr>
          <p:cNvPr id="196612" name="Slide Number Placeholder 3"/>
          <p:cNvSpPr>
            <a:spLocks noGrp="1"/>
          </p:cNvSpPr>
          <p:nvPr>
            <p:ph type="sldNum" sz="quarter" idx="11"/>
          </p:nvPr>
        </p:nvSpPr>
        <p:spPr>
          <a:noFill/>
        </p:spPr>
        <p:txBody>
          <a:bodyPr/>
          <a:lstStyle/>
          <a:p>
            <a:fld id="{87F29487-64F6-4D36-A84C-959A0458D6E4}" type="slidenum">
              <a:rPr lang="en-GB" altLang="en-GB"/>
              <a:pPr/>
              <a:t>43</a:t>
            </a:fld>
            <a:endParaRPr lang="en-GB" altLang="en-GB"/>
          </a:p>
        </p:txBody>
      </p:sp>
      <p:pic>
        <p:nvPicPr>
          <p:cNvPr id="196613" name="Picture 4" descr="Charter"/>
          <p:cNvPicPr>
            <a:picLocks noChangeAspect="1" noChangeArrowheads="1"/>
          </p:cNvPicPr>
          <p:nvPr/>
        </p:nvPicPr>
        <p:blipFill>
          <a:blip r:embed="rId2" cstate="print"/>
          <a:srcRect/>
          <a:stretch>
            <a:fillRect/>
          </a:stretch>
        </p:blipFill>
        <p:spPr bwMode="auto">
          <a:xfrm>
            <a:off x="2051050" y="1012825"/>
            <a:ext cx="4468813" cy="5405438"/>
          </a:xfrm>
          <a:prstGeom prst="rect">
            <a:avLst/>
          </a:prstGeom>
          <a:noFill/>
          <a:ln w="9525">
            <a:noFill/>
            <a:miter lim="800000"/>
            <a:headEnd/>
            <a:tailEnd/>
          </a:ln>
        </p:spPr>
      </p:pic>
      <p:sp>
        <p:nvSpPr>
          <p:cNvPr id="6" name="Rectangle 5"/>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800" y="50800"/>
            <a:ext cx="9036000" cy="6743700"/>
          </a:xfrm>
          <a:prstGeom prst="rect">
            <a:avLst/>
          </a:prstGeom>
          <a:noFill/>
          <a:ln w="1079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2400" b="0" dirty="0" smtClean="0"/>
              <a:t>Chanel’s Project Charter Example</a:t>
            </a:r>
          </a:p>
        </p:txBody>
      </p:sp>
      <p:graphicFrame>
        <p:nvGraphicFramePr>
          <p:cNvPr id="21" name="Table 20"/>
          <p:cNvGraphicFramePr>
            <a:graphicFrameLocks noGrp="1"/>
          </p:cNvGraphicFramePr>
          <p:nvPr>
            <p:extLst>
              <p:ext uri="{D42A27DB-BD31-4B8C-83A1-F6EECF244321}">
                <p14:modId xmlns:p14="http://schemas.microsoft.com/office/powerpoint/2010/main" val="2081790858"/>
              </p:ext>
            </p:extLst>
          </p:nvPr>
        </p:nvGraphicFramePr>
        <p:xfrm>
          <a:off x="347685" y="990600"/>
          <a:ext cx="8478839" cy="5623786"/>
        </p:xfrm>
        <a:graphic>
          <a:graphicData uri="http://schemas.openxmlformats.org/drawingml/2006/table">
            <a:tbl>
              <a:tblPr/>
              <a:tblGrid>
                <a:gridCol w="761711"/>
                <a:gridCol w="2701637"/>
                <a:gridCol w="692727"/>
                <a:gridCol w="2161382"/>
                <a:gridCol w="2161382"/>
              </a:tblGrid>
              <a:tr h="220397">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Business Opportunities / Problem Statement</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Goal &amp; objectives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85526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indent="0" algn="l" fontAlgn="ctr"/>
                      <a:r>
                        <a:rPr lang="en-GB" sz="800" b="0" i="1" u="none" strike="noStrike" noProof="0" dirty="0" smtClean="0">
                          <a:solidFill>
                            <a:schemeClr val="bg2"/>
                          </a:solidFill>
                          <a:latin typeface="Arial"/>
                        </a:rPr>
                        <a:t>What is the problem ?</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82550" algn="l" fontAlgn="ctr">
                        <a:buFont typeface="Wingdings" pitchFamily="2" charset="2"/>
                        <a:buChar char="§"/>
                      </a:pPr>
                      <a:r>
                        <a:rPr lang="en-GB" sz="800" b="0" i="0" u="none" strike="noStrike" noProof="0" dirty="0" smtClean="0">
                          <a:solidFill>
                            <a:srgbClr val="002060"/>
                          </a:solidFill>
                          <a:latin typeface="Arial"/>
                        </a:rPr>
                        <a:t>The</a:t>
                      </a:r>
                      <a:r>
                        <a:rPr lang="en-GB" sz="800" b="0" i="0" u="none" strike="noStrike" baseline="0" noProof="0" dirty="0" smtClean="0">
                          <a:solidFill>
                            <a:srgbClr val="002060"/>
                          </a:solidFill>
                          <a:latin typeface="Arial"/>
                        </a:rPr>
                        <a:t> overall year end process takes a long time to complete, from the closure of SAP FI to the sign-off of the audited consolidated financial statements. </a:t>
                      </a:r>
                    </a:p>
                    <a:p>
                      <a:pPr marL="82550" indent="-82550" algn="l" fontAlgn="ctr">
                        <a:buFont typeface="Wingdings" pitchFamily="2" charset="2"/>
                        <a:buChar char="§"/>
                      </a:pPr>
                      <a:r>
                        <a:rPr lang="en-GB" sz="800" b="0" i="0" u="none" strike="noStrike" baseline="0" noProof="0" dirty="0" smtClean="0">
                          <a:solidFill>
                            <a:srgbClr val="002060"/>
                          </a:solidFill>
                          <a:latin typeface="Arial"/>
                        </a:rPr>
                        <a:t>This project will focus specifically on the work performed by the French Accounting team responsible for the completion and submission of the </a:t>
                      </a:r>
                      <a:r>
                        <a:rPr lang="en-GB" sz="800" b="0" i="0" u="none" strike="noStrike" baseline="0" noProof="0" dirty="0" err="1" smtClean="0">
                          <a:solidFill>
                            <a:srgbClr val="002060"/>
                          </a:solidFill>
                          <a:latin typeface="Arial"/>
                        </a:rPr>
                        <a:t>Conso</a:t>
                      </a:r>
                      <a:r>
                        <a:rPr lang="en-GB" sz="800" b="0" i="0" u="none" strike="noStrike" baseline="0" noProof="0" dirty="0" smtClean="0">
                          <a:solidFill>
                            <a:srgbClr val="002060"/>
                          </a:solidFill>
                          <a:latin typeface="Arial"/>
                        </a:rPr>
                        <a:t> package4 package completed at D+30</a:t>
                      </a:r>
                      <a:endParaRPr lang="en-GB" sz="8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rowSpan="3"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l" defTabSz="820400" rtl="0" eaLnBrk="1" fontAlgn="t" latinLnBrk="0" hangingPunct="1">
                        <a:lnSpc>
                          <a:spcPct val="100000"/>
                        </a:lnSpc>
                        <a:spcBef>
                          <a:spcPts val="0"/>
                        </a:spcBef>
                        <a:spcAft>
                          <a:spcPts val="0"/>
                        </a:spcAft>
                        <a:buClrTx/>
                        <a:buSzTx/>
                        <a:buFontTx/>
                        <a:buNone/>
                        <a:tabLst/>
                        <a:defRPr/>
                      </a:pPr>
                      <a:r>
                        <a:rPr lang="en-US" sz="800" dirty="0" smtClean="0">
                          <a:solidFill>
                            <a:srgbClr val="002060"/>
                          </a:solidFill>
                        </a:rPr>
                        <a:t>The overall objective is to accelerate all actual closing cycles with an initial focus on the year end process. The goal is to shorten the closing time by improving the core year end processes, while</a:t>
                      </a:r>
                      <a:r>
                        <a:rPr lang="en-US" sz="800" baseline="0" dirty="0" smtClean="0">
                          <a:solidFill>
                            <a:srgbClr val="002060"/>
                          </a:solidFill>
                        </a:rPr>
                        <a:t> keeping the same level of high quality and</a:t>
                      </a:r>
                      <a:r>
                        <a:rPr lang="en-US" sz="800" dirty="0" smtClean="0">
                          <a:solidFill>
                            <a:srgbClr val="002060"/>
                          </a:solidFill>
                        </a:rPr>
                        <a:t> without asking people to work harder or having additional resources to perform the work.</a:t>
                      </a:r>
                    </a:p>
                    <a:p>
                      <a:pPr marL="0" marR="0" indent="0" algn="l" defTabSz="820400" rtl="0" eaLnBrk="1" fontAlgn="t" latinLnBrk="0" hangingPunct="1">
                        <a:lnSpc>
                          <a:spcPct val="100000"/>
                        </a:lnSpc>
                        <a:spcBef>
                          <a:spcPts val="0"/>
                        </a:spcBef>
                        <a:spcAft>
                          <a:spcPts val="0"/>
                        </a:spcAft>
                        <a:buClrTx/>
                        <a:buSzTx/>
                        <a:buFontTx/>
                        <a:buNone/>
                        <a:tabLst/>
                        <a:defRPr/>
                      </a:pPr>
                      <a:endParaRPr lang="en-US" sz="800" dirty="0" smtClean="0">
                        <a:solidFill>
                          <a:srgbClr val="002060"/>
                        </a:solidFill>
                      </a:endParaRPr>
                    </a:p>
                    <a:p>
                      <a:pPr marL="0" marR="0" indent="0" algn="l" defTabSz="820400" rtl="0" eaLnBrk="1" fontAlgn="t" latinLnBrk="0" hangingPunct="1">
                        <a:lnSpc>
                          <a:spcPct val="100000"/>
                        </a:lnSpc>
                        <a:spcBef>
                          <a:spcPts val="0"/>
                        </a:spcBef>
                        <a:spcAft>
                          <a:spcPts val="0"/>
                        </a:spcAft>
                        <a:buClrTx/>
                        <a:buSzTx/>
                        <a:buFontTx/>
                        <a:buNone/>
                        <a:tabLst/>
                        <a:defRPr/>
                      </a:pPr>
                      <a:r>
                        <a:rPr lang="en-US" sz="800" dirty="0" smtClean="0">
                          <a:solidFill>
                            <a:srgbClr val="002060"/>
                          </a:solidFill>
                        </a:rPr>
                        <a:t>The key objectives are to:</a:t>
                      </a:r>
                    </a:p>
                    <a:p>
                      <a:pPr marL="85725" indent="-85725">
                        <a:buFont typeface="Wingdings" pitchFamily="2" charset="2"/>
                        <a:buChar char="§"/>
                      </a:pPr>
                      <a:r>
                        <a:rPr lang="en-US" sz="800" noProof="0" dirty="0" smtClean="0">
                          <a:solidFill>
                            <a:srgbClr val="002060"/>
                          </a:solidFill>
                          <a:latin typeface="+mn-lt"/>
                        </a:rPr>
                        <a:t>Improve the end to end </a:t>
                      </a:r>
                      <a:r>
                        <a:rPr lang="en-US" sz="800" noProof="0" dirty="0" err="1" smtClean="0">
                          <a:solidFill>
                            <a:srgbClr val="002060"/>
                          </a:solidFill>
                          <a:latin typeface="+mn-lt"/>
                        </a:rPr>
                        <a:t>leadtime</a:t>
                      </a:r>
                      <a:r>
                        <a:rPr lang="en-US" sz="800" noProof="0" dirty="0" smtClean="0">
                          <a:solidFill>
                            <a:srgbClr val="002060"/>
                          </a:solidFill>
                          <a:latin typeface="+mn-lt"/>
                        </a:rPr>
                        <a:t> to submit the </a:t>
                      </a:r>
                      <a:r>
                        <a:rPr lang="en-US" sz="800" noProof="0" dirty="0" err="1" smtClean="0">
                          <a:solidFill>
                            <a:srgbClr val="002060"/>
                          </a:solidFill>
                          <a:latin typeface="+mn-lt"/>
                        </a:rPr>
                        <a:t>Conso</a:t>
                      </a:r>
                      <a:r>
                        <a:rPr lang="en-US" sz="800" noProof="0" dirty="0" smtClean="0">
                          <a:solidFill>
                            <a:srgbClr val="002060"/>
                          </a:solidFill>
                          <a:latin typeface="+mn-lt"/>
                        </a:rPr>
                        <a:t> package4 schedule by 10 working days</a:t>
                      </a:r>
                    </a:p>
                    <a:p>
                      <a:pPr marL="85725" marR="0" indent="-85725" algn="l" defTabSz="820400" rtl="0" eaLnBrk="1" fontAlgn="auto" latinLnBrk="0" hangingPunct="1">
                        <a:lnSpc>
                          <a:spcPct val="100000"/>
                        </a:lnSpc>
                        <a:spcBef>
                          <a:spcPts val="0"/>
                        </a:spcBef>
                        <a:spcAft>
                          <a:spcPts val="0"/>
                        </a:spcAft>
                        <a:buClrTx/>
                        <a:buSzTx/>
                        <a:buFont typeface="Wingdings" pitchFamily="2" charset="2"/>
                        <a:buChar char="§"/>
                        <a:tabLst/>
                        <a:defRPr/>
                      </a:pPr>
                      <a:r>
                        <a:rPr lang="en-US" sz="800" noProof="0" dirty="0" smtClean="0">
                          <a:solidFill>
                            <a:srgbClr val="002060"/>
                          </a:solidFill>
                          <a:latin typeface="+mn-lt"/>
                        </a:rPr>
                        <a:t>Strengthen the quality of data from the local level and improve internal control system</a:t>
                      </a:r>
                    </a:p>
                    <a:p>
                      <a:pPr marL="85725" marR="0" indent="-85725" algn="l" defTabSz="820400" rtl="0" eaLnBrk="1" fontAlgn="auto" latinLnBrk="0" hangingPunct="1">
                        <a:lnSpc>
                          <a:spcPct val="100000"/>
                        </a:lnSpc>
                        <a:spcBef>
                          <a:spcPts val="0"/>
                        </a:spcBef>
                        <a:spcAft>
                          <a:spcPts val="0"/>
                        </a:spcAft>
                        <a:buClrTx/>
                        <a:buSzTx/>
                        <a:buFont typeface="Wingdings" pitchFamily="2" charset="2"/>
                        <a:buChar char="§"/>
                        <a:tabLst/>
                        <a:defRPr/>
                      </a:pPr>
                      <a:r>
                        <a:rPr lang="en-US" sz="800" noProof="0" dirty="0" smtClean="0">
                          <a:solidFill>
                            <a:srgbClr val="002060"/>
                          </a:solidFill>
                          <a:latin typeface="+mn-lt"/>
                        </a:rPr>
                        <a:t>Drive speed and efficiency into the FIP implementation plan by submitting</a:t>
                      </a:r>
                      <a:r>
                        <a:rPr lang="en-US" sz="800" baseline="0" noProof="0" dirty="0" smtClean="0">
                          <a:solidFill>
                            <a:srgbClr val="002060"/>
                          </a:solidFill>
                          <a:latin typeface="+mn-lt"/>
                        </a:rPr>
                        <a:t> new improvements recommendations (e.g. requirements for automation)</a:t>
                      </a:r>
                      <a:endParaRPr lang="en-US" sz="800" noProof="0" dirty="0" smtClean="0">
                        <a:solidFill>
                          <a:srgbClr val="002060"/>
                        </a:solidFill>
                        <a:latin typeface="+mn-lt"/>
                      </a:endParaRPr>
                    </a:p>
                  </a:txBody>
                  <a:tcPr marL="65749" marR="5479" marT="36000" marB="0">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3" hMerge="1">
                  <a:txBody>
                    <a:bodyPr/>
                    <a:lstStyle/>
                    <a:p>
                      <a:endParaRPr lang="en-GB"/>
                    </a:p>
                  </a:txBody>
                  <a:tcPr/>
                </a:tc>
              </a:tr>
              <a:tr h="29605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Where &amp; </a:t>
                      </a:r>
                    </a:p>
                    <a:p>
                      <a:pPr algn="l" fontAlgn="ctr"/>
                      <a:r>
                        <a:rPr lang="en-GB" sz="800" b="0" i="1" u="none" strike="noStrike" noProof="0" dirty="0" smtClean="0">
                          <a:solidFill>
                            <a:schemeClr val="bg2"/>
                          </a:solidFill>
                          <a:latin typeface="Arial"/>
                        </a:rPr>
                        <a:t>When ?</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ctr">
                        <a:buFont typeface="Wingdings" pitchFamily="2" charset="2"/>
                        <a:buChar char="§"/>
                      </a:pPr>
                      <a:r>
                        <a:rPr lang="en-GB" sz="800" b="0" i="0" u="none" strike="noStrike" noProof="0" dirty="0" smtClean="0">
                          <a:solidFill>
                            <a:srgbClr val="002060"/>
                          </a:solidFill>
                          <a:latin typeface="Arial"/>
                        </a:rPr>
                        <a:t>During the year end closure, but during the quarterly closure for the relevant packages or schedules that are completed</a:t>
                      </a:r>
                      <a:endParaRPr lang="en-GB" sz="8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gridSpan="2" vMerge="1">
                  <a:txBody>
                    <a:bodyPr/>
                    <a:lstStyle/>
                    <a:p>
                      <a:endParaRPr lang="en-GB"/>
                    </a:p>
                  </a:txBody>
                  <a:tcPr/>
                </a:tc>
                <a:tc hMerge="1" vMerge="1">
                  <a:txBody>
                    <a:bodyPr/>
                    <a:lstStyle/>
                    <a:p>
                      <a:endParaRPr lang="en-GB"/>
                    </a:p>
                  </a:txBody>
                  <a:tcPr/>
                </a:tc>
              </a:tr>
              <a:tr h="29605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Who is the Customer?</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ctr">
                        <a:buFont typeface="Wingdings" pitchFamily="2" charset="2"/>
                        <a:buChar char="§"/>
                      </a:pPr>
                      <a:r>
                        <a:rPr lang="en-GB" sz="800" b="0" i="0" u="none" strike="noStrike" noProof="0" dirty="0" smtClean="0">
                          <a:solidFill>
                            <a:srgbClr val="002060"/>
                          </a:solidFill>
                          <a:latin typeface="Arial"/>
                        </a:rPr>
                        <a:t>head office is the recipient</a:t>
                      </a:r>
                      <a:r>
                        <a:rPr lang="en-GB" sz="800" b="0" i="0" u="none" strike="noStrike" baseline="0" noProof="0" dirty="0" smtClean="0">
                          <a:solidFill>
                            <a:srgbClr val="002060"/>
                          </a:solidFill>
                          <a:latin typeface="Arial"/>
                        </a:rPr>
                        <a:t> of the </a:t>
                      </a:r>
                      <a:r>
                        <a:rPr lang="en-GB" sz="800" b="0" i="0" u="none" strike="noStrike" baseline="0" noProof="0" dirty="0" err="1" smtClean="0">
                          <a:solidFill>
                            <a:srgbClr val="002060"/>
                          </a:solidFill>
                          <a:latin typeface="Arial"/>
                        </a:rPr>
                        <a:t>Conso</a:t>
                      </a:r>
                      <a:r>
                        <a:rPr lang="en-GB" sz="800" b="0" i="0" u="none" strike="noStrike" baseline="0" noProof="0" dirty="0" smtClean="0">
                          <a:solidFill>
                            <a:srgbClr val="002060"/>
                          </a:solidFill>
                          <a:latin typeface="Arial"/>
                        </a:rPr>
                        <a:t> package4</a:t>
                      </a:r>
                      <a:endParaRPr lang="en-GB" sz="8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gridSpan="2" vMerge="1">
                  <a:txBody>
                    <a:bodyPr/>
                    <a:lstStyle/>
                    <a:p>
                      <a:endParaRPr lang="en-GB"/>
                    </a:p>
                  </a:txBody>
                  <a:tcPr/>
                </a:tc>
                <a:tc hMerge="1" vMerge="1">
                  <a:txBody>
                    <a:bodyPr/>
                    <a:lstStyle/>
                    <a:p>
                      <a:endParaRPr lang="en-GB"/>
                    </a:p>
                  </a:txBody>
                  <a:tcPr/>
                </a:tc>
              </a:tr>
              <a:tr h="252000">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Estimated benefits to realise</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Scope and risks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92254">
                <a:tc row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Estimated Benefits (Financial &amp; Non-financial)</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rowSpan="2"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buFont typeface="Wingdings" pitchFamily="2" charset="2"/>
                        <a:buChar char="§"/>
                      </a:pPr>
                      <a:r>
                        <a:rPr lang="en-GB" sz="800" noProof="0" dirty="0" smtClean="0">
                          <a:solidFill>
                            <a:srgbClr val="002060"/>
                          </a:solidFill>
                          <a:latin typeface="+mn-lt"/>
                        </a:rPr>
                        <a:t>Reduction</a:t>
                      </a:r>
                      <a:r>
                        <a:rPr lang="en-GB" sz="800" baseline="0" noProof="0" dirty="0" smtClean="0">
                          <a:solidFill>
                            <a:srgbClr val="002060"/>
                          </a:solidFill>
                          <a:latin typeface="+mn-lt"/>
                        </a:rPr>
                        <a:t> of the end to end </a:t>
                      </a:r>
                      <a:r>
                        <a:rPr lang="en-GB" sz="800" baseline="0" noProof="0" dirty="0" err="1" smtClean="0">
                          <a:solidFill>
                            <a:srgbClr val="002060"/>
                          </a:solidFill>
                          <a:latin typeface="+mn-lt"/>
                        </a:rPr>
                        <a:t>leadtime</a:t>
                      </a:r>
                      <a:r>
                        <a:rPr lang="en-GB" sz="800" baseline="0" noProof="0" dirty="0" smtClean="0">
                          <a:solidFill>
                            <a:srgbClr val="002060"/>
                          </a:solidFill>
                          <a:latin typeface="+mn-lt"/>
                        </a:rPr>
                        <a:t> by 10 days to submit </a:t>
                      </a:r>
                      <a:r>
                        <a:rPr lang="en-GB" sz="800" baseline="0" noProof="0" dirty="0" err="1" smtClean="0">
                          <a:solidFill>
                            <a:srgbClr val="002060"/>
                          </a:solidFill>
                          <a:latin typeface="+mn-lt"/>
                        </a:rPr>
                        <a:t>Conso</a:t>
                      </a:r>
                      <a:r>
                        <a:rPr lang="en-GB" sz="800" baseline="0" noProof="0" dirty="0" smtClean="0">
                          <a:solidFill>
                            <a:srgbClr val="002060"/>
                          </a:solidFill>
                          <a:latin typeface="+mn-lt"/>
                        </a:rPr>
                        <a:t> package4</a:t>
                      </a:r>
                    </a:p>
                    <a:p>
                      <a:pPr marL="85725" indent="-85725">
                        <a:buFont typeface="Wingdings" pitchFamily="2" charset="2"/>
                        <a:buChar char="§"/>
                      </a:pPr>
                      <a:r>
                        <a:rPr lang="en-GB" sz="800" baseline="0" noProof="0" dirty="0" smtClean="0">
                          <a:solidFill>
                            <a:srgbClr val="002060"/>
                          </a:solidFill>
                          <a:latin typeface="+mn-lt"/>
                        </a:rPr>
                        <a:t>Reduction of the number of journals posted after SAP FI is closed (both planned and un-planned JV)</a:t>
                      </a:r>
                    </a:p>
                    <a:p>
                      <a:pPr marL="85725" indent="-85725">
                        <a:buFont typeface="Wingdings" pitchFamily="2" charset="2"/>
                        <a:buChar char="§"/>
                      </a:pPr>
                      <a:r>
                        <a:rPr lang="en-GB" sz="800" baseline="0" noProof="0" dirty="0" smtClean="0">
                          <a:solidFill>
                            <a:srgbClr val="002060"/>
                          </a:solidFill>
                          <a:latin typeface="+mn-lt"/>
                        </a:rPr>
                        <a:t>Improved standardisation of ways of working across the team</a:t>
                      </a:r>
                    </a:p>
                    <a:p>
                      <a:pPr marL="85725" indent="-85725">
                        <a:buFont typeface="Wingdings" pitchFamily="2" charset="2"/>
                        <a:buChar char="§"/>
                      </a:pPr>
                      <a:r>
                        <a:rPr lang="en-GB" sz="800" baseline="0" noProof="0" dirty="0" smtClean="0">
                          <a:solidFill>
                            <a:srgbClr val="002060"/>
                          </a:solidFill>
                          <a:latin typeface="+mn-lt"/>
                        </a:rPr>
                        <a:t>Better control of the flow of information required to complete the </a:t>
                      </a:r>
                      <a:r>
                        <a:rPr lang="en-GB" sz="800" baseline="0" noProof="0" dirty="0" err="1" smtClean="0">
                          <a:solidFill>
                            <a:srgbClr val="002060"/>
                          </a:solidFill>
                          <a:latin typeface="+mn-lt"/>
                        </a:rPr>
                        <a:t>Conso</a:t>
                      </a:r>
                      <a:r>
                        <a:rPr lang="en-GB" sz="800" baseline="0" noProof="0" dirty="0" smtClean="0">
                          <a:solidFill>
                            <a:srgbClr val="002060"/>
                          </a:solidFill>
                          <a:latin typeface="+mn-lt"/>
                        </a:rPr>
                        <a:t> package packages</a:t>
                      </a:r>
                      <a:endParaRPr lang="en-GB" sz="800" noProof="0" dirty="0" smtClean="0">
                        <a:solidFill>
                          <a:srgbClr val="002060"/>
                        </a:solidFill>
                        <a:latin typeface="+mn-lt"/>
                      </a:endParaRPr>
                    </a:p>
                    <a:p>
                      <a:pPr marL="85725" indent="-85725">
                        <a:buFont typeface="Wingdings" pitchFamily="2" charset="2"/>
                        <a:buChar char="§"/>
                      </a:pPr>
                      <a:endParaRPr lang="en-GB" sz="800" noProof="0" dirty="0">
                        <a:solidFill>
                          <a:srgbClr val="002060"/>
                        </a:solidFill>
                        <a:latin typeface="+mn-lt"/>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2"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In Scope</a:t>
                      </a:r>
                      <a:endParaRPr lang="en-GB" sz="800" b="0" i="1" u="none" strike="noStrike" noProof="0" dirty="0">
                        <a:solidFill>
                          <a:schemeClr val="bg2"/>
                        </a:solidFill>
                        <a:latin typeface="Arial"/>
                      </a:endParaRPr>
                    </a:p>
                  </a:txBody>
                  <a:tcPr marL="65749" marR="5479" marT="5479" marB="0" anchor="ctr">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Out of Scope</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r>
              <a:tr h="673515">
                <a:tc vMerge="1">
                  <a:txBody>
                    <a:bodyPr/>
                    <a:lstStyle/>
                    <a:p>
                      <a:endParaRPr lang="en-GB"/>
                    </a:p>
                  </a:txBody>
                  <a:tcPr/>
                </a:tc>
                <a:tc gridSpan="2" vMerge="1">
                  <a:txBody>
                    <a:bodyPr/>
                    <a:lstStyle/>
                    <a:p>
                      <a:endParaRPr lang="en-GB"/>
                    </a:p>
                  </a:txBody>
                  <a:tcPr/>
                </a:tc>
                <a:tc hMerge="1" vMerge="1">
                  <a:txBody>
                    <a:bodyPr/>
                    <a:lstStyle/>
                    <a:p>
                      <a:endParaRPr lang="en-GB"/>
                    </a:p>
                  </a:txBody>
                  <a:tcPr/>
                </a:tc>
                <a:tc row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tabLst>
                          <a:tab pos="360363" algn="l"/>
                        </a:tabLst>
                      </a:pPr>
                      <a:r>
                        <a:rPr lang="en-US" sz="800" b="1" dirty="0" smtClean="0">
                          <a:solidFill>
                            <a:srgbClr val="002060"/>
                          </a:solidFill>
                          <a:latin typeface="+mn-lt"/>
                        </a:rPr>
                        <a:t>Start:</a:t>
                      </a:r>
                      <a:r>
                        <a:rPr lang="en-US" sz="800" baseline="0" dirty="0" smtClean="0">
                          <a:solidFill>
                            <a:srgbClr val="002060"/>
                          </a:solidFill>
                          <a:latin typeface="+mn-lt"/>
                        </a:rPr>
                        <a:t> 	D+0</a:t>
                      </a:r>
                      <a:endParaRPr lang="en-US" sz="800" b="0" i="0" u="none" strike="noStrike" noProof="0" dirty="0" smtClean="0">
                        <a:solidFill>
                          <a:srgbClr val="002060"/>
                        </a:solidFill>
                        <a:latin typeface="+mn-lt"/>
                      </a:endParaRPr>
                    </a:p>
                    <a:p>
                      <a:pPr algn="l" fontAlgn="t">
                        <a:tabLst>
                          <a:tab pos="360363" algn="l"/>
                        </a:tabLst>
                      </a:pPr>
                      <a:r>
                        <a:rPr lang="en-US" sz="800" b="1" i="0" u="none" strike="noStrike" noProof="0" dirty="0" smtClean="0">
                          <a:solidFill>
                            <a:srgbClr val="002060"/>
                          </a:solidFill>
                          <a:latin typeface="+mn-lt"/>
                        </a:rPr>
                        <a:t>End:</a:t>
                      </a:r>
                      <a:r>
                        <a:rPr lang="en-US" sz="800" b="0" i="0" u="none" strike="noStrike" noProof="0" dirty="0" smtClean="0">
                          <a:solidFill>
                            <a:srgbClr val="002060"/>
                          </a:solidFill>
                          <a:latin typeface="+mn-lt"/>
                        </a:rPr>
                        <a:t> 	D+30 submission of </a:t>
                      </a:r>
                      <a:r>
                        <a:rPr lang="en-US" sz="800" b="0" i="0" u="none" strike="noStrike" noProof="0" dirty="0" err="1" smtClean="0">
                          <a:solidFill>
                            <a:srgbClr val="002060"/>
                          </a:solidFill>
                          <a:latin typeface="+mn-lt"/>
                        </a:rPr>
                        <a:t>Conso</a:t>
                      </a:r>
                      <a:r>
                        <a:rPr lang="en-US" sz="800" b="0" i="0" u="none" strike="noStrike" noProof="0" dirty="0" smtClean="0">
                          <a:solidFill>
                            <a:srgbClr val="002060"/>
                          </a:solidFill>
                          <a:latin typeface="+mn-lt"/>
                        </a:rPr>
                        <a:t> package4</a:t>
                      </a:r>
                    </a:p>
                    <a:p>
                      <a:pPr algn="l" fontAlgn="t"/>
                      <a:endParaRPr lang="en-GB" sz="800" b="0" i="0" u="none" strike="noStrike" noProof="0" dirty="0" smtClean="0">
                        <a:solidFill>
                          <a:srgbClr val="002060"/>
                        </a:solidFill>
                        <a:latin typeface="+mn-lt"/>
                      </a:endParaRPr>
                    </a:p>
                    <a:p>
                      <a:pPr marL="85725" indent="-85725" algn="l" fontAlgn="t">
                        <a:buFont typeface="Wingdings" pitchFamily="2" charset="2"/>
                        <a:buChar char="§"/>
                      </a:pPr>
                      <a:r>
                        <a:rPr lang="en-GB" sz="800" b="0" i="0" u="none" strike="noStrike" noProof="0" dirty="0" smtClean="0">
                          <a:solidFill>
                            <a:srgbClr val="002060"/>
                          </a:solidFill>
                          <a:latin typeface="+mn-lt"/>
                        </a:rPr>
                        <a:t>French perimeter (24 entities)</a:t>
                      </a:r>
                    </a:p>
                    <a:p>
                      <a:pPr marL="85725" indent="-85725" algn="l" fontAlgn="t">
                        <a:buFont typeface="Wingdings" pitchFamily="2" charset="2"/>
                        <a:buChar char="§"/>
                      </a:pPr>
                      <a:r>
                        <a:rPr lang="en-GB" sz="800" b="0" i="0" u="none" strike="noStrike" noProof="0" dirty="0" smtClean="0">
                          <a:solidFill>
                            <a:srgbClr val="002060"/>
                          </a:solidFill>
                          <a:latin typeface="+mn-lt"/>
                        </a:rPr>
                        <a:t>French</a:t>
                      </a:r>
                      <a:r>
                        <a:rPr lang="en-GB" sz="800" b="0" i="0" u="none" strike="noStrike" baseline="0" noProof="0" dirty="0" smtClean="0">
                          <a:solidFill>
                            <a:srgbClr val="002060"/>
                          </a:solidFill>
                          <a:latin typeface="+mn-lt"/>
                        </a:rPr>
                        <a:t> Accounting team</a:t>
                      </a:r>
                    </a:p>
                    <a:p>
                      <a:pPr marL="85725" indent="-85725" algn="l" fontAlgn="t">
                        <a:buFont typeface="Wingdings" pitchFamily="2" charset="2"/>
                        <a:buChar char="§"/>
                      </a:pPr>
                      <a:r>
                        <a:rPr lang="en-GB" sz="800" b="0" i="0" u="none" strike="noStrike" baseline="0" noProof="0" dirty="0" err="1" smtClean="0">
                          <a:solidFill>
                            <a:srgbClr val="002060"/>
                          </a:solidFill>
                          <a:latin typeface="+mn-lt"/>
                        </a:rPr>
                        <a:t>Conso</a:t>
                      </a:r>
                      <a:r>
                        <a:rPr lang="en-GB" sz="800" b="0" i="0" u="none" strike="noStrike" baseline="0" noProof="0" dirty="0" smtClean="0">
                          <a:solidFill>
                            <a:srgbClr val="002060"/>
                          </a:solidFill>
                          <a:latin typeface="+mn-lt"/>
                        </a:rPr>
                        <a:t> package4 (B/S, 26 Supplementary Schedules)</a:t>
                      </a:r>
                    </a:p>
                    <a:p>
                      <a:pPr marL="85725" indent="-85725" algn="l" fontAlgn="t">
                        <a:buFont typeface="Wingdings" pitchFamily="2" charset="2"/>
                        <a:buChar char="§"/>
                      </a:pPr>
                      <a:r>
                        <a:rPr lang="en-GB" sz="800" b="0" i="0" u="none" strike="noStrike" baseline="0" noProof="0" dirty="0" smtClean="0">
                          <a:solidFill>
                            <a:srgbClr val="002060"/>
                          </a:solidFill>
                          <a:latin typeface="+mn-lt"/>
                        </a:rPr>
                        <a:t>Journals posted from D+0</a:t>
                      </a:r>
                      <a:endParaRPr lang="en-GB" sz="800" b="0" i="0" u="none" strike="noStrike" noProof="0" dirty="0">
                        <a:solidFill>
                          <a:srgbClr val="002060"/>
                        </a:solidFill>
                        <a:latin typeface="+mn-lt"/>
                      </a:endParaRPr>
                    </a:p>
                  </a:txBody>
                  <a:tcPr marL="65749" marR="5479" marT="36000" marB="0">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t">
                        <a:buFont typeface="Wingdings" pitchFamily="2" charset="2"/>
                        <a:buChar char="§"/>
                      </a:pPr>
                      <a:r>
                        <a:rPr lang="en-GB" sz="800" b="0" i="0" u="none" strike="noStrike" noProof="0" dirty="0" smtClean="0">
                          <a:solidFill>
                            <a:srgbClr val="002060"/>
                          </a:solidFill>
                          <a:latin typeface="Arial"/>
                        </a:rPr>
                        <a:t>Intercompany reconciliation (to be reviewed after the 24/07</a:t>
                      </a:r>
                      <a:r>
                        <a:rPr lang="en-GB" sz="800" b="0" i="0" u="none" strike="noStrike" baseline="0" noProof="0" dirty="0" smtClean="0">
                          <a:solidFill>
                            <a:srgbClr val="002060"/>
                          </a:solidFill>
                          <a:latin typeface="Arial"/>
                        </a:rPr>
                        <a:t> presentation)</a:t>
                      </a:r>
                      <a:endParaRPr lang="en-GB" sz="800" b="0" i="0" u="none" strike="noStrike" noProof="0" dirty="0" smtClean="0">
                        <a:solidFill>
                          <a:srgbClr val="002060"/>
                        </a:solidFill>
                        <a:latin typeface="Arial"/>
                      </a:endParaRPr>
                    </a:p>
                    <a:p>
                      <a:pPr marL="85725" indent="-85725" algn="l" fontAlgn="t">
                        <a:buFont typeface="Wingdings" pitchFamily="2" charset="2"/>
                        <a:buChar char="§"/>
                      </a:pPr>
                      <a:r>
                        <a:rPr lang="en-GB" sz="800" b="0" i="0" u="none" strike="noStrike" noProof="0" dirty="0" smtClean="0">
                          <a:solidFill>
                            <a:srgbClr val="002060"/>
                          </a:solidFill>
                          <a:latin typeface="Arial"/>
                        </a:rPr>
                        <a:t>Work performed by the Controllers</a:t>
                      </a:r>
                      <a:r>
                        <a:rPr lang="en-GB" sz="800" b="0" i="0" u="none" strike="noStrike" baseline="0" noProof="0" dirty="0" smtClean="0">
                          <a:solidFill>
                            <a:srgbClr val="002060"/>
                          </a:solidFill>
                          <a:latin typeface="Arial"/>
                        </a:rPr>
                        <a:t> (</a:t>
                      </a:r>
                      <a:r>
                        <a:rPr lang="en-GB" sz="800" b="0" i="0" u="none" strike="noStrike" noProof="0" dirty="0" err="1" smtClean="0">
                          <a:solidFill>
                            <a:srgbClr val="002060"/>
                          </a:solidFill>
                          <a:latin typeface="Arial"/>
                        </a:rPr>
                        <a:t>Conso</a:t>
                      </a:r>
                      <a:r>
                        <a:rPr lang="en-GB" sz="800" b="0" i="0" u="none" strike="noStrike" noProof="0" dirty="0" smtClean="0">
                          <a:solidFill>
                            <a:srgbClr val="002060"/>
                          </a:solidFill>
                          <a:latin typeface="Arial"/>
                        </a:rPr>
                        <a:t> package1</a:t>
                      </a:r>
                      <a:r>
                        <a:rPr lang="en-GB" sz="800" b="0" i="0" u="none" strike="noStrike" baseline="0" noProof="0" dirty="0" smtClean="0">
                          <a:solidFill>
                            <a:srgbClr val="002060"/>
                          </a:solidFill>
                          <a:latin typeface="Arial"/>
                        </a:rPr>
                        <a:t> and </a:t>
                      </a:r>
                      <a:r>
                        <a:rPr lang="en-GB" sz="800" b="0" i="0" u="none" strike="noStrike" baseline="0" noProof="0" dirty="0" err="1" smtClean="0">
                          <a:solidFill>
                            <a:srgbClr val="002060"/>
                          </a:solidFill>
                          <a:latin typeface="Arial"/>
                        </a:rPr>
                        <a:t>Conso</a:t>
                      </a:r>
                      <a:r>
                        <a:rPr lang="en-GB" sz="800" b="0" i="0" u="none" strike="noStrike" baseline="0" noProof="0" dirty="0" smtClean="0">
                          <a:solidFill>
                            <a:srgbClr val="002060"/>
                          </a:solidFill>
                          <a:latin typeface="Arial"/>
                        </a:rPr>
                        <a:t> package2); SDP and STP</a:t>
                      </a:r>
                      <a:endParaRPr lang="en-GB" sz="800" b="0" i="0" u="none" strike="noStrike" noProof="0" dirty="0" smtClean="0">
                        <a:solidFill>
                          <a:srgbClr val="002060"/>
                        </a:solidFill>
                        <a:latin typeface="Arial"/>
                      </a:endParaRPr>
                    </a:p>
                    <a:p>
                      <a:pPr marL="85725" indent="-85725" algn="l" fontAlgn="t">
                        <a:buFont typeface="Wingdings" pitchFamily="2" charset="2"/>
                        <a:buChar char="§"/>
                      </a:pPr>
                      <a:r>
                        <a:rPr lang="en-GB" sz="800" b="0" i="0" u="none" strike="noStrike" noProof="0" dirty="0" smtClean="0">
                          <a:solidFill>
                            <a:srgbClr val="002060"/>
                          </a:solidFill>
                          <a:latin typeface="Arial"/>
                        </a:rPr>
                        <a:t>Europe perimeter</a:t>
                      </a:r>
                    </a:p>
                    <a:p>
                      <a:pPr marL="85725" indent="-85725" algn="l" fontAlgn="t">
                        <a:buFont typeface="Wingdings" pitchFamily="2" charset="2"/>
                        <a:buChar char="§"/>
                      </a:pPr>
                      <a:r>
                        <a:rPr lang="en-GB" sz="800" b="0" i="0" u="none" strike="noStrike" noProof="0" dirty="0" smtClean="0">
                          <a:solidFill>
                            <a:srgbClr val="002060"/>
                          </a:solidFill>
                          <a:latin typeface="Arial"/>
                        </a:rPr>
                        <a:t>Q&amp;A</a:t>
                      </a:r>
                      <a:r>
                        <a:rPr lang="en-GB" sz="800" b="0" i="0" u="none" strike="noStrike" baseline="0" noProof="0" dirty="0" smtClean="0">
                          <a:solidFill>
                            <a:srgbClr val="002060"/>
                          </a:solidFill>
                          <a:latin typeface="Arial"/>
                        </a:rPr>
                        <a:t> with head office</a:t>
                      </a:r>
                    </a:p>
                    <a:p>
                      <a:pPr marL="85725" indent="-85725" algn="l" fontAlgn="t">
                        <a:buFont typeface="Wingdings" pitchFamily="2" charset="2"/>
                        <a:buChar char="§"/>
                      </a:pPr>
                      <a:r>
                        <a:rPr lang="en-GB" sz="800" b="0" i="0" u="none" strike="noStrike" baseline="0" noProof="0" dirty="0" smtClean="0">
                          <a:solidFill>
                            <a:srgbClr val="002060"/>
                          </a:solidFill>
                          <a:latin typeface="Arial"/>
                        </a:rPr>
                        <a:t>Consolidation</a:t>
                      </a:r>
                    </a:p>
                    <a:p>
                      <a:pPr marL="85725" indent="-85725" algn="l" fontAlgn="t">
                        <a:buFont typeface="Wingdings" pitchFamily="2" charset="2"/>
                        <a:buChar char="§"/>
                      </a:pPr>
                      <a:endParaRPr lang="en-GB" sz="8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r>
              <a:tr h="260089">
                <a:tc row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ctr"/>
                      <a:r>
                        <a:rPr lang="en-GB" sz="800" b="0" i="1" u="none" strike="noStrike" noProof="0" dirty="0" smtClean="0">
                          <a:solidFill>
                            <a:schemeClr val="bg2"/>
                          </a:solidFill>
                          <a:latin typeface="Arial"/>
                        </a:rPr>
                        <a:t>Operational Measures to track future progress</a:t>
                      </a:r>
                      <a:endParaRPr lang="en-GB" sz="800" b="0" i="1" u="none" strike="noStrike" noProof="0" dirty="0">
                        <a:solidFill>
                          <a:schemeClr val="bg2"/>
                        </a:solidFill>
                        <a:latin typeface="Arial"/>
                      </a:endParaRPr>
                    </a:p>
                  </a:txBody>
                  <a:tcPr marL="36000"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rowSpan="3"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t">
                        <a:buFont typeface="Wingdings" pitchFamily="2" charset="2"/>
                        <a:buChar char="§"/>
                      </a:pPr>
                      <a:r>
                        <a:rPr lang="en-GB" sz="800" b="0" i="0" u="none" strike="noStrike" noProof="0" dirty="0" smtClean="0">
                          <a:solidFill>
                            <a:srgbClr val="002060"/>
                          </a:solidFill>
                          <a:latin typeface="+mn-lt"/>
                        </a:rPr>
                        <a:t>End to end time to submit</a:t>
                      </a:r>
                      <a:r>
                        <a:rPr lang="en-GB" sz="800" b="0" i="0" u="none" strike="noStrike" baseline="0" noProof="0" dirty="0" smtClean="0">
                          <a:solidFill>
                            <a:srgbClr val="002060"/>
                          </a:solidFill>
                          <a:latin typeface="+mn-lt"/>
                        </a:rPr>
                        <a:t> the </a:t>
                      </a:r>
                      <a:r>
                        <a:rPr lang="en-GB" sz="800" b="0" i="0" u="none" strike="noStrike" baseline="0" noProof="0" dirty="0" err="1" smtClean="0">
                          <a:solidFill>
                            <a:srgbClr val="002060"/>
                          </a:solidFill>
                          <a:latin typeface="+mn-lt"/>
                        </a:rPr>
                        <a:t>Conso</a:t>
                      </a:r>
                      <a:r>
                        <a:rPr lang="en-GB" sz="800" b="0" i="0" u="none" strike="noStrike" baseline="0" noProof="0" dirty="0" smtClean="0">
                          <a:solidFill>
                            <a:srgbClr val="002060"/>
                          </a:solidFill>
                          <a:latin typeface="+mn-lt"/>
                        </a:rPr>
                        <a:t> package4 package</a:t>
                      </a:r>
                    </a:p>
                    <a:p>
                      <a:pPr marL="85725" indent="-85725" algn="l" fontAlgn="t">
                        <a:buFont typeface="Wingdings" pitchFamily="2" charset="2"/>
                        <a:buChar char="§"/>
                      </a:pPr>
                      <a:r>
                        <a:rPr lang="en-GB" sz="800" b="0" i="0" u="none" strike="noStrike" baseline="0" noProof="0" dirty="0" smtClean="0">
                          <a:solidFill>
                            <a:srgbClr val="002060"/>
                          </a:solidFill>
                          <a:latin typeface="+mn-lt"/>
                        </a:rPr>
                        <a:t>Number of planned journals after SAP FI close</a:t>
                      </a:r>
                    </a:p>
                    <a:p>
                      <a:pPr marL="85725" indent="-85725" algn="l" fontAlgn="t">
                        <a:buFont typeface="Wingdings" pitchFamily="2" charset="2"/>
                        <a:buChar char="§"/>
                      </a:pPr>
                      <a:r>
                        <a:rPr lang="en-GB" sz="800" b="0" i="0" u="none" strike="noStrike" baseline="0" noProof="0" dirty="0" smtClean="0">
                          <a:solidFill>
                            <a:srgbClr val="002060"/>
                          </a:solidFill>
                          <a:latin typeface="+mn-lt"/>
                        </a:rPr>
                        <a:t>Number of exceptional journals (non planned) after SAP FI close</a:t>
                      </a:r>
                    </a:p>
                    <a:p>
                      <a:pPr marL="85725" indent="-85725" algn="l" fontAlgn="t">
                        <a:buFont typeface="Wingdings" pitchFamily="2" charset="2"/>
                        <a:buChar char="§"/>
                      </a:pPr>
                      <a:r>
                        <a:rPr lang="en-GB" sz="800" b="0" i="0" u="none" strike="noStrike" baseline="0" noProof="0" dirty="0" smtClean="0">
                          <a:solidFill>
                            <a:srgbClr val="002060"/>
                          </a:solidFill>
                          <a:latin typeface="+mn-lt"/>
                        </a:rPr>
                        <a:t>Number of corrections following internal reviews and head office Q&amp;A</a:t>
                      </a:r>
                      <a:endParaRPr lang="en-GB" sz="800" b="0" i="0" u="none" strike="noStrike" noProof="0" dirty="0">
                        <a:solidFill>
                          <a:srgbClr val="002060"/>
                        </a:solidFill>
                        <a:latin typeface="+mn-lt"/>
                      </a:endParaRPr>
                    </a:p>
                  </a:txBody>
                  <a:tcPr marL="65749" marR="5479" marT="36000" marB="0">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3" hMerge="1">
                  <a:txBody>
                    <a:bodyPr/>
                    <a:lstStyle/>
                    <a:p>
                      <a:endParaRPr lang="en-GB"/>
                    </a:p>
                  </a:txBody>
                  <a:tcPr/>
                </a:tc>
                <a:tc vMerge="1">
                  <a:txBody>
                    <a:bodyPr/>
                    <a:lstStyle/>
                    <a:p>
                      <a:endParaRPr lang="en-GB"/>
                    </a:p>
                  </a:txBody>
                  <a:tcPr/>
                </a:tc>
                <a:tc vMerge="1">
                  <a:txBody>
                    <a:bodyPr/>
                    <a:lstStyle/>
                    <a:p>
                      <a:endParaRPr lang="en-GB"/>
                    </a:p>
                  </a:txBody>
                  <a:tcPr/>
                </a:tc>
              </a:tr>
              <a:tr h="0">
                <a:tc vMerge="1">
                  <a:txBody>
                    <a:bodyPr/>
                    <a:lstStyle/>
                    <a:p>
                      <a:endParaRPr lang="en-GB"/>
                    </a:p>
                  </a:txBody>
                  <a:tcPr/>
                </a:tc>
                <a:tc gridSpan="2" vMerge="1">
                  <a:txBody>
                    <a:bodyPr/>
                    <a:lstStyle/>
                    <a:p>
                      <a:endParaRPr lang="en-GB"/>
                    </a:p>
                  </a:txBody>
                  <a:tcPr/>
                </a:tc>
                <a:tc hMerge="1" v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l" defTabSz="820400" rtl="0" eaLnBrk="1" fontAlgn="t" latinLnBrk="0" hangingPunct="1">
                        <a:lnSpc>
                          <a:spcPct val="100000"/>
                        </a:lnSpc>
                        <a:spcBef>
                          <a:spcPts val="0"/>
                        </a:spcBef>
                        <a:spcAft>
                          <a:spcPts val="0"/>
                        </a:spcAft>
                        <a:buClrTx/>
                        <a:buSzTx/>
                        <a:buFontTx/>
                        <a:buNone/>
                        <a:tabLst/>
                        <a:defRPr/>
                      </a:pPr>
                      <a:r>
                        <a:rPr lang="en-US" sz="800" i="1" dirty="0" smtClean="0">
                          <a:solidFill>
                            <a:schemeClr val="bg2"/>
                          </a:solidFill>
                        </a:rPr>
                        <a:t>Potential risks</a:t>
                      </a:r>
                      <a:endParaRPr lang="en-GB" sz="800" b="0" i="1" u="none" strike="noStrike" noProof="0" dirty="0" smtClean="0">
                        <a:solidFill>
                          <a:schemeClr val="bg2"/>
                        </a:solidFill>
                        <a:latin typeface="+mn-lt"/>
                      </a:endParaRPr>
                    </a:p>
                  </a:txBody>
                  <a:tcPr marL="65749" marR="5479" marT="36000" marB="0">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hMerge="1">
                  <a:txBody>
                    <a:bodyPr/>
                    <a:lstStyle/>
                    <a:p>
                      <a:pPr algn="l" fontAlgn="t"/>
                      <a:endParaRPr lang="en-GB" sz="400" b="0" i="0" u="none" strike="noStrike" noProof="0" dirty="0">
                        <a:solidFill>
                          <a:srgbClr val="002060"/>
                        </a:solidFill>
                        <a:latin typeface="Arial"/>
                      </a:endParaRPr>
                    </a:p>
                  </a:txBody>
                  <a:tcPr marL="65749" marR="5479" marT="36000" marB="0">
                    <a:lnL w="3175" cap="flat" cmpd="sng" algn="ctr">
                      <a:solidFill>
                        <a:schemeClr val="bg1">
                          <a:lumMod val="50000"/>
                        </a:schemeClr>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r h="388733">
                <a:tc vMerge="1">
                  <a:txBody>
                    <a:bodyPr/>
                    <a:lstStyle/>
                    <a:p>
                      <a:endParaRPr lang="en-GB"/>
                    </a:p>
                  </a:txBody>
                  <a:tcPr/>
                </a:tc>
                <a:tc gridSpan="2" vMerge="1">
                  <a:txBody>
                    <a:bodyPr/>
                    <a:lstStyle/>
                    <a:p>
                      <a:endParaRPr lang="en-GB"/>
                    </a:p>
                  </a:txBody>
                  <a:tcPr/>
                </a:tc>
                <a:tc hMerge="1" v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5725" indent="-85725" algn="l" fontAlgn="t">
                        <a:buFont typeface="Wingdings" pitchFamily="2" charset="2"/>
                        <a:buChar char="§"/>
                      </a:pPr>
                      <a:r>
                        <a:rPr lang="en-US" sz="800" i="0" dirty="0" smtClean="0">
                          <a:solidFill>
                            <a:schemeClr val="accent1"/>
                          </a:solidFill>
                        </a:rPr>
                        <a:t>Availability of resources – this risk has been mitigated by scheduling a</a:t>
                      </a:r>
                      <a:r>
                        <a:rPr lang="en-US" sz="800" i="0" baseline="0" dirty="0" smtClean="0">
                          <a:solidFill>
                            <a:schemeClr val="accent1"/>
                          </a:solidFill>
                        </a:rPr>
                        <a:t> series of one to one meetings with each team member</a:t>
                      </a:r>
                      <a:endParaRPr lang="en-GB" sz="800" b="0" i="0" u="none" strike="noStrike" noProof="0" dirty="0">
                        <a:solidFill>
                          <a:schemeClr val="accent1"/>
                        </a:solidFill>
                        <a:latin typeface="Arial"/>
                      </a:endParaRPr>
                    </a:p>
                  </a:txBody>
                  <a:tcPr marL="65749" marR="5479" marT="36000" marB="0">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r>
              <a:tr h="252000">
                <a:tc gridSpan="3">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Time line of key milestones</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Team and Stakeholders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19391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Activities and deliverables</a:t>
                      </a:r>
                      <a:endParaRPr lang="en-GB" sz="800" b="0" i="1" u="none" strike="noStrike" noProof="0" dirty="0">
                        <a:solidFill>
                          <a:schemeClr val="bg2"/>
                        </a:solidFill>
                        <a:latin typeface="Arial"/>
                      </a:endParaRPr>
                    </a:p>
                  </a:txBody>
                  <a:tcPr marL="65749"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By Date</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Improvement Team</a:t>
                      </a:r>
                      <a:endParaRPr lang="en-GB" sz="800" b="0" i="1" u="none" strike="noStrike" noProof="0" dirty="0">
                        <a:solidFill>
                          <a:schemeClr val="bg2"/>
                        </a:solidFill>
                        <a:latin typeface="Arial"/>
                      </a:endParaRPr>
                    </a:p>
                  </a:txBody>
                  <a:tcPr marL="65749" marR="5479" marT="5479" marB="0" anchor="ctr">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Sponsors &amp; Stakeholders</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Mobilisation meeting with Sponsor and stakeholders</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 28/06/12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8">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US" sz="800" b="1" dirty="0" smtClean="0">
                          <a:solidFill>
                            <a:srgbClr val="002060"/>
                          </a:solidFill>
                        </a:rPr>
                        <a:t>Team leader: </a:t>
                      </a:r>
                      <a:r>
                        <a:rPr lang="en-US" sz="800" dirty="0" err="1" smtClean="0">
                          <a:solidFill>
                            <a:srgbClr val="002060"/>
                          </a:solidFill>
                        </a:rPr>
                        <a:t>Katja</a:t>
                      </a:r>
                      <a:r>
                        <a:rPr lang="en-US" sz="800" dirty="0" smtClean="0">
                          <a:solidFill>
                            <a:srgbClr val="002060"/>
                          </a:solidFill>
                        </a:rPr>
                        <a:t> </a:t>
                      </a:r>
                      <a:r>
                        <a:rPr lang="en-US" sz="800" dirty="0" err="1" smtClean="0">
                          <a:solidFill>
                            <a:srgbClr val="002060"/>
                          </a:solidFill>
                        </a:rPr>
                        <a:t>Balon</a:t>
                      </a:r>
                      <a:endParaRPr lang="en-US" sz="800" dirty="0" smtClean="0">
                        <a:solidFill>
                          <a:srgbClr val="002060"/>
                        </a:solidFill>
                      </a:endParaRPr>
                    </a:p>
                    <a:p>
                      <a:pPr marL="0" marR="0" indent="0" algn="l" defTabSz="820400" rtl="0" eaLnBrk="1" fontAlgn="t" latinLnBrk="0" hangingPunct="1">
                        <a:lnSpc>
                          <a:spcPct val="100000"/>
                        </a:lnSpc>
                        <a:spcBef>
                          <a:spcPts val="0"/>
                        </a:spcBef>
                        <a:spcAft>
                          <a:spcPts val="0"/>
                        </a:spcAft>
                        <a:buClrTx/>
                        <a:buSzTx/>
                        <a:buFontTx/>
                        <a:buNone/>
                        <a:tabLst/>
                        <a:defRPr/>
                      </a:pPr>
                      <a:r>
                        <a:rPr lang="en-US" sz="800" b="1" dirty="0" smtClean="0">
                          <a:solidFill>
                            <a:srgbClr val="002060"/>
                          </a:solidFill>
                        </a:rPr>
                        <a:t>Lean Facilitator</a:t>
                      </a:r>
                      <a:r>
                        <a:rPr lang="en-US" sz="800" b="1" smtClean="0">
                          <a:solidFill>
                            <a:srgbClr val="002060"/>
                          </a:solidFill>
                        </a:rPr>
                        <a:t>: </a:t>
                      </a:r>
                      <a:r>
                        <a:rPr lang="en-US" sz="800" smtClean="0">
                          <a:solidFill>
                            <a:srgbClr val="002060"/>
                          </a:solidFill>
                        </a:rPr>
                        <a:t>Xavier</a:t>
                      </a:r>
                      <a:r>
                        <a:rPr lang="en-US" sz="800" baseline="0" smtClean="0">
                          <a:solidFill>
                            <a:srgbClr val="002060"/>
                          </a:solidFill>
                        </a:rPr>
                        <a:t> </a:t>
                      </a:r>
                      <a:r>
                        <a:rPr lang="en-US" sz="800" baseline="0" dirty="0" smtClean="0">
                          <a:solidFill>
                            <a:srgbClr val="002060"/>
                          </a:solidFill>
                        </a:rPr>
                        <a:t>Muller</a:t>
                      </a:r>
                      <a:endParaRPr lang="en-US" sz="800" dirty="0" smtClean="0">
                        <a:solidFill>
                          <a:srgbClr val="002060"/>
                        </a:solidFill>
                      </a:endParaRPr>
                    </a:p>
                    <a:p>
                      <a:pPr algn="l" fontAlgn="t"/>
                      <a:r>
                        <a:rPr lang="en-US" sz="800" b="1" i="0" u="none" strike="noStrike" noProof="0" dirty="0" smtClean="0">
                          <a:solidFill>
                            <a:srgbClr val="002060"/>
                          </a:solidFill>
                          <a:latin typeface="Arial"/>
                        </a:rPr>
                        <a:t>Team</a:t>
                      </a:r>
                      <a:r>
                        <a:rPr lang="en-US" sz="800" b="1" i="0" u="none" strike="noStrike" baseline="0" noProof="0" dirty="0" smtClean="0">
                          <a:solidFill>
                            <a:srgbClr val="002060"/>
                          </a:solidFill>
                          <a:latin typeface="Arial"/>
                        </a:rPr>
                        <a:t> members</a:t>
                      </a:r>
                    </a:p>
                    <a:p>
                      <a:pPr marL="85725" indent="-85725" algn="l" fontAlgn="t">
                        <a:buFont typeface="Wingdings" pitchFamily="2" charset="2"/>
                        <a:buChar char="§"/>
                      </a:pPr>
                      <a:r>
                        <a:rPr lang="en-US" sz="800" b="0" i="0" u="none" strike="noStrike" baseline="0" noProof="0" dirty="0" err="1" smtClean="0">
                          <a:solidFill>
                            <a:srgbClr val="002060"/>
                          </a:solidFill>
                          <a:latin typeface="Arial"/>
                        </a:rPr>
                        <a:t>Angélique</a:t>
                      </a:r>
                      <a:r>
                        <a:rPr lang="en-US" sz="800" b="0" i="0" u="none" strike="noStrike" baseline="0" noProof="0" dirty="0" smtClean="0">
                          <a:solidFill>
                            <a:srgbClr val="002060"/>
                          </a:solidFill>
                          <a:latin typeface="Arial"/>
                        </a:rPr>
                        <a:t> </a:t>
                      </a:r>
                      <a:r>
                        <a:rPr lang="en-US" sz="800" b="0" i="0" u="none" strike="noStrike" baseline="0" noProof="0" dirty="0" err="1" smtClean="0">
                          <a:solidFill>
                            <a:srgbClr val="002060"/>
                          </a:solidFill>
                          <a:latin typeface="Arial"/>
                        </a:rPr>
                        <a:t>Gonon</a:t>
                      </a:r>
                      <a:endParaRPr lang="en-US" sz="800" b="0" i="0" u="none" strike="noStrike" baseline="0" noProof="0" dirty="0" smtClean="0">
                        <a:solidFill>
                          <a:srgbClr val="002060"/>
                        </a:solidFill>
                        <a:latin typeface="Arial"/>
                      </a:endParaRPr>
                    </a:p>
                    <a:p>
                      <a:pPr marL="85725" indent="-85725" algn="l" fontAlgn="t">
                        <a:buFont typeface="Wingdings" pitchFamily="2" charset="2"/>
                        <a:buChar char="§"/>
                      </a:pPr>
                      <a:r>
                        <a:rPr lang="en-US" sz="800" b="0" i="0" u="none" strike="noStrike" baseline="0" noProof="0" dirty="0" err="1" smtClean="0">
                          <a:solidFill>
                            <a:srgbClr val="002060"/>
                          </a:solidFill>
                          <a:latin typeface="Arial"/>
                        </a:rPr>
                        <a:t>Carine</a:t>
                      </a:r>
                      <a:r>
                        <a:rPr lang="en-US" sz="800" b="0" i="0" u="none" strike="noStrike" baseline="0" noProof="0" dirty="0" smtClean="0">
                          <a:solidFill>
                            <a:srgbClr val="002060"/>
                          </a:solidFill>
                          <a:latin typeface="Arial"/>
                        </a:rPr>
                        <a:t> </a:t>
                      </a:r>
                      <a:r>
                        <a:rPr lang="en-US" sz="800" b="0" i="0" u="none" strike="noStrike" baseline="0" noProof="0" dirty="0" err="1" smtClean="0">
                          <a:solidFill>
                            <a:srgbClr val="002060"/>
                          </a:solidFill>
                          <a:latin typeface="Arial"/>
                        </a:rPr>
                        <a:t>Béhal</a:t>
                      </a:r>
                      <a:endParaRPr lang="en-US" sz="800" b="0" i="0" u="none" strike="noStrike" baseline="0" noProof="0" dirty="0" smtClean="0">
                        <a:solidFill>
                          <a:srgbClr val="002060"/>
                        </a:solidFill>
                        <a:latin typeface="Arial"/>
                      </a:endParaRPr>
                    </a:p>
                    <a:p>
                      <a:pPr marL="85725" indent="-85725" algn="l" fontAlgn="t">
                        <a:buFont typeface="Wingdings" pitchFamily="2" charset="2"/>
                        <a:buChar char="§"/>
                      </a:pPr>
                      <a:r>
                        <a:rPr lang="en-US" sz="800" b="0" i="0" u="none" strike="noStrike" baseline="0" noProof="0" dirty="0" smtClean="0">
                          <a:solidFill>
                            <a:srgbClr val="002060"/>
                          </a:solidFill>
                          <a:latin typeface="Arial"/>
                        </a:rPr>
                        <a:t>Christelle Auger</a:t>
                      </a:r>
                    </a:p>
                    <a:p>
                      <a:pPr marL="85725" indent="-85725" algn="l" fontAlgn="t">
                        <a:buFont typeface="Wingdings" pitchFamily="2" charset="2"/>
                        <a:buChar char="§"/>
                      </a:pPr>
                      <a:r>
                        <a:rPr lang="en-US" sz="800" b="0" i="0" u="none" strike="noStrike" baseline="0" noProof="0" dirty="0" smtClean="0">
                          <a:solidFill>
                            <a:srgbClr val="002060"/>
                          </a:solidFill>
                          <a:latin typeface="Arial"/>
                        </a:rPr>
                        <a:t>Eva </a:t>
                      </a:r>
                      <a:r>
                        <a:rPr lang="en-US" sz="800" b="0" i="0" u="none" strike="noStrike" baseline="0" noProof="0" dirty="0" err="1" smtClean="0">
                          <a:solidFill>
                            <a:srgbClr val="002060"/>
                          </a:solidFill>
                          <a:latin typeface="Arial"/>
                        </a:rPr>
                        <a:t>Partouche</a:t>
                      </a:r>
                      <a:endParaRPr lang="en-US" sz="800" b="0" i="0" u="none" strike="noStrike" baseline="0" noProof="0" dirty="0" smtClean="0">
                        <a:solidFill>
                          <a:srgbClr val="002060"/>
                        </a:solidFill>
                        <a:latin typeface="Arial"/>
                      </a:endParaRPr>
                    </a:p>
                    <a:p>
                      <a:pPr marL="85725" indent="-85725" algn="l" fontAlgn="t">
                        <a:buFont typeface="Wingdings" pitchFamily="2" charset="2"/>
                        <a:buChar char="§"/>
                      </a:pPr>
                      <a:r>
                        <a:rPr lang="en-US" sz="800" b="0" i="0" u="none" strike="noStrike" baseline="0" noProof="0" dirty="0" err="1" smtClean="0">
                          <a:solidFill>
                            <a:srgbClr val="002060"/>
                          </a:solidFill>
                          <a:latin typeface="Arial"/>
                        </a:rPr>
                        <a:t>Pedouth</a:t>
                      </a:r>
                      <a:r>
                        <a:rPr lang="en-US" sz="800" b="0" i="0" u="none" strike="noStrike" baseline="0" noProof="0" dirty="0" smtClean="0">
                          <a:solidFill>
                            <a:srgbClr val="002060"/>
                          </a:solidFill>
                          <a:latin typeface="Arial"/>
                        </a:rPr>
                        <a:t> </a:t>
                      </a:r>
                      <a:r>
                        <a:rPr lang="en-US" sz="800" b="0" i="0" u="none" strike="noStrike" baseline="0" noProof="0" dirty="0" err="1" smtClean="0">
                          <a:solidFill>
                            <a:srgbClr val="002060"/>
                          </a:solidFill>
                          <a:latin typeface="Arial"/>
                        </a:rPr>
                        <a:t>Bouaziz</a:t>
                      </a:r>
                      <a:endParaRPr lang="en-US" sz="800" b="0" i="0" u="none" strike="noStrike" baseline="0" noProof="0" dirty="0" smtClean="0">
                        <a:solidFill>
                          <a:srgbClr val="002060"/>
                        </a:solidFill>
                        <a:latin typeface="Arial"/>
                      </a:endParaRPr>
                    </a:p>
                    <a:p>
                      <a:pPr marL="85725" indent="-85725" algn="l" fontAlgn="t">
                        <a:buFont typeface="Wingdings" pitchFamily="2" charset="2"/>
                        <a:buChar char="§"/>
                      </a:pPr>
                      <a:r>
                        <a:rPr lang="en-US" sz="800" b="0" i="0" u="none" strike="noStrike" baseline="0" noProof="0" dirty="0" smtClean="0">
                          <a:solidFill>
                            <a:srgbClr val="002060"/>
                          </a:solidFill>
                          <a:latin typeface="Arial"/>
                        </a:rPr>
                        <a:t>Sylvie </a:t>
                      </a:r>
                      <a:r>
                        <a:rPr lang="en-US" sz="800" b="0" i="0" u="none" strike="noStrike" baseline="0" noProof="0" dirty="0" err="1" smtClean="0">
                          <a:solidFill>
                            <a:srgbClr val="002060"/>
                          </a:solidFill>
                          <a:latin typeface="Arial"/>
                        </a:rPr>
                        <a:t>Mortier</a:t>
                      </a:r>
                      <a:endParaRPr lang="en-US" sz="800" b="0" i="0" u="none" strike="noStrike" baseline="0" noProof="0" dirty="0" smtClean="0">
                        <a:solidFill>
                          <a:srgbClr val="002060"/>
                        </a:solidFill>
                        <a:latin typeface="Arial"/>
                      </a:endParaRPr>
                    </a:p>
                    <a:p>
                      <a:pPr marL="85725" indent="-85725" algn="l" fontAlgn="t">
                        <a:buFont typeface="Wingdings" pitchFamily="2" charset="2"/>
                        <a:buChar char="§"/>
                      </a:pPr>
                      <a:r>
                        <a:rPr lang="en-US" sz="800" b="0" i="0" u="none" strike="noStrike" baseline="0" noProof="0" dirty="0" err="1" smtClean="0">
                          <a:solidFill>
                            <a:srgbClr val="002060"/>
                          </a:solidFill>
                          <a:latin typeface="Arial"/>
                        </a:rPr>
                        <a:t>Valérie</a:t>
                      </a:r>
                      <a:r>
                        <a:rPr lang="en-US" sz="800" b="0" i="0" u="none" strike="noStrike" baseline="0" noProof="0" dirty="0" smtClean="0">
                          <a:solidFill>
                            <a:srgbClr val="002060"/>
                          </a:solidFill>
                          <a:latin typeface="Arial"/>
                        </a:rPr>
                        <a:t> </a:t>
                      </a:r>
                      <a:r>
                        <a:rPr lang="en-US" sz="800" b="0" i="0" u="none" strike="noStrike" baseline="0" noProof="0" dirty="0" err="1" smtClean="0">
                          <a:solidFill>
                            <a:srgbClr val="002060"/>
                          </a:solidFill>
                          <a:latin typeface="Arial"/>
                        </a:rPr>
                        <a:t>Devineau</a:t>
                      </a:r>
                      <a:endParaRPr lang="en-US" sz="800" b="0" i="0" u="none" strike="noStrike" baseline="0" noProof="0" dirty="0" smtClean="0">
                        <a:solidFill>
                          <a:srgbClr val="002060"/>
                        </a:solidFill>
                        <a:latin typeface="Arial"/>
                      </a:endParaRPr>
                    </a:p>
                    <a:p>
                      <a:pPr marL="85725" indent="-85725" algn="l" fontAlgn="t">
                        <a:buFont typeface="Wingdings" pitchFamily="2" charset="2"/>
                        <a:buChar char="§"/>
                      </a:pPr>
                      <a:r>
                        <a:rPr lang="en-US" sz="800" b="0" i="0" u="none" strike="noStrike" baseline="0" noProof="0" smtClean="0">
                          <a:solidFill>
                            <a:srgbClr val="002060"/>
                          </a:solidFill>
                          <a:latin typeface="Arial"/>
                        </a:rPr>
                        <a:t>Xavier </a:t>
                      </a:r>
                      <a:r>
                        <a:rPr lang="en-US" sz="800" b="0" i="0" u="none" strike="noStrike" baseline="0" noProof="0" dirty="0" err="1" smtClean="0">
                          <a:solidFill>
                            <a:srgbClr val="002060"/>
                          </a:solidFill>
                          <a:latin typeface="Arial"/>
                        </a:rPr>
                        <a:t>Pagenel</a:t>
                      </a:r>
                      <a:endParaRPr lang="en-US" sz="800" b="0" i="0" u="none" strike="noStrike" baseline="0" noProof="0" dirty="0" smtClean="0">
                        <a:solidFill>
                          <a:srgbClr val="002060"/>
                        </a:solidFill>
                        <a:latin typeface="Arial"/>
                      </a:endParaRPr>
                    </a:p>
                  </a:txBody>
                  <a:tcPr marL="65749" marR="5479" marT="36000" marB="0">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8">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US" sz="800" b="1" dirty="0" smtClean="0">
                          <a:solidFill>
                            <a:srgbClr val="002060"/>
                          </a:solidFill>
                        </a:rPr>
                        <a:t>Sponsor</a:t>
                      </a:r>
                    </a:p>
                    <a:p>
                      <a:pPr marL="85725" indent="-85725" algn="l" fontAlgn="t">
                        <a:buFont typeface="Wingdings" pitchFamily="2" charset="2"/>
                        <a:buChar char="§"/>
                      </a:pPr>
                      <a:r>
                        <a:rPr lang="en-US" sz="800" b="0" i="0" u="none" strike="noStrike" noProof="0" dirty="0" smtClean="0">
                          <a:solidFill>
                            <a:srgbClr val="002060"/>
                          </a:solidFill>
                          <a:latin typeface="Arial"/>
                        </a:rPr>
                        <a:t>Anne </a:t>
                      </a:r>
                      <a:r>
                        <a:rPr lang="en-US" sz="800" b="0" i="0" u="none" strike="noStrike" noProof="0" dirty="0" err="1" smtClean="0">
                          <a:solidFill>
                            <a:srgbClr val="002060"/>
                          </a:solidFill>
                          <a:latin typeface="Arial"/>
                        </a:rPr>
                        <a:t>Aubert</a:t>
                      </a:r>
                      <a:endParaRPr lang="en-US" sz="800" b="0" i="0" u="none" strike="noStrike" noProof="0" dirty="0" smtClean="0">
                        <a:solidFill>
                          <a:srgbClr val="002060"/>
                        </a:solidFill>
                        <a:latin typeface="Arial"/>
                      </a:endParaRPr>
                    </a:p>
                    <a:p>
                      <a:pPr algn="l" fontAlgn="t"/>
                      <a:endParaRPr lang="en-US" sz="800" b="1" i="0" u="none" strike="noStrike" noProof="0" dirty="0" smtClean="0">
                        <a:solidFill>
                          <a:srgbClr val="002060"/>
                        </a:solidFill>
                        <a:latin typeface="Arial"/>
                      </a:endParaRPr>
                    </a:p>
                    <a:p>
                      <a:pPr algn="l" fontAlgn="t"/>
                      <a:r>
                        <a:rPr lang="en-US" sz="800" b="1" i="0" u="none" strike="noStrike" noProof="0" dirty="0" smtClean="0">
                          <a:solidFill>
                            <a:srgbClr val="002060"/>
                          </a:solidFill>
                          <a:latin typeface="Arial"/>
                        </a:rPr>
                        <a:t>Stakeholders</a:t>
                      </a:r>
                    </a:p>
                    <a:p>
                      <a:pPr marL="85725" indent="-85725" algn="l" fontAlgn="t">
                        <a:buFont typeface="Wingdings" pitchFamily="2" charset="2"/>
                        <a:buChar char="§"/>
                      </a:pPr>
                      <a:r>
                        <a:rPr lang="en-US" sz="800" b="0" i="0" u="none" strike="noStrike" noProof="0" dirty="0" smtClean="0">
                          <a:solidFill>
                            <a:srgbClr val="002060"/>
                          </a:solidFill>
                          <a:latin typeface="Arial"/>
                        </a:rPr>
                        <a:t>Luc </a:t>
                      </a:r>
                      <a:r>
                        <a:rPr lang="en-US" sz="800" b="0" i="0" u="none" strike="noStrike" noProof="0" dirty="0" err="1" smtClean="0">
                          <a:solidFill>
                            <a:srgbClr val="002060"/>
                          </a:solidFill>
                          <a:latin typeface="Arial"/>
                        </a:rPr>
                        <a:t>Dony</a:t>
                      </a:r>
                      <a:endParaRPr lang="en-US" sz="800" b="0" i="0" u="none" strike="noStrike" noProof="0" dirty="0" smtClean="0">
                        <a:solidFill>
                          <a:srgbClr val="002060"/>
                        </a:solidFill>
                        <a:latin typeface="Arial"/>
                      </a:endParaRPr>
                    </a:p>
                    <a:p>
                      <a:pPr marL="85725" indent="-85725" algn="l" fontAlgn="t">
                        <a:buFont typeface="Wingdings" pitchFamily="2" charset="2"/>
                        <a:buChar char="§"/>
                      </a:pPr>
                      <a:r>
                        <a:rPr lang="en-US" sz="800" b="0" i="0" u="none" strike="noStrike" noProof="0" dirty="0" smtClean="0">
                          <a:solidFill>
                            <a:srgbClr val="002060"/>
                          </a:solidFill>
                          <a:latin typeface="Arial"/>
                        </a:rPr>
                        <a:t>Dennis</a:t>
                      </a:r>
                      <a:r>
                        <a:rPr lang="en-US" sz="800" b="0" i="0" u="none" strike="noStrike" baseline="0" noProof="0" dirty="0" smtClean="0">
                          <a:solidFill>
                            <a:srgbClr val="002060"/>
                          </a:solidFill>
                          <a:latin typeface="Arial"/>
                        </a:rPr>
                        <a:t> Gannon</a:t>
                      </a:r>
                      <a:endParaRPr lang="en-GB" sz="500" b="0" i="0" u="none" strike="noStrike" noProof="0" dirty="0">
                        <a:solidFill>
                          <a:srgbClr val="002060"/>
                        </a:solidFill>
                        <a:latin typeface="Arial"/>
                      </a:endParaRPr>
                    </a:p>
                  </a:txBody>
                  <a:tcPr marL="65749" marR="5479" marT="36000" marB="0">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kern="1200" noProof="0" dirty="0" smtClean="0">
                          <a:solidFill>
                            <a:schemeClr val="accent1"/>
                          </a:solidFill>
                          <a:latin typeface="+mn-lt"/>
                          <a:ea typeface="+mn-ea"/>
                          <a:cs typeface="+mn-cs"/>
                        </a:rPr>
                        <a:t>Introduction to Lean Management</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03/07/12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One to one meetings with each team member to</a:t>
                      </a:r>
                      <a:r>
                        <a:rPr lang="en-GB" sz="800" b="0" i="0" u="none" strike="noStrike" baseline="0" noProof="0" dirty="0" smtClean="0">
                          <a:solidFill>
                            <a:schemeClr val="accent1"/>
                          </a:solidFill>
                          <a:latin typeface="+mj-lt"/>
                        </a:rPr>
                        <a:t> map as-is process</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13/07/12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Review of the exceptional journals posted</a:t>
                      </a:r>
                      <a:r>
                        <a:rPr lang="en-GB" sz="800" b="0" i="0" u="none" strike="noStrike" baseline="0" noProof="0" dirty="0" smtClean="0">
                          <a:solidFill>
                            <a:schemeClr val="accent1"/>
                          </a:solidFill>
                          <a:latin typeface="+mj-lt"/>
                        </a:rPr>
                        <a:t> after D+5</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16/07/12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Review of the current state assessment</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17/07/12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Definition and design of the future state</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18/07/12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Establish the high</a:t>
                      </a:r>
                      <a:r>
                        <a:rPr lang="en-GB" sz="800" b="0" i="0" u="none" strike="noStrike" baseline="0" noProof="0" dirty="0" smtClean="0">
                          <a:solidFill>
                            <a:schemeClr val="accent1"/>
                          </a:solidFill>
                          <a:latin typeface="+mj-lt"/>
                        </a:rPr>
                        <a:t> level implementation plan and recommendations</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19/07/12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r h="18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0" u="none" strike="noStrike" noProof="0" dirty="0" smtClean="0">
                          <a:solidFill>
                            <a:schemeClr val="accent1"/>
                          </a:solidFill>
                          <a:latin typeface="+mj-lt"/>
                        </a:rPr>
                        <a:t>Presentation of the findings and recommendations</a:t>
                      </a:r>
                      <a:endParaRPr lang="en-GB" sz="800" b="0" i="0" u="none" strike="noStrike" noProof="0" dirty="0">
                        <a:solidFill>
                          <a:schemeClr val="accent1"/>
                        </a:solidFill>
                        <a:latin typeface="+mj-lt"/>
                      </a:endParaRPr>
                    </a:p>
                  </a:txBody>
                  <a:tcPr marL="65749" marR="5479" marT="36000"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r>
                        <a:rPr lang="en-GB" sz="800" b="0" i="0" u="none" strike="noStrike" noProof="0" dirty="0" smtClean="0">
                          <a:solidFill>
                            <a:schemeClr val="accent1"/>
                          </a:solidFill>
                          <a:latin typeface="+mj-lt"/>
                        </a:rPr>
                        <a:t>24/07/12</a:t>
                      </a:r>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vMerge="1">
                  <a:txBody>
                    <a:bodyPr/>
                    <a:lstStyle/>
                    <a:p>
                      <a:endParaRPr lang="en-GB"/>
                    </a:p>
                  </a:txBody>
                  <a:tcPr/>
                </a:tc>
                <a:tc vMerge="1">
                  <a:txBody>
                    <a:bodyPr/>
                    <a:lstStyle/>
                    <a:p>
                      <a:endParaRPr lang="en-GB"/>
                    </a:p>
                  </a:txBody>
                  <a:tcPr/>
                </a:tc>
              </a:tr>
            </a:tbl>
          </a:graphicData>
        </a:graphic>
      </p:graphicFrame>
      <p:sp>
        <p:nvSpPr>
          <p:cNvPr id="22" name="Rectangle 21"/>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0800" y="50800"/>
            <a:ext cx="9036000" cy="6743700"/>
          </a:xfrm>
          <a:prstGeom prst="rect">
            <a:avLst/>
          </a:prstGeom>
          <a:noFill/>
          <a:ln w="1079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8264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GB" dirty="0" smtClean="0"/>
              <a:t>Focusing on the problem statement</a:t>
            </a:r>
            <a:br>
              <a:rPr lang="en-GB" dirty="0" smtClean="0"/>
            </a:br>
            <a:r>
              <a:rPr lang="en-GB" sz="1800" b="1" dirty="0" smtClean="0">
                <a:solidFill>
                  <a:srgbClr val="99CC33"/>
                </a:solidFill>
                <a:cs typeface="Arial" charset="0"/>
              </a:rPr>
              <a:t>Making sure everyone understands and agrees what the problem is clearly</a:t>
            </a:r>
          </a:p>
        </p:txBody>
      </p:sp>
      <p:sp>
        <p:nvSpPr>
          <p:cNvPr id="187395" name="Slide Number Placeholder 4"/>
          <p:cNvSpPr>
            <a:spLocks noGrp="1"/>
          </p:cNvSpPr>
          <p:nvPr>
            <p:ph type="sldNum" sz="quarter" idx="11"/>
          </p:nvPr>
        </p:nvSpPr>
        <p:spPr>
          <a:noFill/>
        </p:spPr>
        <p:txBody>
          <a:bodyPr/>
          <a:lstStyle/>
          <a:p>
            <a:fld id="{CEFD67BD-D452-4B12-96D9-73AE8B3284AB}" type="slidenum">
              <a:rPr lang="en-GB" altLang="en-GB"/>
              <a:pPr/>
              <a:t>45</a:t>
            </a:fld>
            <a:endParaRPr lang="en-GB" altLang="en-GB"/>
          </a:p>
        </p:txBody>
      </p:sp>
      <p:sp>
        <p:nvSpPr>
          <p:cNvPr id="187396" name="Content Placeholder 2"/>
          <p:cNvSpPr>
            <a:spLocks noGrp="1"/>
          </p:cNvSpPr>
          <p:nvPr>
            <p:ph idx="4294967295"/>
          </p:nvPr>
        </p:nvSpPr>
        <p:spPr>
          <a:xfrm>
            <a:off x="358774" y="1158875"/>
            <a:ext cx="7923213" cy="5111750"/>
          </a:xfrm>
          <a:ln w="9525">
            <a:solidFill>
              <a:schemeClr val="tx2"/>
            </a:solidFill>
          </a:ln>
        </p:spPr>
        <p:txBody>
          <a:bodyPr lIns="72000" tIns="72000" rIns="72000" bIns="72000"/>
          <a:lstStyle/>
          <a:p>
            <a:pPr marL="165100" indent="-165100">
              <a:buFont typeface="Times" pitchFamily="18" charset="0"/>
              <a:buNone/>
            </a:pPr>
            <a:r>
              <a:rPr lang="en-GB" sz="1800" b="1" dirty="0" smtClean="0">
                <a:cs typeface="Arial" charset="0"/>
              </a:rPr>
              <a:t>A problem statement:</a:t>
            </a:r>
          </a:p>
          <a:p>
            <a:pPr marL="285750" indent="-285750">
              <a:buFont typeface="Wingdings" panose="05000000000000000000" pitchFamily="2" charset="2"/>
              <a:buChar char="§"/>
            </a:pPr>
            <a:r>
              <a:rPr lang="en-GB" sz="1800" dirty="0" smtClean="0">
                <a:cs typeface="Arial" charset="0"/>
              </a:rPr>
              <a:t>Contains information that gives specificity to the issue</a:t>
            </a:r>
          </a:p>
          <a:p>
            <a:pPr marL="285750" indent="-285750">
              <a:buFont typeface="Wingdings" panose="05000000000000000000" pitchFamily="2" charset="2"/>
              <a:buChar char="§"/>
            </a:pPr>
            <a:r>
              <a:rPr lang="en-GB" sz="1800" dirty="0" smtClean="0">
                <a:cs typeface="Arial" charset="0"/>
              </a:rPr>
              <a:t>Describes the pain caused by the current problem </a:t>
            </a:r>
          </a:p>
          <a:p>
            <a:pPr marL="285750" indent="-285750">
              <a:buFont typeface="Wingdings" panose="05000000000000000000" pitchFamily="2" charset="2"/>
              <a:buChar char="§"/>
            </a:pPr>
            <a:r>
              <a:rPr lang="en-GB" sz="1800" dirty="0" smtClean="0">
                <a:cs typeface="Arial" charset="0"/>
              </a:rPr>
              <a:t>Identifies the issues</a:t>
            </a:r>
          </a:p>
          <a:p>
            <a:pPr marL="565150" lvl="1" indent="-285750">
              <a:buFont typeface="Wingdings" panose="05000000000000000000" pitchFamily="2" charset="2"/>
              <a:buChar char="Ø"/>
            </a:pPr>
            <a:r>
              <a:rPr lang="en-GB" sz="1600" b="1" dirty="0" smtClean="0">
                <a:cs typeface="Arial" charset="0"/>
              </a:rPr>
              <a:t>What</a:t>
            </a:r>
            <a:r>
              <a:rPr lang="en-GB" sz="1600" dirty="0" smtClean="0">
                <a:cs typeface="Arial" charset="0"/>
              </a:rPr>
              <a:t> is occurring / happening?</a:t>
            </a:r>
          </a:p>
          <a:p>
            <a:pPr marL="760413" lvl="2" indent="-173038"/>
            <a:r>
              <a:rPr lang="en-GB" sz="1400" dirty="0" smtClean="0">
                <a:cs typeface="Arial" charset="0"/>
              </a:rPr>
              <a:t>Example:  Products are delivered late to our customers</a:t>
            </a:r>
          </a:p>
          <a:p>
            <a:pPr marL="565150" lvl="1" indent="-285750">
              <a:buFont typeface="Wingdings" panose="05000000000000000000" pitchFamily="2" charset="2"/>
              <a:buChar char="Ø"/>
            </a:pPr>
            <a:r>
              <a:rPr lang="en-GB" sz="1600" b="1" dirty="0" smtClean="0">
                <a:cs typeface="Arial" charset="0"/>
              </a:rPr>
              <a:t>When</a:t>
            </a:r>
            <a:r>
              <a:rPr lang="en-GB" sz="1600" dirty="0" smtClean="0">
                <a:cs typeface="Arial" charset="0"/>
              </a:rPr>
              <a:t> did the problem start?</a:t>
            </a:r>
          </a:p>
          <a:p>
            <a:pPr marL="760413" lvl="2" indent="-173038"/>
            <a:r>
              <a:rPr lang="en-GB" sz="1400" dirty="0" smtClean="0">
                <a:cs typeface="Arial" charset="0"/>
              </a:rPr>
              <a:t>Example:  The problem has developed over the last four months</a:t>
            </a:r>
          </a:p>
          <a:p>
            <a:pPr marL="565150" lvl="1" indent="-285750">
              <a:buFont typeface="Wingdings" panose="05000000000000000000" pitchFamily="2" charset="2"/>
              <a:buChar char="Ø"/>
            </a:pPr>
            <a:r>
              <a:rPr lang="en-GB" sz="1600" b="1" dirty="0" smtClean="0">
                <a:cs typeface="Arial" charset="0"/>
              </a:rPr>
              <a:t>Where</a:t>
            </a:r>
            <a:r>
              <a:rPr lang="en-GB" sz="1600" dirty="0" smtClean="0">
                <a:cs typeface="Arial" charset="0"/>
              </a:rPr>
              <a:t> is the occurrence?</a:t>
            </a:r>
          </a:p>
          <a:p>
            <a:pPr marL="760413" lvl="2" indent="-173038"/>
            <a:r>
              <a:rPr lang="en-GB" sz="1400" dirty="0" smtClean="0">
                <a:cs typeface="Arial" charset="0"/>
              </a:rPr>
              <a:t>Example:  Our Hong Kong customers were mainly affected</a:t>
            </a:r>
          </a:p>
          <a:p>
            <a:pPr marL="760413" lvl="2" indent="-173038">
              <a:buFontTx/>
              <a:buNone/>
            </a:pPr>
            <a:r>
              <a:rPr lang="en-GB" sz="1400" dirty="0" smtClean="0">
                <a:cs typeface="Arial" charset="0"/>
              </a:rPr>
              <a:t>	 (approximately 70% of the total)</a:t>
            </a:r>
          </a:p>
          <a:p>
            <a:pPr marL="565150" lvl="1" indent="-285750">
              <a:buFont typeface="Wingdings" panose="05000000000000000000" pitchFamily="2" charset="2"/>
              <a:buChar char="Ø"/>
            </a:pPr>
            <a:r>
              <a:rPr lang="en-GB" sz="1600" b="1" dirty="0" smtClean="0">
                <a:cs typeface="Arial" charset="0"/>
              </a:rPr>
              <a:t>Who </a:t>
            </a:r>
            <a:r>
              <a:rPr lang="en-GB" sz="1600" dirty="0" smtClean="0">
                <a:cs typeface="Arial" charset="0"/>
              </a:rPr>
              <a:t>did the problem effect?</a:t>
            </a:r>
          </a:p>
          <a:p>
            <a:pPr marL="760413" lvl="2" indent="-173038"/>
            <a:r>
              <a:rPr lang="en-GB" sz="1400" dirty="0" smtClean="0">
                <a:cs typeface="Arial" charset="0"/>
              </a:rPr>
              <a:t>Example:  Only employees using the ‘delta’ workflow management application</a:t>
            </a:r>
          </a:p>
          <a:p>
            <a:pPr marL="565150" lvl="1" indent="-285750">
              <a:buFont typeface="Wingdings" panose="05000000000000000000" pitchFamily="2" charset="2"/>
              <a:buChar char="Ø"/>
            </a:pPr>
            <a:r>
              <a:rPr lang="en-GB" sz="1600" b="1" dirty="0" smtClean="0">
                <a:cs typeface="Arial" charset="0"/>
              </a:rPr>
              <a:t>How many? What is the extent</a:t>
            </a:r>
            <a:r>
              <a:rPr lang="en-GB" sz="1600" dirty="0" smtClean="0">
                <a:cs typeface="Arial" charset="0"/>
              </a:rPr>
              <a:t> of the problem?</a:t>
            </a:r>
          </a:p>
          <a:p>
            <a:pPr marL="760413" lvl="2" indent="-173038"/>
            <a:r>
              <a:rPr lang="en-GB" sz="1400" dirty="0" smtClean="0">
                <a:cs typeface="Arial" charset="0"/>
              </a:rPr>
              <a:t>Example:  64 orders worth </a:t>
            </a:r>
            <a:r>
              <a:rPr lang="en-GB" sz="1400" dirty="0">
                <a:cs typeface="Arial" charset="0"/>
              </a:rPr>
              <a:t>$</a:t>
            </a:r>
            <a:r>
              <a:rPr lang="en-GB" sz="1400" dirty="0" smtClean="0">
                <a:cs typeface="Arial" charset="0"/>
              </a:rPr>
              <a:t>820,000 in March</a:t>
            </a:r>
          </a:p>
          <a:p>
            <a:pPr marL="760413" lvl="2" indent="-173038"/>
            <a:endParaRPr lang="en-GB" sz="1400" dirty="0" smtClean="0">
              <a:cs typeface="Arial"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a:xfrm>
            <a:off x="358775" y="358775"/>
            <a:ext cx="6178503" cy="630238"/>
          </a:xfrm>
        </p:spPr>
        <p:txBody>
          <a:bodyPr/>
          <a:lstStyle/>
          <a:p>
            <a:r>
              <a:rPr lang="en-US" dirty="0">
                <a:latin typeface="Arial" charset="0"/>
                <a:cs typeface="Arial" charset="0"/>
              </a:rPr>
              <a:t>Validate the problem statement and the </a:t>
            </a:r>
            <a:r>
              <a:rPr lang="en-US" dirty="0" smtClean="0">
                <a:latin typeface="Arial" charset="0"/>
                <a:cs typeface="Arial" charset="0"/>
              </a:rPr>
              <a:t>scope with the team</a:t>
            </a:r>
            <a:endParaRPr lang="en-GB" sz="1800" b="1" dirty="0" smtClean="0">
              <a:solidFill>
                <a:srgbClr val="99CC33"/>
              </a:solidFill>
              <a:cs typeface="Arial" charset="0"/>
            </a:endParaRPr>
          </a:p>
        </p:txBody>
      </p:sp>
      <p:sp>
        <p:nvSpPr>
          <p:cNvPr id="187395" name="Slide Number Placeholder 4"/>
          <p:cNvSpPr>
            <a:spLocks noGrp="1"/>
          </p:cNvSpPr>
          <p:nvPr>
            <p:ph type="sldNum" sz="quarter" idx="11"/>
          </p:nvPr>
        </p:nvSpPr>
        <p:spPr>
          <a:noFill/>
        </p:spPr>
        <p:txBody>
          <a:bodyPr/>
          <a:lstStyle/>
          <a:p>
            <a:fld id="{CEFD67BD-D452-4B12-96D9-73AE8B3284AB}" type="slidenum">
              <a:rPr lang="en-GB" altLang="en-GB"/>
              <a:pPr/>
              <a:t>46</a:t>
            </a:fld>
            <a:endParaRPr lang="en-GB" altLang="en-GB"/>
          </a:p>
        </p:txBody>
      </p:sp>
      <p:sp>
        <p:nvSpPr>
          <p:cNvPr id="10" name="Rectangle 9"/>
          <p:cNvSpPr>
            <a:spLocks noChangeArrowheads="1"/>
          </p:cNvSpPr>
          <p:nvPr/>
        </p:nvSpPr>
        <p:spPr bwMode="auto">
          <a:xfrm>
            <a:off x="338930" y="1154481"/>
            <a:ext cx="8466138" cy="1191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1435100" marR="0" lvl="0" indent="-1435100" algn="l" defTabSz="914400" rtl="0" eaLnBrk="1" fontAlgn="base" latinLnBrk="0" hangingPunct="1">
              <a:lnSpc>
                <a:spcPct val="100000"/>
              </a:lnSpc>
              <a:spcBef>
                <a:spcPct val="30000"/>
              </a:spcBef>
              <a:spcAft>
                <a:spcPct val="0"/>
              </a:spcAft>
              <a:buClrTx/>
              <a:buSzTx/>
              <a:buFontTx/>
              <a:buNone/>
              <a:tabLst/>
              <a:defRPr/>
            </a:pPr>
            <a:r>
              <a:rPr kumimoji="0" lang="en-GB" sz="1800" b="1" i="0" u="none" strike="noStrike" kern="1200" cap="none" spc="0" normalizeH="0" baseline="0" noProof="0" dirty="0" smtClean="0">
                <a:ln>
                  <a:noFill/>
                </a:ln>
                <a:solidFill>
                  <a:srgbClr val="00A1DE"/>
                </a:solidFill>
                <a:effectLst/>
                <a:uLnTx/>
                <a:uFillTx/>
                <a:latin typeface="DIN-Medium" pitchFamily="34" charset="0"/>
                <a:cs typeface="Arial" charset="0"/>
              </a:rPr>
              <a:t>Objective</a:t>
            </a:r>
            <a:r>
              <a:rPr kumimoji="0" lang="en-GB" sz="1800" b="0" i="0" u="none" strike="noStrike" kern="1200" cap="none" spc="0" normalizeH="0" baseline="0" noProof="0" dirty="0" smtClean="0">
                <a:ln>
                  <a:noFill/>
                </a:ln>
                <a:solidFill>
                  <a:srgbClr val="00A1DE"/>
                </a:solidFill>
                <a:effectLst/>
                <a:uLnTx/>
                <a:uFillTx/>
                <a:latin typeface="DIN-Medium" pitchFamily="34" charset="0"/>
                <a:cs typeface="Arial" charset="0"/>
              </a:rPr>
              <a:t>: </a:t>
            </a:r>
            <a:r>
              <a:rPr kumimoji="0" lang="en-GB" sz="1800" b="0" i="0" u="none" strike="noStrike" kern="1200" cap="none" spc="0" normalizeH="0" baseline="0" noProof="0" dirty="0" smtClean="0">
                <a:ln>
                  <a:noFill/>
                </a:ln>
                <a:solidFill>
                  <a:srgbClr val="002776"/>
                </a:solidFill>
                <a:effectLst/>
                <a:uLnTx/>
                <a:uFillTx/>
                <a:latin typeface="DIN-Medium" pitchFamily="34" charset="0"/>
                <a:cs typeface="Arial" charset="0"/>
              </a:rPr>
              <a:t>	</a:t>
            </a:r>
            <a:r>
              <a:rPr kumimoji="0" lang="en-US" sz="1800" b="0" i="0" u="none" strike="noStrike" kern="1200" cap="none" spc="0" normalizeH="0" baseline="0" noProof="0" dirty="0" smtClean="0">
                <a:ln>
                  <a:noFill/>
                </a:ln>
                <a:solidFill>
                  <a:schemeClr val="accent1"/>
                </a:solidFill>
                <a:effectLst/>
                <a:uLnTx/>
                <a:uFillTx/>
                <a:latin typeface="DIN-Medium" pitchFamily="34" charset="0"/>
                <a:cs typeface="Arial" charset="0"/>
              </a:rPr>
              <a:t>Making </a:t>
            </a:r>
            <a:r>
              <a:rPr kumimoji="0" lang="en-US" sz="1800" b="0" i="0" u="none" strike="noStrike" kern="1200" cap="none" spc="0" normalizeH="0" baseline="0" noProof="0" dirty="0">
                <a:ln>
                  <a:noFill/>
                </a:ln>
                <a:solidFill>
                  <a:schemeClr val="accent1"/>
                </a:solidFill>
                <a:effectLst/>
                <a:uLnTx/>
                <a:uFillTx/>
                <a:latin typeface="DIN-Medium" pitchFamily="34" charset="0"/>
                <a:cs typeface="Arial" charset="0"/>
              </a:rPr>
              <a:t>sure everyone understands and agrees </a:t>
            </a:r>
            <a:r>
              <a:rPr kumimoji="0" lang="en-US" sz="1800" b="0" i="0" u="none" strike="noStrike" kern="1200" cap="none" spc="0" normalizeH="0" baseline="0" noProof="0" dirty="0" smtClean="0">
                <a:ln>
                  <a:noFill/>
                </a:ln>
                <a:solidFill>
                  <a:schemeClr val="accent1"/>
                </a:solidFill>
                <a:effectLst/>
                <a:uLnTx/>
                <a:uFillTx/>
                <a:latin typeface="DIN-Medium" pitchFamily="34" charset="0"/>
                <a:cs typeface="Arial" charset="0"/>
              </a:rPr>
              <a:t>on what is the real problem to be solved</a:t>
            </a:r>
          </a:p>
          <a:p>
            <a:pPr marL="1435100" marR="0" lvl="0" indent="-1435100" algn="l" defTabSz="914400" rtl="0" eaLnBrk="1" fontAlgn="base" latinLnBrk="0" hangingPunct="1">
              <a:lnSpc>
                <a:spcPct val="100000"/>
              </a:lnSpc>
              <a:spcBef>
                <a:spcPct val="30000"/>
              </a:spcBef>
              <a:spcAft>
                <a:spcPct val="0"/>
              </a:spcAft>
              <a:buClrTx/>
              <a:buSzTx/>
              <a:buFontTx/>
              <a:buNone/>
              <a:tabLst/>
              <a:defRPr/>
            </a:pPr>
            <a:r>
              <a:rPr kumimoji="0" lang="en-GB" sz="1800" b="1" i="0" u="none" strike="noStrike" kern="1200" cap="none" spc="0" normalizeH="0" baseline="0" noProof="0" dirty="0">
                <a:ln>
                  <a:noFill/>
                </a:ln>
                <a:solidFill>
                  <a:schemeClr val="accent1"/>
                </a:solidFill>
                <a:effectLst/>
                <a:uLnTx/>
                <a:uFillTx/>
                <a:latin typeface="DIN-Medium" pitchFamily="34" charset="0"/>
                <a:cs typeface="Arial" charset="0"/>
              </a:rPr>
              <a:t>Team work</a:t>
            </a:r>
            <a:r>
              <a:rPr kumimoji="0" lang="en-GB" sz="1800" b="0" i="0" u="none" strike="noStrike" kern="1200" cap="none" spc="0" normalizeH="0" baseline="0" noProof="0" dirty="0">
                <a:ln>
                  <a:noFill/>
                </a:ln>
                <a:solidFill>
                  <a:schemeClr val="accent1"/>
                </a:solidFill>
                <a:effectLst/>
                <a:uLnTx/>
                <a:uFillTx/>
                <a:latin typeface="DIN-Medium" pitchFamily="34" charset="0"/>
                <a:cs typeface="Arial" charset="0"/>
              </a:rPr>
              <a:t>:	</a:t>
            </a:r>
            <a:r>
              <a:rPr kumimoji="0" lang="en-US" sz="1800" b="0" i="0" u="none" strike="noStrike" kern="1200" cap="none" spc="0" normalizeH="0" baseline="0" noProof="0" dirty="0">
                <a:ln>
                  <a:noFill/>
                </a:ln>
                <a:solidFill>
                  <a:schemeClr val="accent1"/>
                </a:solidFill>
                <a:effectLst/>
                <a:uLnTx/>
                <a:uFillTx/>
                <a:latin typeface="DIN-Medium" pitchFamily="34" charset="0"/>
                <a:cs typeface="Arial" charset="0"/>
              </a:rPr>
              <a:t>Review the project charter focusing on the problem statement and the project </a:t>
            </a:r>
            <a:r>
              <a:rPr kumimoji="0" lang="en-US" sz="1800" b="0" i="0" u="none" strike="noStrike" kern="1200" cap="none" spc="0" normalizeH="0" baseline="0" noProof="0" dirty="0" smtClean="0">
                <a:ln>
                  <a:noFill/>
                </a:ln>
                <a:solidFill>
                  <a:schemeClr val="accent1"/>
                </a:solidFill>
                <a:effectLst/>
                <a:uLnTx/>
                <a:uFillTx/>
                <a:latin typeface="DIN-Medium" pitchFamily="34" charset="0"/>
                <a:cs typeface="Arial" charset="0"/>
              </a:rPr>
              <a:t>objectives</a:t>
            </a:r>
            <a:endParaRPr kumimoji="0" lang="en-GB" sz="1800" b="0" i="0" u="none" strike="noStrike" kern="1200" cap="none" spc="0" normalizeH="0" baseline="0" noProof="0" dirty="0">
              <a:ln>
                <a:noFill/>
              </a:ln>
              <a:solidFill>
                <a:srgbClr val="002776"/>
              </a:solidFill>
              <a:effectLst/>
              <a:uLnTx/>
              <a:uFillTx/>
              <a:latin typeface="DIN-Medium" pitchFamily="34" charset="0"/>
              <a:cs typeface="Arial" charset="0"/>
            </a:endParaRPr>
          </a:p>
        </p:txBody>
      </p:sp>
      <p:sp>
        <p:nvSpPr>
          <p:cNvPr id="11" name="TextBox 1"/>
          <p:cNvSpPr txBox="1"/>
          <p:nvPr/>
        </p:nvSpPr>
        <p:spPr>
          <a:xfrm>
            <a:off x="4262459" y="4234156"/>
            <a:ext cx="702436" cy="1107996"/>
          </a:xfrm>
          <a:prstGeom prst="rect">
            <a:avLst/>
          </a:prstGeom>
          <a:noFill/>
        </p:spPr>
        <p:txBody>
          <a:bodyPr wrap="none" rtlCol="0">
            <a:spAutoFit/>
          </a:bodyPr>
          <a:lstStyle>
            <a:defPPr>
              <a:defRPr lang="en-US"/>
            </a:defPPr>
            <a:lvl1pPr algn="l" rtl="0" fontAlgn="base">
              <a:spcBef>
                <a:spcPct val="0"/>
              </a:spcBef>
              <a:spcAft>
                <a:spcPct val="0"/>
              </a:spcAft>
              <a:defRPr sz="1800" kern="1200">
                <a:solidFill>
                  <a:schemeClr val="tx1"/>
                </a:solidFill>
                <a:latin typeface="Arial" charset="0"/>
                <a:ea typeface="+mn-ea"/>
                <a:cs typeface="Arial" charset="0"/>
              </a:defRPr>
            </a:lvl1pPr>
            <a:lvl2pPr marL="410200" algn="l" rtl="0" fontAlgn="base">
              <a:spcBef>
                <a:spcPct val="0"/>
              </a:spcBef>
              <a:spcAft>
                <a:spcPct val="0"/>
              </a:spcAft>
              <a:defRPr sz="1800" kern="1200">
                <a:solidFill>
                  <a:schemeClr val="tx1"/>
                </a:solidFill>
                <a:latin typeface="Arial" charset="0"/>
                <a:ea typeface="+mn-ea"/>
                <a:cs typeface="Arial" charset="0"/>
              </a:defRPr>
            </a:lvl2pPr>
            <a:lvl3pPr marL="820400" algn="l" rtl="0" fontAlgn="base">
              <a:spcBef>
                <a:spcPct val="0"/>
              </a:spcBef>
              <a:spcAft>
                <a:spcPct val="0"/>
              </a:spcAft>
              <a:defRPr sz="1800" kern="1200">
                <a:solidFill>
                  <a:schemeClr val="tx1"/>
                </a:solidFill>
                <a:latin typeface="Arial" charset="0"/>
                <a:ea typeface="+mn-ea"/>
                <a:cs typeface="Arial" charset="0"/>
              </a:defRPr>
            </a:lvl3pPr>
            <a:lvl4pPr marL="1230600" algn="l" rtl="0" fontAlgn="base">
              <a:spcBef>
                <a:spcPct val="0"/>
              </a:spcBef>
              <a:spcAft>
                <a:spcPct val="0"/>
              </a:spcAft>
              <a:defRPr sz="1800" kern="1200">
                <a:solidFill>
                  <a:schemeClr val="tx1"/>
                </a:solidFill>
                <a:latin typeface="Arial" charset="0"/>
                <a:ea typeface="+mn-ea"/>
                <a:cs typeface="Arial" charset="0"/>
              </a:defRPr>
            </a:lvl4pPr>
            <a:lvl5pPr marL="1640799" algn="l" rtl="0" fontAlgn="base">
              <a:spcBef>
                <a:spcPct val="0"/>
              </a:spcBef>
              <a:spcAft>
                <a:spcPct val="0"/>
              </a:spcAft>
              <a:defRPr sz="1800" kern="1200">
                <a:solidFill>
                  <a:schemeClr val="tx1"/>
                </a:solidFill>
                <a:latin typeface="Arial" charset="0"/>
                <a:ea typeface="+mn-ea"/>
                <a:cs typeface="Arial" charset="0"/>
              </a:defRPr>
            </a:lvl5pPr>
            <a:lvl6pPr marL="2050999" algn="l" defTabSz="820400" rtl="0" eaLnBrk="1" latinLnBrk="0" hangingPunct="1">
              <a:defRPr sz="1800" kern="1200">
                <a:solidFill>
                  <a:schemeClr val="tx1"/>
                </a:solidFill>
                <a:latin typeface="Arial" charset="0"/>
                <a:ea typeface="+mn-ea"/>
                <a:cs typeface="Arial" charset="0"/>
              </a:defRPr>
            </a:lvl6pPr>
            <a:lvl7pPr marL="2461199" algn="l" defTabSz="820400" rtl="0" eaLnBrk="1" latinLnBrk="0" hangingPunct="1">
              <a:defRPr sz="1800" kern="1200">
                <a:solidFill>
                  <a:schemeClr val="tx1"/>
                </a:solidFill>
                <a:latin typeface="Arial" charset="0"/>
                <a:ea typeface="+mn-ea"/>
                <a:cs typeface="Arial" charset="0"/>
              </a:defRPr>
            </a:lvl7pPr>
            <a:lvl8pPr marL="2871399" algn="l" defTabSz="820400" rtl="0" eaLnBrk="1" latinLnBrk="0" hangingPunct="1">
              <a:defRPr sz="1800" kern="1200">
                <a:solidFill>
                  <a:schemeClr val="tx1"/>
                </a:solidFill>
                <a:latin typeface="Arial" charset="0"/>
                <a:ea typeface="+mn-ea"/>
                <a:cs typeface="Arial" charset="0"/>
              </a:defRPr>
            </a:lvl8pPr>
            <a:lvl9pPr marL="3281599" algn="l" defTabSz="820400" rtl="0" eaLnBrk="1" latinLnBrk="0" hangingPunct="1">
              <a:defRPr sz="1800" kern="1200">
                <a:solidFill>
                  <a:schemeClr val="tx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6600" b="1" i="0" u="none" strike="noStrike" kern="1200" cap="none" spc="0" normalizeH="0" baseline="0" noProof="0" dirty="0" smtClean="0">
                <a:ln>
                  <a:noFill/>
                </a:ln>
                <a:effectLst/>
                <a:uLnTx/>
                <a:uFillTx/>
                <a:latin typeface="Arial" charset="0"/>
                <a:cs typeface="Arial" charset="0"/>
              </a:rPr>
              <a:t>?</a:t>
            </a:r>
            <a:endParaRPr kumimoji="0" lang="fr-FR" sz="6600" b="1" i="0" u="none" strike="noStrike" kern="1200" cap="none" spc="0" normalizeH="0" baseline="0" noProof="0" dirty="0">
              <a:ln>
                <a:noFill/>
              </a:ln>
              <a:effectLst/>
              <a:uLnTx/>
              <a:uFillTx/>
              <a:latin typeface="Arial" charset="0"/>
              <a:cs typeface="Arial" charset="0"/>
            </a:endParaRPr>
          </a:p>
        </p:txBody>
      </p:sp>
      <p:sp>
        <p:nvSpPr>
          <p:cNvPr id="7" name="5-Point Star 6"/>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Group 281"/>
          <p:cNvGraphicFramePr>
            <a:graphicFrameLocks noGrp="1"/>
          </p:cNvGraphicFramePr>
          <p:nvPr>
            <p:extLst>
              <p:ext uri="{D42A27DB-BD31-4B8C-83A1-F6EECF244321}">
                <p14:modId xmlns:p14="http://schemas.microsoft.com/office/powerpoint/2010/main" val="1104455705"/>
              </p:ext>
            </p:extLst>
          </p:nvPr>
        </p:nvGraphicFramePr>
        <p:xfrm>
          <a:off x="338931" y="2553385"/>
          <a:ext cx="8463758" cy="3744912"/>
        </p:xfrm>
        <a:graphic>
          <a:graphicData uri="http://schemas.openxmlformats.org/drawingml/2006/table">
            <a:tbl>
              <a:tblPr/>
              <a:tblGrid>
                <a:gridCol w="2750255"/>
                <a:gridCol w="141477"/>
                <a:gridCol w="2680294"/>
                <a:gridCol w="141478"/>
                <a:gridCol w="2750254"/>
              </a:tblGrid>
              <a:tr h="36036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0"/>
                        </a:spcBef>
                        <a:spcAft>
                          <a:spcPct val="30000"/>
                        </a:spcAft>
                        <a:buClrTx/>
                        <a:buSzTx/>
                        <a:buFontTx/>
                        <a:buNone/>
                        <a:tabLst>
                          <a:tab pos="5715000" algn="l"/>
                        </a:tabLst>
                      </a:pPr>
                      <a:r>
                        <a:rPr kumimoji="0" lang="en-US" sz="1400" b="1" i="0" u="none" strike="noStrike" cap="none" normalizeH="0" baseline="0" dirty="0" smtClean="0">
                          <a:ln>
                            <a:noFill/>
                          </a:ln>
                          <a:solidFill>
                            <a:schemeClr val="bg1"/>
                          </a:solidFill>
                          <a:effectLst/>
                          <a:latin typeface="Arial" charset="0"/>
                        </a:rPr>
                        <a:t>IN SCOPE</a:t>
                      </a:r>
                      <a:endParaRPr kumimoji="0" lang="en-GB" sz="1400" b="1" i="0" u="none" strike="noStrike" cap="none" normalizeH="0" baseline="0" dirty="0" smtClean="0">
                        <a:ln>
                          <a:noFill/>
                        </a:ln>
                        <a:solidFill>
                          <a:schemeClr val="bg1"/>
                        </a:solidFill>
                        <a:effectLst/>
                        <a:latin typeface="Arial"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endParaRPr kumimoji="0" lang="en-US" sz="1400" b="0" i="0" u="none" strike="noStrike" cap="none" normalizeH="0" baseline="0" dirty="0" smtClean="0">
                        <a:ln>
                          <a:noFill/>
                        </a:ln>
                        <a:solidFill>
                          <a:srgbClr val="000066"/>
                        </a:solidFill>
                        <a:effectLst/>
                        <a:latin typeface="Arial"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0"/>
                        </a:spcBef>
                        <a:spcAft>
                          <a:spcPct val="30000"/>
                        </a:spcAft>
                        <a:buClrTx/>
                        <a:buSzTx/>
                        <a:buFontTx/>
                        <a:buNone/>
                        <a:tabLst>
                          <a:tab pos="5715000" algn="l"/>
                        </a:tabLst>
                      </a:pPr>
                      <a:r>
                        <a:rPr kumimoji="0" lang="en-US" sz="1400" b="1" i="0" u="none" strike="noStrike" cap="none" normalizeH="0" baseline="0" dirty="0" smtClean="0">
                          <a:ln>
                            <a:noFill/>
                          </a:ln>
                          <a:solidFill>
                            <a:srgbClr val="FF0000"/>
                          </a:solidFill>
                          <a:effectLst/>
                          <a:latin typeface="Arial" charset="0"/>
                        </a:rPr>
                        <a:t>IN OR OUT?</a:t>
                      </a:r>
                      <a:endParaRPr kumimoji="0" lang="en-GB" sz="1400" b="1" i="0" u="none" strike="noStrike" cap="none" normalizeH="0" baseline="0" dirty="0" smtClean="0">
                        <a:ln>
                          <a:noFill/>
                        </a:ln>
                        <a:solidFill>
                          <a:srgbClr val="FF0000"/>
                        </a:solidFill>
                        <a:effectLst/>
                        <a:latin typeface="Arial"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endParaRPr kumimoji="0" lang="en-US" sz="1400" b="0" i="0" u="none" strike="noStrike" cap="none" normalizeH="0" baseline="0" smtClean="0">
                        <a:ln>
                          <a:noFill/>
                        </a:ln>
                        <a:solidFill>
                          <a:srgbClr val="000066"/>
                        </a:solidFill>
                        <a:effectLst/>
                        <a:latin typeface="Arial"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r>
                        <a:rPr kumimoji="0" lang="en-US" sz="1400" b="1" i="0" u="none" strike="noStrike" cap="none" normalizeH="0" baseline="0" dirty="0" smtClean="0">
                          <a:ln>
                            <a:noFill/>
                          </a:ln>
                          <a:solidFill>
                            <a:srgbClr val="002060"/>
                          </a:solidFill>
                          <a:effectLst/>
                          <a:latin typeface="Arial" charset="0"/>
                        </a:rPr>
                        <a:t>OUT OF SCOPE</a:t>
                      </a:r>
                      <a:endParaRPr kumimoji="0" lang="en-GB" sz="1400" b="1" i="0" u="none" strike="noStrike" cap="none" normalizeH="0" baseline="0" dirty="0" smtClean="0">
                        <a:ln>
                          <a:noFill/>
                        </a:ln>
                        <a:solidFill>
                          <a:srgbClr val="002060"/>
                        </a:solidFill>
                        <a:effectLst/>
                        <a:latin typeface="Arial"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338454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Who are the </a:t>
                      </a:r>
                      <a:r>
                        <a:rPr kumimoji="0" lang="en-GB" sz="1400" b="1" i="0" u="none" strike="noStrike" cap="none" normalizeH="0" baseline="0" dirty="0" smtClean="0">
                          <a:ln>
                            <a:noFill/>
                          </a:ln>
                          <a:solidFill>
                            <a:srgbClr val="000066"/>
                          </a:solidFill>
                          <a:effectLst/>
                          <a:latin typeface="Arial" charset="0"/>
                        </a:rPr>
                        <a:t>customers</a:t>
                      </a:r>
                      <a:r>
                        <a:rPr kumimoji="0" lang="en-GB" sz="1400" b="0" i="0" u="none" strike="noStrike" cap="none" normalizeH="0" baseline="0" dirty="0" smtClean="0">
                          <a:ln>
                            <a:noFill/>
                          </a:ln>
                          <a:solidFill>
                            <a:srgbClr val="000066"/>
                          </a:solidFill>
                          <a:effectLst/>
                          <a:latin typeface="Arial" charset="0"/>
                        </a:rPr>
                        <a:t> / segments / channels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a:t>
                      </a:r>
                      <a:r>
                        <a:rPr kumimoji="0" lang="en-GB" sz="1400" b="1" i="0" u="none" strike="noStrike" cap="none" normalizeH="0" baseline="0" dirty="0" smtClean="0">
                          <a:ln>
                            <a:noFill/>
                          </a:ln>
                          <a:solidFill>
                            <a:srgbClr val="000066"/>
                          </a:solidFill>
                          <a:effectLst/>
                          <a:latin typeface="Arial" charset="0"/>
                        </a:rPr>
                        <a:t>products</a:t>
                      </a:r>
                      <a:r>
                        <a:rPr kumimoji="0" lang="en-GB" sz="1400" b="0" i="0" u="none" strike="noStrike" cap="none" normalizeH="0" baseline="0" dirty="0" smtClean="0">
                          <a:ln>
                            <a:noFill/>
                          </a:ln>
                          <a:solidFill>
                            <a:srgbClr val="000066"/>
                          </a:solidFill>
                          <a:effectLst/>
                          <a:latin typeface="Arial" charset="0"/>
                        </a:rPr>
                        <a:t> are considered?</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components of the </a:t>
                      </a:r>
                      <a:r>
                        <a:rPr kumimoji="0" lang="en-GB" sz="1400" b="1" i="0" u="none" strike="noStrike" cap="none" normalizeH="0" baseline="0" dirty="0" smtClean="0">
                          <a:ln>
                            <a:noFill/>
                          </a:ln>
                          <a:solidFill>
                            <a:srgbClr val="000066"/>
                          </a:solidFill>
                          <a:effectLst/>
                          <a:latin typeface="Arial" charset="0"/>
                        </a:rPr>
                        <a:t>business</a:t>
                      </a:r>
                      <a:r>
                        <a:rPr kumimoji="0" lang="en-GB" sz="1400" b="0" i="0" u="none" strike="noStrike" cap="none" normalizeH="0" baseline="0" dirty="0" smtClean="0">
                          <a:ln>
                            <a:noFill/>
                          </a:ln>
                          <a:solidFill>
                            <a:srgbClr val="000066"/>
                          </a:solidFill>
                          <a:effectLst/>
                          <a:latin typeface="Arial" charset="0"/>
                        </a:rPr>
                        <a:t> are included? What areas? locations?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defRPr/>
                      </a:pPr>
                      <a:r>
                        <a:rPr kumimoji="0" lang="en-GB" sz="1400" b="0" i="0" u="none" strike="noStrike" cap="none" normalizeH="0" baseline="0" dirty="0" smtClean="0">
                          <a:ln>
                            <a:noFill/>
                          </a:ln>
                          <a:solidFill>
                            <a:srgbClr val="000066"/>
                          </a:solidFill>
                          <a:effectLst/>
                          <a:latin typeface="Arial" charset="0"/>
                        </a:rPr>
                        <a:t>What are the </a:t>
                      </a:r>
                      <a:r>
                        <a:rPr kumimoji="0" lang="en-GB" sz="1400" b="1" i="0" u="none" strike="noStrike" cap="none" normalizeH="0" baseline="0" dirty="0" smtClean="0">
                          <a:ln>
                            <a:noFill/>
                          </a:ln>
                          <a:solidFill>
                            <a:srgbClr val="000066"/>
                          </a:solidFill>
                          <a:effectLst/>
                          <a:latin typeface="Arial" charset="0"/>
                        </a:rPr>
                        <a:t>starting and ending points </a:t>
                      </a:r>
                      <a:r>
                        <a:rPr kumimoji="0" lang="en-GB" sz="1400" b="0" i="0" u="none" strike="noStrike" cap="none" normalizeH="0" baseline="0" dirty="0" smtClean="0">
                          <a:ln>
                            <a:noFill/>
                          </a:ln>
                          <a:solidFill>
                            <a:srgbClr val="000066"/>
                          </a:solidFill>
                          <a:effectLst/>
                          <a:latin typeface="Arial" charset="0"/>
                        </a:rPr>
                        <a:t>of the process?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are the outputs of the process under review?  </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systems are used?</a:t>
                      </a:r>
                    </a:p>
                  </a:txBody>
                  <a:tcPr marL="90000" marR="36000" marT="468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endParaRPr kumimoji="0" lang="en-US" sz="1400" b="0" i="0" u="none" strike="noStrike" cap="none" normalizeH="0" baseline="0" smtClean="0">
                        <a:ln>
                          <a:noFill/>
                        </a:ln>
                        <a:solidFill>
                          <a:srgbClr val="000066"/>
                        </a:solidFill>
                        <a:effectLst/>
                        <a:latin typeface="Arial"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To be validated with Sponsor, team members or specific Stakeholders</a:t>
                      </a:r>
                    </a:p>
                    <a:p>
                      <a:pPr marL="93663" marR="0" lvl="0" indent="-93663" algn="l" defTabSz="914400" rtl="0" eaLnBrk="1" fontAlgn="base" latinLnBrk="0" hangingPunct="1">
                        <a:lnSpc>
                          <a:spcPct val="100000"/>
                        </a:lnSpc>
                        <a:spcBef>
                          <a:spcPct val="0"/>
                        </a:spcBef>
                        <a:spcAft>
                          <a:spcPct val="30000"/>
                        </a:spcAft>
                        <a:buClrTx/>
                        <a:buSzTx/>
                        <a:buFontTx/>
                        <a:buNone/>
                        <a:tabLst>
                          <a:tab pos="5715000" algn="l"/>
                        </a:tabLst>
                      </a:pPr>
                      <a:endParaRPr kumimoji="0" lang="en-GB" sz="1400" b="0" i="0" u="none" strike="noStrike" cap="none" normalizeH="0" baseline="0" dirty="0" smtClean="0">
                        <a:ln>
                          <a:noFill/>
                        </a:ln>
                        <a:solidFill>
                          <a:srgbClr val="000066"/>
                        </a:solidFill>
                        <a:effectLst/>
                        <a:latin typeface="Arial" charset="0"/>
                      </a:endParaRPr>
                    </a:p>
                  </a:txBody>
                  <a:tcPr marL="90000" marR="36000" marT="468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endParaRPr kumimoji="0" lang="en-US" sz="1400" b="0" i="0" u="none" strike="noStrike" cap="none" normalizeH="0" baseline="0" dirty="0" smtClean="0">
                        <a:ln>
                          <a:noFill/>
                        </a:ln>
                        <a:solidFill>
                          <a:srgbClr val="000066"/>
                        </a:solidFill>
                        <a:effectLst/>
                        <a:latin typeface="Arial"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defRPr/>
                      </a:pPr>
                      <a:r>
                        <a:rPr kumimoji="0" lang="en-GB" sz="1400" b="0" i="0" u="none" strike="noStrike" cap="none" normalizeH="0" baseline="0" dirty="0" smtClean="0">
                          <a:ln>
                            <a:noFill/>
                          </a:ln>
                          <a:solidFill>
                            <a:srgbClr val="000066"/>
                          </a:solidFill>
                          <a:effectLst/>
                          <a:latin typeface="Arial" charset="0"/>
                        </a:rPr>
                        <a:t>What, if anything, is outside of the project boundaries?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components of the business are not included? Functions?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areas? locations?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What products / services?</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Which suppliers ?</a:t>
                      </a:r>
                    </a:p>
                    <a:p>
                      <a:pPr marL="285750" marR="0" lvl="0" indent="-285750" algn="l" defTabSz="914400" rtl="0" eaLnBrk="1" fontAlgn="base" latinLnBrk="0" hangingPunct="1">
                        <a:lnSpc>
                          <a:spcPct val="100000"/>
                        </a:lnSpc>
                        <a:spcBef>
                          <a:spcPct val="0"/>
                        </a:spcBef>
                        <a:spcAft>
                          <a:spcPct val="3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rPr>
                        <a:t>Which systems ?</a:t>
                      </a:r>
                    </a:p>
                    <a:p>
                      <a:pPr marL="93663" marR="0" lvl="0" indent="-93663" algn="l" defTabSz="914400" rtl="0" eaLnBrk="1" fontAlgn="base" latinLnBrk="0" hangingPunct="1">
                        <a:lnSpc>
                          <a:spcPct val="100000"/>
                        </a:lnSpc>
                        <a:spcBef>
                          <a:spcPct val="0"/>
                        </a:spcBef>
                        <a:spcAft>
                          <a:spcPct val="30000"/>
                        </a:spcAft>
                        <a:buClrTx/>
                        <a:buSzTx/>
                        <a:buFontTx/>
                        <a:buNone/>
                        <a:tabLst>
                          <a:tab pos="5715000" algn="l"/>
                        </a:tabLst>
                      </a:pPr>
                      <a:endParaRPr kumimoji="0" lang="en-GB" sz="1400" b="0" i="0" u="none" strike="noStrike" cap="none" normalizeH="0" baseline="0" dirty="0" smtClean="0">
                        <a:ln>
                          <a:noFill/>
                        </a:ln>
                        <a:solidFill>
                          <a:srgbClr val="000066"/>
                        </a:solidFill>
                        <a:effectLst/>
                        <a:latin typeface="Arial" charset="0"/>
                      </a:endParaRPr>
                    </a:p>
                  </a:txBody>
                  <a:tcPr marL="90000" marR="36000" marT="4680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r>
            </a:tbl>
          </a:graphicData>
        </a:graphic>
      </p:graphicFrame>
      <p:sp>
        <p:nvSpPr>
          <p:cNvPr id="13" name="TextBox 12"/>
          <p:cNvSpPr txBox="1"/>
          <p:nvPr/>
        </p:nvSpPr>
        <p:spPr>
          <a:xfrm>
            <a:off x="4174730" y="4381706"/>
            <a:ext cx="811441" cy="1323439"/>
          </a:xfrm>
          <a:prstGeom prst="rect">
            <a:avLst/>
          </a:prstGeom>
          <a:noFill/>
        </p:spPr>
        <p:txBody>
          <a:bodyPr wrap="none" rtlCol="0">
            <a:spAutoFit/>
          </a:bodyPr>
          <a:lstStyle/>
          <a:p>
            <a:r>
              <a:rPr lang="fr-FR" sz="8000" b="1" dirty="0" smtClean="0"/>
              <a:t>?</a:t>
            </a:r>
            <a:endParaRPr lang="fr-FR" sz="8000" b="1" dirty="0"/>
          </a:p>
        </p:txBody>
      </p:sp>
    </p:spTree>
    <p:extLst>
      <p:ext uri="{BB962C8B-B14F-4D97-AF65-F5344CB8AC3E}">
        <p14:creationId xmlns:p14="http://schemas.microsoft.com/office/powerpoint/2010/main" val="38078989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GB" dirty="0" smtClean="0"/>
              <a:t>So What’s the Problem?</a:t>
            </a:r>
          </a:p>
        </p:txBody>
      </p:sp>
      <p:sp>
        <p:nvSpPr>
          <p:cNvPr id="188420" name="Slide Number Placeholder 3"/>
          <p:cNvSpPr>
            <a:spLocks noGrp="1"/>
          </p:cNvSpPr>
          <p:nvPr>
            <p:ph type="sldNum" sz="quarter" idx="11"/>
          </p:nvPr>
        </p:nvSpPr>
        <p:spPr>
          <a:noFill/>
        </p:spPr>
        <p:txBody>
          <a:bodyPr/>
          <a:lstStyle/>
          <a:p>
            <a:fld id="{50CC7D87-699E-457F-8B2A-A1C9D102F482}" type="slidenum">
              <a:rPr lang="en-GB" altLang="en-GB"/>
              <a:pPr/>
              <a:t>47</a:t>
            </a:fld>
            <a:endParaRPr lang="en-GB" altLang="en-GB"/>
          </a:p>
        </p:txBody>
      </p:sp>
      <p:sp>
        <p:nvSpPr>
          <p:cNvPr id="188421" name="Rectangle 2"/>
          <p:cNvSpPr>
            <a:spLocks noChangeArrowheads="1"/>
          </p:cNvSpPr>
          <p:nvPr/>
        </p:nvSpPr>
        <p:spPr bwMode="auto">
          <a:xfrm>
            <a:off x="358775" y="1168400"/>
            <a:ext cx="8316913" cy="5047536"/>
          </a:xfrm>
          <a:prstGeom prst="rect">
            <a:avLst/>
          </a:prstGeom>
          <a:noFill/>
          <a:ln w="9525">
            <a:noFill/>
            <a:miter lim="800000"/>
            <a:headEnd/>
            <a:tailEnd/>
          </a:ln>
        </p:spPr>
        <p:txBody>
          <a:bodyPr wrap="square">
            <a:spAutoFit/>
          </a:bodyPr>
          <a:lstStyle/>
          <a:p>
            <a:r>
              <a:rPr lang="en-GB" sz="1600" b="1" dirty="0">
                <a:solidFill>
                  <a:srgbClr val="002060"/>
                </a:solidFill>
              </a:rPr>
              <a:t>Smith’s Problem Handout</a:t>
            </a:r>
          </a:p>
          <a:p>
            <a:endParaRPr lang="en-GB" sz="1600" dirty="0">
              <a:solidFill>
                <a:srgbClr val="002060"/>
              </a:solidFill>
            </a:endParaRPr>
          </a:p>
          <a:p>
            <a:r>
              <a:rPr lang="en-GB" sz="1600" dirty="0">
                <a:solidFill>
                  <a:srgbClr val="002060"/>
                </a:solidFill>
              </a:rPr>
              <a:t>Brown, the drill press operator in Department A was working at his job, drilling the #1 hole in angle plates.</a:t>
            </a:r>
          </a:p>
          <a:p>
            <a:endParaRPr lang="en-GB" sz="1600" dirty="0">
              <a:solidFill>
                <a:srgbClr val="002060"/>
              </a:solidFill>
            </a:endParaRPr>
          </a:p>
          <a:p>
            <a:r>
              <a:rPr lang="en-GB" sz="1600" dirty="0">
                <a:solidFill>
                  <a:srgbClr val="002060"/>
                </a:solidFill>
              </a:rPr>
              <a:t>He had cut his finger while moving tote pans of material to the work area.</a:t>
            </a:r>
          </a:p>
          <a:p>
            <a:r>
              <a:rPr lang="en-GB" sz="1600" dirty="0">
                <a:solidFill>
                  <a:srgbClr val="002060"/>
                </a:solidFill>
              </a:rPr>
              <a:t>The standard specifications for the job called for gauging one piece in twenty for size. Brown did this and although the pain from his finger was diverting his attention all that he gauged seemed to be good.  He therefore had no indication that the drill was dull nor that the machine wasn’t running at the correct speed. It was just as the set-up man had left it. By mid-morning he had completed five tote pans for a total of 100 pieces.</a:t>
            </a:r>
          </a:p>
          <a:p>
            <a:endParaRPr lang="en-GB" sz="1100" dirty="0">
              <a:solidFill>
                <a:srgbClr val="002060"/>
              </a:solidFill>
            </a:endParaRPr>
          </a:p>
          <a:p>
            <a:r>
              <a:rPr lang="en-GB" sz="1600" dirty="0">
                <a:solidFill>
                  <a:srgbClr val="002060"/>
                </a:solidFill>
              </a:rPr>
              <a:t>Smith the Supervisor suddenly called Brown to his desk and reprimanded him for carelessness in his work.</a:t>
            </a:r>
          </a:p>
          <a:p>
            <a:endParaRPr lang="en-GB" sz="1100" dirty="0">
              <a:solidFill>
                <a:srgbClr val="002060"/>
              </a:solidFill>
            </a:endParaRPr>
          </a:p>
          <a:p>
            <a:r>
              <a:rPr lang="en-GB" sz="1600" dirty="0">
                <a:solidFill>
                  <a:srgbClr val="002060"/>
                </a:solidFill>
              </a:rPr>
              <a:t>Brown was angry and felt discouraged. He told the supervisor he was going home at noon.  </a:t>
            </a:r>
          </a:p>
          <a:p>
            <a:endParaRPr lang="en-GB" sz="1100" dirty="0">
              <a:solidFill>
                <a:srgbClr val="002060"/>
              </a:solidFill>
            </a:endParaRPr>
          </a:p>
          <a:p>
            <a:r>
              <a:rPr lang="en-GB" sz="1600" dirty="0">
                <a:solidFill>
                  <a:srgbClr val="002060"/>
                </a:solidFill>
              </a:rPr>
              <a:t>Smith the Supervisor was worried because Department B needed the work now or they would stop production. The Inspector had told him that a great many of the angle plates were off specifications </a:t>
            </a:r>
          </a:p>
        </p:txBody>
      </p:sp>
      <p:pic>
        <p:nvPicPr>
          <p:cNvPr id="7" name="Picture 9" descr="chronometer"/>
          <p:cNvPicPr>
            <a:picLocks noChangeAspect="1" noChangeArrowheads="1"/>
          </p:cNvPicPr>
          <p:nvPr/>
        </p:nvPicPr>
        <p:blipFill>
          <a:blip r:embed="rId3" cstate="print"/>
          <a:srcRect/>
          <a:stretch>
            <a:fillRect/>
          </a:stretch>
        </p:blipFill>
        <p:spPr bwMode="auto">
          <a:xfrm>
            <a:off x="5724726" y="330008"/>
            <a:ext cx="719138" cy="755650"/>
          </a:xfrm>
          <a:prstGeom prst="rect">
            <a:avLst/>
          </a:prstGeom>
          <a:noFill/>
          <a:ln w="9525">
            <a:noFill/>
            <a:miter lim="800000"/>
            <a:headEnd/>
            <a:tailEnd/>
          </a:ln>
        </p:spPr>
      </p:pic>
      <p:sp>
        <p:nvSpPr>
          <p:cNvPr id="8" name="TextBox 7"/>
          <p:cNvSpPr txBox="1"/>
          <p:nvPr/>
        </p:nvSpPr>
        <p:spPr>
          <a:xfrm>
            <a:off x="6354170" y="545908"/>
            <a:ext cx="1295400" cy="369888"/>
          </a:xfrm>
          <a:prstGeom prst="rect">
            <a:avLst/>
          </a:prstGeom>
          <a:noFill/>
        </p:spPr>
        <p:txBody>
          <a:bodyPr wrap="square">
            <a:spAutoFit/>
          </a:bodyPr>
          <a:lstStyle/>
          <a:p>
            <a:pPr>
              <a:defRPr/>
            </a:pPr>
            <a:r>
              <a:rPr lang="en-GB" b="1" dirty="0" smtClean="0">
                <a:solidFill>
                  <a:srgbClr val="99CC33"/>
                </a:solidFill>
                <a:latin typeface="+mj-lt"/>
                <a:ea typeface="+mj-ea"/>
                <a:cs typeface="Arial" pitchFamily="34" charset="0"/>
              </a:rPr>
              <a:t>5 </a:t>
            </a:r>
            <a:r>
              <a:rPr lang="en-GB" b="1" dirty="0">
                <a:solidFill>
                  <a:srgbClr val="99CC33"/>
                </a:solidFill>
                <a:latin typeface="+mj-lt"/>
                <a:ea typeface="+mj-ea"/>
                <a:cs typeface="Arial" pitchFamily="34" charset="0"/>
              </a:rPr>
              <a:t>minutes</a:t>
            </a:r>
          </a:p>
        </p:txBody>
      </p:sp>
      <p:sp>
        <p:nvSpPr>
          <p:cNvPr id="10" name="Rectangle 9"/>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00" y="50800"/>
            <a:ext cx="903600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775" y="325342"/>
            <a:ext cx="874902" cy="758921"/>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GB" smtClean="0"/>
              <a:t>Business Case</a:t>
            </a:r>
            <a:br>
              <a:rPr lang="en-GB" smtClean="0"/>
            </a:br>
            <a:r>
              <a:rPr lang="en-GB" sz="1800" b="1" smtClean="0">
                <a:solidFill>
                  <a:srgbClr val="92D050"/>
                </a:solidFill>
              </a:rPr>
              <a:t>Using the value tree to identify the business case</a:t>
            </a:r>
          </a:p>
        </p:txBody>
      </p:sp>
      <p:sp>
        <p:nvSpPr>
          <p:cNvPr id="189443" name="Slide Number Placeholder 4"/>
          <p:cNvSpPr>
            <a:spLocks noGrp="1"/>
          </p:cNvSpPr>
          <p:nvPr>
            <p:ph type="sldNum" sz="quarter" idx="11"/>
          </p:nvPr>
        </p:nvSpPr>
        <p:spPr>
          <a:noFill/>
        </p:spPr>
        <p:txBody>
          <a:bodyPr/>
          <a:lstStyle/>
          <a:p>
            <a:fld id="{24BCA2C5-2288-4B48-830A-F808DF6EC3CD}" type="slidenum">
              <a:rPr lang="en-GB" altLang="en-GB"/>
              <a:pPr/>
              <a:t>48</a:t>
            </a:fld>
            <a:endParaRPr lang="en-GB" altLang="en-GB"/>
          </a:p>
        </p:txBody>
      </p:sp>
      <p:sp>
        <p:nvSpPr>
          <p:cNvPr id="189444" name="Rectangle 3"/>
          <p:cNvSpPr>
            <a:spLocks noGrp="1" noChangeArrowheads="1"/>
          </p:cNvSpPr>
          <p:nvPr>
            <p:ph type="body" idx="4294967295"/>
          </p:nvPr>
        </p:nvSpPr>
        <p:spPr>
          <a:xfrm>
            <a:off x="358775" y="1522908"/>
            <a:ext cx="4070350" cy="1395875"/>
          </a:xfrm>
        </p:spPr>
        <p:txBody>
          <a:bodyPr/>
          <a:lstStyle/>
          <a:p>
            <a:pPr marL="0" lvl="1" indent="0">
              <a:buNone/>
            </a:pPr>
            <a:r>
              <a:rPr lang="en-GB" sz="1800" b="1" dirty="0" smtClean="0">
                <a:solidFill>
                  <a:schemeClr val="accent1"/>
                </a:solidFill>
              </a:rPr>
              <a:t>Key questions:</a:t>
            </a:r>
          </a:p>
          <a:p>
            <a:pPr marL="177800" lvl="1" indent="-177800">
              <a:buFont typeface="Wingdings" panose="05000000000000000000" pitchFamily="2" charset="2"/>
              <a:buChar char="§"/>
            </a:pPr>
            <a:r>
              <a:rPr lang="en-GB" sz="1600" dirty="0" smtClean="0"/>
              <a:t>Where in this end-to-end process are we </a:t>
            </a:r>
            <a:r>
              <a:rPr lang="en-GB" sz="1600" b="1" dirty="0" smtClean="0"/>
              <a:t>making</a:t>
            </a:r>
            <a:r>
              <a:rPr lang="en-GB" sz="1600" dirty="0" smtClean="0"/>
              <a:t> money?</a:t>
            </a:r>
          </a:p>
          <a:p>
            <a:pPr marL="177800" lvl="1" indent="-177800">
              <a:buFont typeface="Wingdings" panose="05000000000000000000" pitchFamily="2" charset="2"/>
              <a:buChar char="§"/>
            </a:pPr>
            <a:r>
              <a:rPr lang="en-GB" sz="1600" dirty="0" smtClean="0"/>
              <a:t>Where are we </a:t>
            </a:r>
            <a:r>
              <a:rPr lang="en-GB" sz="1600" b="1" dirty="0" smtClean="0"/>
              <a:t>spending</a:t>
            </a:r>
            <a:r>
              <a:rPr lang="en-GB" sz="1600" dirty="0" smtClean="0"/>
              <a:t> money?</a:t>
            </a:r>
          </a:p>
          <a:p>
            <a:pPr marL="177800" lvl="1" indent="-177800">
              <a:buFont typeface="Wingdings" panose="05000000000000000000" pitchFamily="2" charset="2"/>
              <a:buChar char="§"/>
            </a:pPr>
            <a:r>
              <a:rPr lang="en-GB" sz="1600" dirty="0" smtClean="0"/>
              <a:t>Where are we </a:t>
            </a:r>
            <a:r>
              <a:rPr lang="en-GB" sz="1600" b="1" dirty="0" smtClean="0"/>
              <a:t>losing</a:t>
            </a:r>
            <a:r>
              <a:rPr lang="en-GB" sz="1600" dirty="0" smtClean="0"/>
              <a:t> money?</a:t>
            </a:r>
          </a:p>
        </p:txBody>
      </p:sp>
      <p:pic>
        <p:nvPicPr>
          <p:cNvPr id="189445" name="Picture 16" descr="Value tree"/>
          <p:cNvPicPr>
            <a:picLocks noChangeAspect="1" noChangeArrowheads="1"/>
          </p:cNvPicPr>
          <p:nvPr/>
        </p:nvPicPr>
        <p:blipFill>
          <a:blip r:embed="rId3" cstate="print"/>
          <a:srcRect/>
          <a:stretch>
            <a:fillRect/>
          </a:stretch>
        </p:blipFill>
        <p:spPr bwMode="auto">
          <a:xfrm>
            <a:off x="5176156" y="1281113"/>
            <a:ext cx="3626532" cy="5011737"/>
          </a:xfrm>
          <a:prstGeom prst="rect">
            <a:avLst/>
          </a:prstGeom>
          <a:noFill/>
          <a:ln w="9525">
            <a:noFill/>
            <a:miter lim="800000"/>
            <a:headEnd/>
            <a:tailEnd/>
          </a:ln>
        </p:spPr>
      </p:pic>
      <p:pic>
        <p:nvPicPr>
          <p:cNvPr id="189446" name="Picture 20" descr="MPj04304740000[1]"/>
          <p:cNvPicPr>
            <a:picLocks noChangeAspect="1" noChangeArrowheads="1"/>
          </p:cNvPicPr>
          <p:nvPr/>
        </p:nvPicPr>
        <p:blipFill>
          <a:blip r:embed="rId4" cstate="print"/>
          <a:srcRect/>
          <a:stretch>
            <a:fillRect/>
          </a:stretch>
        </p:blipFill>
        <p:spPr bwMode="auto">
          <a:xfrm>
            <a:off x="323850" y="4952450"/>
            <a:ext cx="1081088" cy="1081088"/>
          </a:xfrm>
          <a:prstGeom prst="rect">
            <a:avLst/>
          </a:prstGeom>
          <a:noFill/>
          <a:ln w="9525">
            <a:noFill/>
            <a:miter lim="800000"/>
            <a:headEnd/>
            <a:tailEnd/>
          </a:ln>
        </p:spPr>
      </p:pic>
      <p:sp>
        <p:nvSpPr>
          <p:cNvPr id="189447" name="Text Box 21"/>
          <p:cNvSpPr txBox="1">
            <a:spLocks noChangeArrowheads="1"/>
          </p:cNvSpPr>
          <p:nvPr/>
        </p:nvSpPr>
        <p:spPr bwMode="auto">
          <a:xfrm>
            <a:off x="1295400" y="4927006"/>
            <a:ext cx="3492500" cy="1361911"/>
          </a:xfrm>
          <a:prstGeom prst="rect">
            <a:avLst/>
          </a:prstGeom>
          <a:noFill/>
          <a:ln w="9525">
            <a:noFill/>
            <a:miter lim="800000"/>
            <a:headEnd/>
            <a:tailEnd/>
          </a:ln>
        </p:spPr>
        <p:txBody>
          <a:bodyPr wrap="square" rIns="36000">
            <a:spAutoFit/>
          </a:bodyPr>
          <a:lstStyle/>
          <a:p>
            <a:pPr>
              <a:spcBef>
                <a:spcPct val="50000"/>
              </a:spcBef>
            </a:pPr>
            <a:r>
              <a:rPr lang="en-US" sz="1600" b="1" i="1" dirty="0">
                <a:solidFill>
                  <a:srgbClr val="000066"/>
                </a:solidFill>
              </a:rPr>
              <a:t>Hot Tips</a:t>
            </a:r>
          </a:p>
          <a:p>
            <a:pPr>
              <a:spcBef>
                <a:spcPts val="300"/>
              </a:spcBef>
            </a:pPr>
            <a:r>
              <a:rPr lang="en-GB" sz="1600" i="1" dirty="0">
                <a:solidFill>
                  <a:srgbClr val="000066"/>
                </a:solidFill>
              </a:rPr>
              <a:t>Capturing the baseline with the value tree will help you to </a:t>
            </a:r>
            <a:r>
              <a:rPr lang="en-GB" sz="1600" i="1" dirty="0" smtClean="0">
                <a:solidFill>
                  <a:srgbClr val="000066"/>
                </a:solidFill>
              </a:rPr>
              <a:t>understand the data requirements and to build </a:t>
            </a:r>
            <a:r>
              <a:rPr lang="en-GB" sz="1600" i="1" dirty="0">
                <a:solidFill>
                  <a:srgbClr val="000066"/>
                </a:solidFill>
              </a:rPr>
              <a:t>the future state business case</a:t>
            </a:r>
          </a:p>
        </p:txBody>
      </p:sp>
      <p:sp>
        <p:nvSpPr>
          <p:cNvPr id="189448" name="Rectangle 22"/>
          <p:cNvSpPr>
            <a:spLocks noChangeArrowheads="1"/>
          </p:cNvSpPr>
          <p:nvPr/>
        </p:nvSpPr>
        <p:spPr bwMode="auto">
          <a:xfrm>
            <a:off x="323850" y="4897880"/>
            <a:ext cx="4616640" cy="1404156"/>
          </a:xfrm>
          <a:prstGeom prst="rect">
            <a:avLst/>
          </a:prstGeom>
          <a:noFill/>
          <a:ln w="9525">
            <a:solidFill>
              <a:schemeClr val="accent3"/>
            </a:solidFill>
            <a:miter lim="800000"/>
            <a:headEnd/>
            <a:tailEnd/>
          </a:ln>
        </p:spPr>
        <p:txBody>
          <a:bodyPr wrap="none" anchor="ctr"/>
          <a:lstStyle/>
          <a:p>
            <a:endParaRPr lang="en-US">
              <a:solidFill>
                <a:srgbClr val="000066"/>
              </a:solidFill>
            </a:endParaRPr>
          </a:p>
        </p:txBody>
      </p:sp>
      <p:sp>
        <p:nvSpPr>
          <p:cNvPr id="9" name="5-Point Star 8"/>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
          <p:cNvSpPr>
            <a:spLocks noChangeArrowheads="1"/>
          </p:cNvSpPr>
          <p:nvPr/>
        </p:nvSpPr>
        <p:spPr bwMode="auto">
          <a:xfrm>
            <a:off x="360386" y="1155060"/>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160463" indent="-1160463">
              <a:spcBef>
                <a:spcPct val="30000"/>
              </a:spcBef>
            </a:pPr>
            <a:r>
              <a:rPr lang="en-GB" b="1" dirty="0" smtClean="0">
                <a:solidFill>
                  <a:srgbClr val="00A1DE"/>
                </a:solidFill>
                <a:latin typeface="+mj-lt"/>
                <a:cs typeface="Arial" pitchFamily="34" charset="0"/>
              </a:rPr>
              <a:t>Objective</a:t>
            </a:r>
            <a:r>
              <a:rPr lang="en-GB" dirty="0" smtClean="0">
                <a:solidFill>
                  <a:srgbClr val="00A1DE"/>
                </a:solidFill>
                <a:latin typeface="+mj-lt"/>
                <a:cs typeface="Arial" pitchFamily="34" charset="0"/>
              </a:rPr>
              <a:t>: </a:t>
            </a:r>
            <a:r>
              <a:rPr lang="en-GB" dirty="0" smtClean="0">
                <a:solidFill>
                  <a:srgbClr val="002776"/>
                </a:solidFill>
                <a:latin typeface="+mj-lt"/>
                <a:cs typeface="Arial" pitchFamily="34" charset="0"/>
              </a:rPr>
              <a:t>	</a:t>
            </a:r>
            <a:r>
              <a:rPr lang="en-US" dirty="0" smtClean="0">
                <a:solidFill>
                  <a:schemeClr val="accent1"/>
                </a:solidFill>
                <a:latin typeface="+mj-lt"/>
                <a:cs typeface="Arial" pitchFamily="34" charset="0"/>
              </a:rPr>
              <a:t>Identify the potential benefits</a:t>
            </a:r>
            <a:endParaRPr lang="en-GB" dirty="0">
              <a:solidFill>
                <a:schemeClr val="accent1"/>
              </a:solidFill>
              <a:latin typeface="+mj-lt"/>
              <a:cs typeface="Arial" pitchFamily="34" charset="0"/>
            </a:endParaRPr>
          </a:p>
        </p:txBody>
      </p:sp>
      <p:sp>
        <p:nvSpPr>
          <p:cNvPr id="13" name="Rectangle 3"/>
          <p:cNvSpPr txBox="1">
            <a:spLocks noChangeArrowheads="1"/>
          </p:cNvSpPr>
          <p:nvPr/>
        </p:nvSpPr>
        <p:spPr bwMode="auto">
          <a:xfrm>
            <a:off x="358775" y="3330053"/>
            <a:ext cx="4070350" cy="156780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a:spcBef>
                <a:spcPts val="600"/>
              </a:spcBef>
            </a:pPr>
            <a:r>
              <a:rPr lang="en-GB" sz="1800" b="1" kern="0" dirty="0" smtClean="0"/>
              <a:t>Team work:</a:t>
            </a:r>
          </a:p>
          <a:p>
            <a:pPr>
              <a:lnSpc>
                <a:spcPct val="100000"/>
              </a:lnSpc>
              <a:spcBef>
                <a:spcPts val="0"/>
              </a:spcBef>
              <a:spcAft>
                <a:spcPts val="0"/>
              </a:spcAft>
            </a:pPr>
            <a:r>
              <a:rPr lang="en-GB" sz="1600" kern="0" dirty="0" smtClean="0"/>
              <a:t>For each branch of the tree, we identify:</a:t>
            </a:r>
          </a:p>
          <a:p>
            <a:pPr marL="177800" lvl="1" indent="-177800">
              <a:buFont typeface="Wingdings" panose="05000000000000000000" pitchFamily="2" charset="2"/>
              <a:buChar char="§"/>
            </a:pPr>
            <a:r>
              <a:rPr lang="en-GB" sz="1600" kern="0" dirty="0" smtClean="0"/>
              <a:t>What &amp; where are the cost/revenue drivers in the process?</a:t>
            </a:r>
          </a:p>
          <a:p>
            <a:pPr marL="177800" lvl="1" indent="-177800">
              <a:buFont typeface="Wingdings" panose="05000000000000000000" pitchFamily="2" charset="2"/>
              <a:buChar char="§"/>
            </a:pPr>
            <a:r>
              <a:rPr lang="en-GB" sz="1600" kern="0" dirty="0" smtClean="0"/>
              <a:t>How do we measure them?</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smtClean="0"/>
              <a:t>Scope</a:t>
            </a:r>
            <a:br>
              <a:rPr lang="en-GB" dirty="0" smtClean="0"/>
            </a:br>
            <a:r>
              <a:rPr lang="en-GB" sz="1800" b="1" dirty="0" smtClean="0">
                <a:solidFill>
                  <a:srgbClr val="99CC00"/>
                </a:solidFill>
              </a:rPr>
              <a:t>Using a SIPOC to help define your scope (start and finish)</a:t>
            </a:r>
            <a:r>
              <a:rPr lang="en-GB" b="1" dirty="0" smtClean="0">
                <a:solidFill>
                  <a:srgbClr val="99CC00"/>
                </a:solidFill>
              </a:rPr>
              <a:t/>
            </a:r>
            <a:br>
              <a:rPr lang="en-GB" b="1" dirty="0" smtClean="0">
                <a:solidFill>
                  <a:srgbClr val="99CC00"/>
                </a:solidFill>
              </a:rPr>
            </a:br>
            <a:endParaRPr lang="en-GB" dirty="0" smtClean="0"/>
          </a:p>
        </p:txBody>
      </p:sp>
      <p:sp>
        <p:nvSpPr>
          <p:cNvPr id="190467" name="Slide Number Placeholder 4"/>
          <p:cNvSpPr>
            <a:spLocks noGrp="1"/>
          </p:cNvSpPr>
          <p:nvPr>
            <p:ph type="sldNum" sz="quarter" idx="11"/>
          </p:nvPr>
        </p:nvSpPr>
        <p:spPr>
          <a:noFill/>
        </p:spPr>
        <p:txBody>
          <a:bodyPr/>
          <a:lstStyle/>
          <a:p>
            <a:fld id="{4A4AC62E-132B-4A1C-95BA-E017D401D131}" type="slidenum">
              <a:rPr lang="en-GB" altLang="en-GB"/>
              <a:pPr/>
              <a:t>49</a:t>
            </a:fld>
            <a:endParaRPr lang="en-GB" altLang="en-GB"/>
          </a:p>
        </p:txBody>
      </p:sp>
      <p:pic>
        <p:nvPicPr>
          <p:cNvPr id="190469" name="Picture 7" descr="2008"/>
          <p:cNvPicPr>
            <a:picLocks noChangeAspect="1" noChangeArrowheads="1"/>
          </p:cNvPicPr>
          <p:nvPr/>
        </p:nvPicPr>
        <p:blipFill>
          <a:blip r:embed="rId3" cstate="print"/>
          <a:srcRect/>
          <a:stretch>
            <a:fillRect/>
          </a:stretch>
        </p:blipFill>
        <p:spPr bwMode="auto">
          <a:xfrm>
            <a:off x="5286787" y="1993055"/>
            <a:ext cx="3515901" cy="4318845"/>
          </a:xfrm>
          <a:prstGeom prst="rect">
            <a:avLst/>
          </a:prstGeom>
          <a:noFill/>
          <a:ln w="9525">
            <a:noFill/>
            <a:miter lim="800000"/>
            <a:headEnd/>
            <a:tailEnd/>
          </a:ln>
        </p:spPr>
      </p:pic>
      <p:pic>
        <p:nvPicPr>
          <p:cNvPr id="8" name="Picture 20" descr="MPj04304740000[1]"/>
          <p:cNvPicPr>
            <a:picLocks noChangeAspect="1" noChangeArrowheads="1"/>
          </p:cNvPicPr>
          <p:nvPr/>
        </p:nvPicPr>
        <p:blipFill>
          <a:blip r:embed="rId4" cstate="print"/>
          <a:srcRect/>
          <a:stretch>
            <a:fillRect/>
          </a:stretch>
        </p:blipFill>
        <p:spPr bwMode="auto">
          <a:xfrm>
            <a:off x="323850" y="4696975"/>
            <a:ext cx="1081088" cy="1081088"/>
          </a:xfrm>
          <a:prstGeom prst="rect">
            <a:avLst/>
          </a:prstGeom>
          <a:noFill/>
          <a:ln w="9525">
            <a:noFill/>
            <a:miter lim="800000"/>
            <a:headEnd/>
            <a:tailEnd/>
          </a:ln>
        </p:spPr>
      </p:pic>
      <p:sp>
        <p:nvSpPr>
          <p:cNvPr id="9" name="Text Box 21"/>
          <p:cNvSpPr txBox="1">
            <a:spLocks noChangeArrowheads="1"/>
          </p:cNvSpPr>
          <p:nvPr/>
        </p:nvSpPr>
        <p:spPr bwMode="auto">
          <a:xfrm>
            <a:off x="1372429" y="4676733"/>
            <a:ext cx="3417935" cy="1608133"/>
          </a:xfrm>
          <a:prstGeom prst="rect">
            <a:avLst/>
          </a:prstGeom>
          <a:noFill/>
          <a:ln w="9525">
            <a:noFill/>
            <a:miter lim="800000"/>
            <a:headEnd/>
            <a:tailEnd/>
          </a:ln>
        </p:spPr>
        <p:txBody>
          <a:bodyPr wrap="square" rIns="36000">
            <a:spAutoFit/>
          </a:bodyPr>
          <a:lstStyle/>
          <a:p>
            <a:pPr>
              <a:spcBef>
                <a:spcPct val="50000"/>
              </a:spcBef>
            </a:pPr>
            <a:r>
              <a:rPr lang="en-US" sz="1600" b="1" i="1" dirty="0">
                <a:solidFill>
                  <a:srgbClr val="000066"/>
                </a:solidFill>
              </a:rPr>
              <a:t>Hot Tips</a:t>
            </a:r>
          </a:p>
          <a:p>
            <a:pPr>
              <a:spcBef>
                <a:spcPts val="300"/>
              </a:spcBef>
            </a:pPr>
            <a:r>
              <a:rPr lang="en-US" sz="1600" i="1" dirty="0">
                <a:solidFill>
                  <a:srgbClr val="000066"/>
                </a:solidFill>
              </a:rPr>
              <a:t>SIPOC </a:t>
            </a:r>
            <a:r>
              <a:rPr lang="en-US" sz="1600" i="1" dirty="0" smtClean="0">
                <a:solidFill>
                  <a:srgbClr val="000066"/>
                </a:solidFill>
              </a:rPr>
              <a:t>gives </a:t>
            </a:r>
            <a:r>
              <a:rPr lang="en-US" sz="1600" i="1" dirty="0">
                <a:solidFill>
                  <a:srgbClr val="000066"/>
                </a:solidFill>
              </a:rPr>
              <a:t>you a clue about the complexity of the process and </a:t>
            </a:r>
            <a:r>
              <a:rPr lang="en-US" sz="1600" i="1" dirty="0" smtClean="0">
                <a:solidFill>
                  <a:srgbClr val="000066"/>
                </a:solidFill>
              </a:rPr>
              <a:t>helps </a:t>
            </a:r>
            <a:r>
              <a:rPr lang="en-US" sz="1600" i="1" dirty="0">
                <a:solidFill>
                  <a:srgbClr val="000066"/>
                </a:solidFill>
              </a:rPr>
              <a:t>you identify the </a:t>
            </a:r>
            <a:r>
              <a:rPr lang="en-US" sz="1600" i="1" dirty="0" smtClean="0">
                <a:solidFill>
                  <a:srgbClr val="000066"/>
                </a:solidFill>
              </a:rPr>
              <a:t>business areas where </a:t>
            </a:r>
            <a:r>
              <a:rPr lang="en-US" sz="1600" i="1" dirty="0">
                <a:solidFill>
                  <a:srgbClr val="000066"/>
                </a:solidFill>
              </a:rPr>
              <a:t>the team members and stakeholders should come from</a:t>
            </a:r>
          </a:p>
        </p:txBody>
      </p:sp>
      <p:sp>
        <p:nvSpPr>
          <p:cNvPr id="10" name="Rectangle 22"/>
          <p:cNvSpPr>
            <a:spLocks noChangeArrowheads="1"/>
          </p:cNvSpPr>
          <p:nvPr/>
        </p:nvSpPr>
        <p:spPr bwMode="auto">
          <a:xfrm>
            <a:off x="323850" y="4676732"/>
            <a:ext cx="4616640" cy="1625303"/>
          </a:xfrm>
          <a:prstGeom prst="rect">
            <a:avLst/>
          </a:prstGeom>
          <a:noFill/>
          <a:ln w="9525">
            <a:solidFill>
              <a:schemeClr val="accent3"/>
            </a:solidFill>
            <a:miter lim="800000"/>
            <a:headEnd/>
            <a:tailEnd/>
          </a:ln>
        </p:spPr>
        <p:txBody>
          <a:bodyPr wrap="none" anchor="ctr"/>
          <a:lstStyle/>
          <a:p>
            <a:endParaRPr lang="en-US">
              <a:solidFill>
                <a:srgbClr val="000066"/>
              </a:solidFill>
            </a:endParaRPr>
          </a:p>
        </p:txBody>
      </p:sp>
      <p:sp>
        <p:nvSpPr>
          <p:cNvPr id="11" name="Rectangle 3"/>
          <p:cNvSpPr txBox="1">
            <a:spLocks noChangeArrowheads="1"/>
          </p:cNvSpPr>
          <p:nvPr/>
        </p:nvSpPr>
        <p:spPr bwMode="auto">
          <a:xfrm>
            <a:off x="358775" y="1522908"/>
            <a:ext cx="4928012" cy="139587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marL="0" lvl="1" indent="0">
              <a:buFontTx/>
              <a:buNone/>
            </a:pPr>
            <a:r>
              <a:rPr lang="en-GB" sz="1800" b="1" kern="0" dirty="0" smtClean="0">
                <a:solidFill>
                  <a:schemeClr val="accent1"/>
                </a:solidFill>
              </a:rPr>
              <a:t>Key questions:</a:t>
            </a:r>
          </a:p>
          <a:p>
            <a:pPr marL="177800" lvl="1" indent="-177800">
              <a:buFont typeface="Wingdings" panose="05000000000000000000" pitchFamily="2" charset="2"/>
              <a:buChar char="§"/>
            </a:pPr>
            <a:r>
              <a:rPr lang="en-US" sz="1600" kern="0" dirty="0"/>
              <a:t>Where does the process start? Where does it end?</a:t>
            </a:r>
          </a:p>
          <a:p>
            <a:pPr marL="177800" lvl="1" indent="-177800">
              <a:buFont typeface="Wingdings" panose="05000000000000000000" pitchFamily="2" charset="2"/>
              <a:buChar char="§"/>
            </a:pPr>
            <a:r>
              <a:rPr lang="en-US" sz="1600" kern="0" dirty="0"/>
              <a:t>Who is/are the customer(s) &amp; suppliers?</a:t>
            </a:r>
          </a:p>
          <a:p>
            <a:pPr marL="177800" lvl="1" indent="-177800">
              <a:buFont typeface="Wingdings" panose="05000000000000000000" pitchFamily="2" charset="2"/>
              <a:buChar char="§"/>
            </a:pPr>
            <a:r>
              <a:rPr lang="en-US" sz="1600" kern="0" dirty="0"/>
              <a:t>What are the main process steps</a:t>
            </a:r>
          </a:p>
          <a:p>
            <a:pPr marL="177800" lvl="1" indent="-177800">
              <a:buFont typeface="Wingdings" panose="05000000000000000000" pitchFamily="2" charset="2"/>
              <a:buChar char="§"/>
            </a:pPr>
            <a:r>
              <a:rPr lang="en-US" sz="1600" kern="0" dirty="0"/>
              <a:t>What are the inputs and outputs</a:t>
            </a:r>
            <a:endParaRPr lang="en-GB" sz="1600" kern="0" dirty="0" smtClean="0"/>
          </a:p>
        </p:txBody>
      </p:sp>
      <p:sp>
        <p:nvSpPr>
          <p:cNvPr id="12" name="Rectangle 3"/>
          <p:cNvSpPr>
            <a:spLocks noChangeArrowheads="1"/>
          </p:cNvSpPr>
          <p:nvPr/>
        </p:nvSpPr>
        <p:spPr bwMode="auto">
          <a:xfrm>
            <a:off x="360386" y="1155060"/>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160463" indent="-1160463">
              <a:spcBef>
                <a:spcPct val="30000"/>
              </a:spcBef>
            </a:pPr>
            <a:r>
              <a:rPr lang="en-GB" b="1" dirty="0" smtClean="0">
                <a:solidFill>
                  <a:srgbClr val="00A1DE"/>
                </a:solidFill>
                <a:latin typeface="+mj-lt"/>
                <a:cs typeface="Arial" pitchFamily="34" charset="0"/>
              </a:rPr>
              <a:t>Objective</a:t>
            </a:r>
            <a:r>
              <a:rPr lang="en-GB" dirty="0" smtClean="0">
                <a:solidFill>
                  <a:srgbClr val="00A1DE"/>
                </a:solidFill>
                <a:latin typeface="+mj-lt"/>
                <a:cs typeface="Arial" pitchFamily="34" charset="0"/>
              </a:rPr>
              <a:t>: </a:t>
            </a:r>
            <a:r>
              <a:rPr lang="en-GB" dirty="0" smtClean="0">
                <a:solidFill>
                  <a:srgbClr val="002776"/>
                </a:solidFill>
                <a:latin typeface="+mj-lt"/>
                <a:cs typeface="Arial" pitchFamily="34" charset="0"/>
              </a:rPr>
              <a:t>	</a:t>
            </a:r>
            <a:r>
              <a:rPr lang="en-US" dirty="0">
                <a:solidFill>
                  <a:schemeClr val="accent1"/>
                </a:solidFill>
                <a:latin typeface="+mj-lt"/>
                <a:cs typeface="Arial" pitchFamily="34" charset="0"/>
              </a:rPr>
              <a:t>Identify the </a:t>
            </a:r>
            <a:r>
              <a:rPr lang="en-US" dirty="0" smtClean="0">
                <a:solidFill>
                  <a:schemeClr val="accent1"/>
                </a:solidFill>
                <a:latin typeface="+mj-lt"/>
                <a:cs typeface="Arial" pitchFamily="34" charset="0"/>
              </a:rPr>
              <a:t>5 or 6 high </a:t>
            </a:r>
            <a:r>
              <a:rPr lang="en-US" dirty="0">
                <a:solidFill>
                  <a:schemeClr val="accent1"/>
                </a:solidFill>
                <a:latin typeface="+mj-lt"/>
                <a:cs typeface="Arial" pitchFamily="34" charset="0"/>
              </a:rPr>
              <a:t>level process steps within scope</a:t>
            </a:r>
          </a:p>
        </p:txBody>
      </p:sp>
      <p:sp>
        <p:nvSpPr>
          <p:cNvPr id="13" name="5-Point Star 12"/>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
          <p:cNvSpPr txBox="1">
            <a:spLocks noChangeArrowheads="1"/>
          </p:cNvSpPr>
          <p:nvPr/>
        </p:nvSpPr>
        <p:spPr bwMode="auto">
          <a:xfrm>
            <a:off x="358775" y="3330053"/>
            <a:ext cx="4070350" cy="156780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a:spcBef>
                <a:spcPts val="600"/>
              </a:spcBef>
            </a:pPr>
            <a:r>
              <a:rPr lang="en-GB" sz="1800" b="1" kern="0" dirty="0" smtClean="0"/>
              <a:t>Team work:</a:t>
            </a:r>
          </a:p>
          <a:p>
            <a:pPr marL="177800" lvl="1" indent="-177800">
              <a:buFont typeface="Wingdings" panose="05000000000000000000" pitchFamily="2" charset="2"/>
              <a:buChar char="§"/>
            </a:pPr>
            <a:r>
              <a:rPr lang="en-US" sz="1600" kern="0" dirty="0"/>
              <a:t>Confirm the scope of the value stream</a:t>
            </a:r>
          </a:p>
          <a:p>
            <a:pPr marL="177800" lvl="1" indent="-177800">
              <a:buFont typeface="Wingdings" panose="05000000000000000000" pitchFamily="2" charset="2"/>
              <a:buChar char="§"/>
            </a:pPr>
            <a:r>
              <a:rPr lang="en-US" sz="1600" kern="0" dirty="0"/>
              <a:t>Identify the </a:t>
            </a:r>
            <a:r>
              <a:rPr lang="en-US" sz="1600" b="1" kern="0" dirty="0" smtClean="0"/>
              <a:t>S</a:t>
            </a:r>
            <a:r>
              <a:rPr lang="en-US" sz="1600" kern="0" dirty="0" smtClean="0"/>
              <a:t>upplier, </a:t>
            </a:r>
            <a:r>
              <a:rPr lang="en-US" sz="1600" b="1" kern="0" dirty="0" smtClean="0"/>
              <a:t>I</a:t>
            </a:r>
            <a:r>
              <a:rPr lang="en-US" sz="1600" kern="0" dirty="0" smtClean="0"/>
              <a:t>nputs, </a:t>
            </a:r>
            <a:r>
              <a:rPr lang="en-US" sz="1600" b="1" kern="0" dirty="0" smtClean="0"/>
              <a:t>P</a:t>
            </a:r>
            <a:r>
              <a:rPr lang="en-US" sz="1600" kern="0" dirty="0" smtClean="0"/>
              <a:t>rocess, </a:t>
            </a:r>
            <a:r>
              <a:rPr lang="en-US" sz="1600" b="1" kern="0" dirty="0" smtClean="0"/>
              <a:t>O</a:t>
            </a:r>
            <a:r>
              <a:rPr lang="en-US" sz="1600" kern="0" dirty="0" smtClean="0"/>
              <a:t>utputs and </a:t>
            </a:r>
            <a:r>
              <a:rPr lang="en-US" sz="1600" b="1" kern="0" dirty="0" smtClean="0"/>
              <a:t>C</a:t>
            </a:r>
            <a:r>
              <a:rPr lang="en-US" sz="1600" kern="0" dirty="0" smtClean="0"/>
              <a:t>ustomers of the process </a:t>
            </a:r>
            <a:endParaRPr lang="en-GB" sz="1600" kern="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p:txBody>
          <a:bodyPr/>
          <a:lstStyle/>
          <a:p>
            <a:r>
              <a:rPr lang="en-GB" dirty="0" smtClean="0"/>
              <a:t>Training Structure</a:t>
            </a:r>
            <a:br>
              <a:rPr lang="en-GB" dirty="0" smtClean="0"/>
            </a:br>
            <a:r>
              <a:rPr lang="en-GB" sz="1800" b="1" dirty="0" smtClean="0">
                <a:solidFill>
                  <a:srgbClr val="92D050"/>
                </a:solidFill>
              </a:rPr>
              <a:t>The Deloitte five workshop approach follows the classic DMAIC Cycle</a:t>
            </a:r>
          </a:p>
        </p:txBody>
      </p:sp>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5</a:t>
            </a:fld>
            <a:endParaRPr lang="en-GB" altLang="en-GB"/>
          </a:p>
        </p:txBody>
      </p:sp>
      <p:sp>
        <p:nvSpPr>
          <p:cNvPr id="31" name="Slide Number Placeholder 4"/>
          <p:cNvSpPr txBox="1">
            <a:spLocks/>
          </p:cNvSpPr>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defPPr>
              <a:defRPr lang="en-GB"/>
            </a:defPPr>
            <a:lvl1pPr algn="l" rtl="0" fontAlgn="base">
              <a:spcBef>
                <a:spcPct val="0"/>
              </a:spcBef>
              <a:spcAft>
                <a:spcPct val="0"/>
              </a:spcAft>
              <a:defRPr sz="800" kern="1200">
                <a:solidFill>
                  <a:srgbClr val="000066"/>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2A12F9B5-2EB0-4836-AC75-F49440599D4E}" type="slidenum">
              <a:rPr lang="en-GB" altLang="en-GB" smtClean="0"/>
              <a:pPr/>
              <a:t>5</a:t>
            </a:fld>
            <a:endParaRPr lang="en-GB" altLang="en-GB"/>
          </a:p>
        </p:txBody>
      </p:sp>
      <p:graphicFrame>
        <p:nvGraphicFramePr>
          <p:cNvPr id="42" name="Table 41"/>
          <p:cNvGraphicFramePr>
            <a:graphicFrameLocks noGrp="1"/>
          </p:cNvGraphicFramePr>
          <p:nvPr>
            <p:extLst>
              <p:ext uri="{D42A27DB-BD31-4B8C-83A1-F6EECF244321}">
                <p14:modId xmlns:p14="http://schemas.microsoft.com/office/powerpoint/2010/main" val="1908281395"/>
              </p:ext>
            </p:extLst>
          </p:nvPr>
        </p:nvGraphicFramePr>
        <p:xfrm>
          <a:off x="358774" y="3860800"/>
          <a:ext cx="8429626" cy="2448559"/>
        </p:xfrm>
        <a:graphic>
          <a:graphicData uri="http://schemas.openxmlformats.org/drawingml/2006/table">
            <a:tbl>
              <a:tblPr/>
              <a:tblGrid>
                <a:gridCol w="1347786"/>
                <a:gridCol w="1354140"/>
                <a:gridCol w="4241800"/>
                <a:gridCol w="1485900"/>
              </a:tblGrid>
              <a:tr h="43687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DMAIC</a:t>
                      </a: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5 WS</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Stage description</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1">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Training</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1">
                        <a:lumMod val="50000"/>
                      </a:schemeClr>
                    </a:solidFill>
                  </a:tcPr>
                </a:tc>
              </a:tr>
              <a:tr h="27517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D</a:t>
                      </a: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M</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277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cs typeface="Arial" charset="0"/>
                        </a:rPr>
                        <a:t>Mobilisation workshop (2hrs)</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277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Day 1</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92D400"/>
                    </a:solidFill>
                  </a:tcPr>
                </a:tc>
              </a:tr>
              <a:tr h="27517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M</a:t>
                      </a: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CS1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9A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cs typeface="Arial" charset="0"/>
                        </a:rPr>
                        <a:t>Current State 1 workshop (1 day)</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79A6"/>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Day 2</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92D400"/>
                    </a:solidFill>
                  </a:tcPr>
                </a:tc>
              </a:tr>
              <a:tr h="275170">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solidFill>
                        <a:effectLst/>
                        <a:latin typeface="Arial" charset="0"/>
                        <a:cs typeface="Arial" charset="0"/>
                      </a:endParaRP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CS2</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1462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cs typeface="Arial" charset="0"/>
                        </a:rPr>
                        <a:t>Current State 2 workshop (2-3 days)</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1462FF"/>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92D400"/>
                    </a:solidFill>
                  </a:tcPr>
                </a:tc>
              </a:tr>
              <a:tr h="27517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A</a:t>
                      </a: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FS1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A1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cs typeface="Arial" charset="0"/>
                        </a:rPr>
                        <a:t>Future State 1 workshop (1-2 days)</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00A1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Day 3</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92D400"/>
                    </a:solidFill>
                  </a:tcPr>
                </a:tc>
              </a:tr>
              <a:tr h="27517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I</a:t>
                      </a: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FS2</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72C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cs typeface="Arial" charset="0"/>
                        </a:rPr>
                        <a:t>Future State 2 workshop (1-2 days)</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72C7E7"/>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Day 4</a:t>
                      </a: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92D400"/>
                    </a:solidFill>
                  </a:tcPr>
                </a:tc>
              </a:tr>
              <a:tr h="27517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 I &amp; C</a:t>
                      </a:r>
                    </a:p>
                  </a:txBody>
                  <a:tcPr anchor="ctr" horzOverflow="overflow">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cs typeface="Arial" charset="0"/>
                        </a:rPr>
                        <a:t>W</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52D0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cs typeface="Arial" charset="0"/>
                        </a:rPr>
                        <a:t>Work Pilot  (2 to 3 months)</a:t>
                      </a:r>
                    </a:p>
                  </a:txBody>
                  <a:tcPr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52D0FF"/>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charset="0"/>
                        <a:cs typeface="Arial" charset="0"/>
                      </a:endParaRPr>
                    </a:p>
                  </a:txBody>
                  <a:tcPr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92D400"/>
                    </a:solidFill>
                  </a:tcPr>
                </a:tc>
              </a:tr>
            </a:tbl>
          </a:graphicData>
        </a:graphic>
      </p:graphicFrame>
      <p:sp>
        <p:nvSpPr>
          <p:cNvPr id="32" name="AutoShape 19"/>
          <p:cNvSpPr>
            <a:spLocks noChangeArrowheads="1"/>
          </p:cNvSpPr>
          <p:nvPr/>
        </p:nvSpPr>
        <p:spPr bwMode="gray">
          <a:xfrm>
            <a:off x="358774" y="2227262"/>
            <a:ext cx="1646234" cy="636588"/>
          </a:xfrm>
          <a:prstGeom prst="chevron">
            <a:avLst>
              <a:gd name="adj" fmla="val 30300"/>
            </a:avLst>
          </a:prstGeom>
          <a:solidFill>
            <a:srgbClr val="002776"/>
          </a:solidFill>
          <a:ln w="38100" cap="rnd" algn="ctr">
            <a:solidFill>
              <a:schemeClr val="tx1"/>
            </a:solidFill>
            <a:miter lim="800000"/>
            <a:headEnd/>
            <a:tailEnd/>
          </a:ln>
        </p:spPr>
        <p:txBody>
          <a:bodyPr wrap="none" lIns="72000" tIns="54000" rIns="0" bIns="54000" anchor="ctr"/>
          <a:lstStyle/>
          <a:p>
            <a:pPr algn="ctr" defTabSz="1019175">
              <a:lnSpc>
                <a:spcPct val="110000"/>
              </a:lnSpc>
            </a:pPr>
            <a:r>
              <a:rPr lang="en-GB" sz="2000" b="1">
                <a:solidFill>
                  <a:srgbClr val="FFFFFF"/>
                </a:solidFill>
              </a:rPr>
              <a:t>M</a:t>
            </a:r>
          </a:p>
        </p:txBody>
      </p:sp>
      <p:sp>
        <p:nvSpPr>
          <p:cNvPr id="33" name="AutoShape 19"/>
          <p:cNvSpPr>
            <a:spLocks noChangeAspect="1" noChangeArrowheads="1"/>
          </p:cNvSpPr>
          <p:nvPr/>
        </p:nvSpPr>
        <p:spPr bwMode="gray">
          <a:xfrm>
            <a:off x="1770314" y="2227262"/>
            <a:ext cx="1566877" cy="636588"/>
          </a:xfrm>
          <a:prstGeom prst="chevron">
            <a:avLst>
              <a:gd name="adj" fmla="val 30337"/>
            </a:avLst>
          </a:prstGeom>
          <a:solidFill>
            <a:srgbClr val="0079A6"/>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sz="2000" b="1">
                <a:solidFill>
                  <a:srgbClr val="FFFFFF"/>
                </a:solidFill>
              </a:rPr>
              <a:t>CS1</a:t>
            </a:r>
          </a:p>
        </p:txBody>
      </p:sp>
      <p:sp>
        <p:nvSpPr>
          <p:cNvPr id="34" name="AutoShape 19"/>
          <p:cNvSpPr>
            <a:spLocks noChangeArrowheads="1"/>
          </p:cNvSpPr>
          <p:nvPr/>
        </p:nvSpPr>
        <p:spPr bwMode="gray">
          <a:xfrm>
            <a:off x="3102497" y="2227262"/>
            <a:ext cx="1646233" cy="636588"/>
          </a:xfrm>
          <a:prstGeom prst="chevron">
            <a:avLst>
              <a:gd name="adj" fmla="val 30317"/>
            </a:avLst>
          </a:prstGeom>
          <a:solidFill>
            <a:srgbClr val="1462FF"/>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sz="2000" b="1">
                <a:solidFill>
                  <a:srgbClr val="FFFFFF"/>
                </a:solidFill>
              </a:rPr>
              <a:t>CS2</a:t>
            </a:r>
          </a:p>
        </p:txBody>
      </p:sp>
      <p:sp>
        <p:nvSpPr>
          <p:cNvPr id="35" name="AutoShape 19"/>
          <p:cNvSpPr>
            <a:spLocks noChangeArrowheads="1"/>
          </p:cNvSpPr>
          <p:nvPr/>
        </p:nvSpPr>
        <p:spPr bwMode="gray">
          <a:xfrm>
            <a:off x="4514037" y="2227262"/>
            <a:ext cx="1646233" cy="636588"/>
          </a:xfrm>
          <a:prstGeom prst="chevron">
            <a:avLst>
              <a:gd name="adj" fmla="val 30317"/>
            </a:avLst>
          </a:prstGeom>
          <a:solidFill>
            <a:srgbClr val="00A1DE"/>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sz="2000" b="1">
                <a:solidFill>
                  <a:srgbClr val="FFFFFF"/>
                </a:solidFill>
              </a:rPr>
              <a:t>FS1</a:t>
            </a:r>
          </a:p>
        </p:txBody>
      </p:sp>
      <p:sp>
        <p:nvSpPr>
          <p:cNvPr id="36" name="AutoShape 19"/>
          <p:cNvSpPr>
            <a:spLocks noChangeAspect="1" noChangeArrowheads="1"/>
          </p:cNvSpPr>
          <p:nvPr/>
        </p:nvSpPr>
        <p:spPr bwMode="gray">
          <a:xfrm>
            <a:off x="5927265" y="2227262"/>
            <a:ext cx="1558435" cy="636588"/>
          </a:xfrm>
          <a:prstGeom prst="chevron">
            <a:avLst>
              <a:gd name="adj" fmla="val 30420"/>
            </a:avLst>
          </a:prstGeom>
          <a:solidFill>
            <a:srgbClr val="72C7E7"/>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sz="2000" b="1">
                <a:solidFill>
                  <a:srgbClr val="FFFFFF"/>
                </a:solidFill>
              </a:rPr>
              <a:t>FS2</a:t>
            </a:r>
          </a:p>
        </p:txBody>
      </p:sp>
      <p:sp>
        <p:nvSpPr>
          <p:cNvPr id="37" name="AutoShape 19"/>
          <p:cNvSpPr>
            <a:spLocks noChangeAspect="1" noChangeArrowheads="1"/>
          </p:cNvSpPr>
          <p:nvPr/>
        </p:nvSpPr>
        <p:spPr bwMode="gray">
          <a:xfrm>
            <a:off x="7251006" y="2227262"/>
            <a:ext cx="1551681" cy="636588"/>
          </a:xfrm>
          <a:prstGeom prst="chevron">
            <a:avLst>
              <a:gd name="adj" fmla="val 30288"/>
            </a:avLst>
          </a:prstGeom>
          <a:solidFill>
            <a:srgbClr val="52D0FF"/>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sz="2000" b="1">
                <a:solidFill>
                  <a:srgbClr val="FFFFFF"/>
                </a:solidFill>
              </a:rPr>
              <a:t>W</a:t>
            </a:r>
          </a:p>
        </p:txBody>
      </p:sp>
      <p:sp>
        <p:nvSpPr>
          <p:cNvPr id="38" name="Rectangle 14"/>
          <p:cNvSpPr>
            <a:spLocks noChangeArrowheads="1"/>
          </p:cNvSpPr>
          <p:nvPr/>
        </p:nvSpPr>
        <p:spPr bwMode="auto">
          <a:xfrm>
            <a:off x="360463" y="2927350"/>
            <a:ext cx="1381148" cy="287337"/>
          </a:xfrm>
          <a:prstGeom prst="rect">
            <a:avLst/>
          </a:prstGeom>
          <a:solidFill>
            <a:srgbClr val="92D400"/>
          </a:solidFill>
          <a:ln w="9525" algn="ctr">
            <a:noFill/>
            <a:round/>
            <a:headEnd/>
            <a:tailEnd/>
          </a:ln>
        </p:spPr>
        <p:txBody>
          <a:bodyPr lIns="36000" tIns="0" rIns="36000" bIns="0" anchorCtr="1"/>
          <a:lstStyle/>
          <a:p>
            <a:pPr algn="ctr"/>
            <a:r>
              <a:rPr lang="en-GB" sz="1600" b="1">
                <a:solidFill>
                  <a:srgbClr val="FFFFFF"/>
                </a:solidFill>
              </a:rPr>
              <a:t>DAY 1</a:t>
            </a:r>
          </a:p>
        </p:txBody>
      </p:sp>
      <p:sp>
        <p:nvSpPr>
          <p:cNvPr id="39" name="Rectangle 15"/>
          <p:cNvSpPr>
            <a:spLocks noChangeArrowheads="1"/>
          </p:cNvSpPr>
          <p:nvPr/>
        </p:nvSpPr>
        <p:spPr bwMode="auto">
          <a:xfrm>
            <a:off x="1770314" y="2927350"/>
            <a:ext cx="2711642" cy="287337"/>
          </a:xfrm>
          <a:prstGeom prst="rect">
            <a:avLst/>
          </a:prstGeom>
          <a:solidFill>
            <a:srgbClr val="92D400"/>
          </a:solidFill>
          <a:ln w="9525" algn="ctr">
            <a:noFill/>
            <a:round/>
            <a:headEnd/>
            <a:tailEnd/>
          </a:ln>
        </p:spPr>
        <p:txBody>
          <a:bodyPr lIns="36000" tIns="0" rIns="36000" bIns="0" anchorCtr="1"/>
          <a:lstStyle/>
          <a:p>
            <a:pPr algn="ctr"/>
            <a:r>
              <a:rPr lang="en-GB" sz="1600" b="1">
                <a:solidFill>
                  <a:srgbClr val="FFFFFF"/>
                </a:solidFill>
              </a:rPr>
              <a:t>DAY 2</a:t>
            </a:r>
          </a:p>
        </p:txBody>
      </p:sp>
      <p:sp>
        <p:nvSpPr>
          <p:cNvPr id="40" name="Rectangle 16"/>
          <p:cNvSpPr>
            <a:spLocks noChangeArrowheads="1"/>
          </p:cNvSpPr>
          <p:nvPr/>
        </p:nvSpPr>
        <p:spPr bwMode="auto">
          <a:xfrm>
            <a:off x="4515725" y="2927350"/>
            <a:ext cx="1376083" cy="287337"/>
          </a:xfrm>
          <a:prstGeom prst="rect">
            <a:avLst/>
          </a:prstGeom>
          <a:solidFill>
            <a:srgbClr val="92D400"/>
          </a:solidFill>
          <a:ln w="9525" algn="ctr">
            <a:noFill/>
            <a:round/>
            <a:headEnd/>
            <a:tailEnd/>
          </a:ln>
        </p:spPr>
        <p:txBody>
          <a:bodyPr lIns="36000" tIns="0" rIns="36000" bIns="0" anchorCtr="1"/>
          <a:lstStyle/>
          <a:p>
            <a:pPr algn="ctr"/>
            <a:r>
              <a:rPr lang="en-GB" sz="1600" b="1">
                <a:solidFill>
                  <a:srgbClr val="FFFFFF"/>
                </a:solidFill>
              </a:rPr>
              <a:t>DAY 3</a:t>
            </a:r>
          </a:p>
        </p:txBody>
      </p:sp>
      <p:sp>
        <p:nvSpPr>
          <p:cNvPr id="41" name="Rectangle 17"/>
          <p:cNvSpPr>
            <a:spLocks noChangeArrowheads="1"/>
          </p:cNvSpPr>
          <p:nvPr/>
        </p:nvSpPr>
        <p:spPr bwMode="auto">
          <a:xfrm>
            <a:off x="5925576" y="2927350"/>
            <a:ext cx="2680240" cy="287337"/>
          </a:xfrm>
          <a:prstGeom prst="rect">
            <a:avLst/>
          </a:prstGeom>
          <a:solidFill>
            <a:srgbClr val="92D400"/>
          </a:solidFill>
          <a:ln w="9525" algn="ctr">
            <a:noFill/>
            <a:round/>
            <a:headEnd/>
            <a:tailEnd/>
          </a:ln>
        </p:spPr>
        <p:txBody>
          <a:bodyPr lIns="36000" tIns="0" rIns="36000" bIns="0" anchorCtr="1"/>
          <a:lstStyle/>
          <a:p>
            <a:pPr algn="ctr"/>
            <a:r>
              <a:rPr lang="en-GB" sz="1600" b="1" dirty="0">
                <a:solidFill>
                  <a:srgbClr val="FFFFFF"/>
                </a:solidFill>
              </a:rPr>
              <a:t>DAY 4</a:t>
            </a:r>
          </a:p>
        </p:txBody>
      </p:sp>
      <p:sp>
        <p:nvSpPr>
          <p:cNvPr id="43" name="AutoShape 19"/>
          <p:cNvSpPr>
            <a:spLocks noChangeArrowheads="1"/>
          </p:cNvSpPr>
          <p:nvPr/>
        </p:nvSpPr>
        <p:spPr bwMode="gray">
          <a:xfrm>
            <a:off x="358774" y="1550991"/>
            <a:ext cx="1646234" cy="636588"/>
          </a:xfrm>
          <a:prstGeom prst="chevron">
            <a:avLst>
              <a:gd name="adj" fmla="val 30300"/>
            </a:avLst>
          </a:prstGeom>
          <a:solidFill>
            <a:schemeClr val="accent1"/>
          </a:solidFill>
          <a:ln w="38100" cap="rnd" algn="ctr">
            <a:solidFill>
              <a:schemeClr val="tx1"/>
            </a:solidFill>
            <a:miter lim="800000"/>
            <a:headEnd/>
            <a:tailEnd/>
          </a:ln>
        </p:spPr>
        <p:txBody>
          <a:bodyPr wrap="none" lIns="72000" tIns="54000" rIns="0" bIns="54000" anchor="ctr"/>
          <a:lstStyle/>
          <a:p>
            <a:pPr algn="ctr" defTabSz="1019175">
              <a:lnSpc>
                <a:spcPct val="110000"/>
              </a:lnSpc>
            </a:pPr>
            <a:r>
              <a:rPr lang="en-GB" b="1" dirty="0" smtClean="0">
                <a:solidFill>
                  <a:srgbClr val="FFFFFF"/>
                </a:solidFill>
              </a:rPr>
              <a:t>D</a:t>
            </a:r>
            <a:r>
              <a:rPr lang="en-GB" dirty="0" smtClean="0">
                <a:solidFill>
                  <a:srgbClr val="FFFFFF"/>
                </a:solidFill>
              </a:rPr>
              <a:t>efine</a:t>
            </a:r>
            <a:endParaRPr lang="en-GB" dirty="0">
              <a:solidFill>
                <a:srgbClr val="FFFFFF"/>
              </a:solidFill>
            </a:endParaRPr>
          </a:p>
        </p:txBody>
      </p:sp>
      <p:sp>
        <p:nvSpPr>
          <p:cNvPr id="44" name="AutoShape 19"/>
          <p:cNvSpPr>
            <a:spLocks noChangeAspect="1" noChangeArrowheads="1"/>
          </p:cNvSpPr>
          <p:nvPr/>
        </p:nvSpPr>
        <p:spPr bwMode="gray">
          <a:xfrm>
            <a:off x="1770315" y="1550991"/>
            <a:ext cx="2970646" cy="636588"/>
          </a:xfrm>
          <a:prstGeom prst="chevron">
            <a:avLst>
              <a:gd name="adj" fmla="val 30337"/>
            </a:avLst>
          </a:prstGeom>
          <a:solidFill>
            <a:schemeClr val="accent1"/>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b="1" dirty="0" smtClean="0">
                <a:solidFill>
                  <a:srgbClr val="FFFFFF"/>
                </a:solidFill>
              </a:rPr>
              <a:t>M</a:t>
            </a:r>
            <a:r>
              <a:rPr lang="en-GB" dirty="0" smtClean="0">
                <a:solidFill>
                  <a:srgbClr val="FFFFFF"/>
                </a:solidFill>
              </a:rPr>
              <a:t>easure</a:t>
            </a:r>
            <a:endParaRPr lang="en-GB" dirty="0">
              <a:solidFill>
                <a:srgbClr val="FFFFFF"/>
              </a:solidFill>
            </a:endParaRPr>
          </a:p>
        </p:txBody>
      </p:sp>
      <p:sp>
        <p:nvSpPr>
          <p:cNvPr id="46" name="AutoShape 19"/>
          <p:cNvSpPr>
            <a:spLocks noChangeArrowheads="1"/>
          </p:cNvSpPr>
          <p:nvPr/>
        </p:nvSpPr>
        <p:spPr bwMode="gray">
          <a:xfrm>
            <a:off x="4514037" y="1550991"/>
            <a:ext cx="1646233" cy="636588"/>
          </a:xfrm>
          <a:prstGeom prst="chevron">
            <a:avLst>
              <a:gd name="adj" fmla="val 30317"/>
            </a:avLst>
          </a:prstGeom>
          <a:solidFill>
            <a:schemeClr val="accent1"/>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b="1" dirty="0" smtClean="0">
                <a:solidFill>
                  <a:srgbClr val="FFFFFF"/>
                </a:solidFill>
              </a:rPr>
              <a:t>A</a:t>
            </a:r>
            <a:r>
              <a:rPr lang="en-GB" dirty="0" smtClean="0">
                <a:solidFill>
                  <a:srgbClr val="FFFFFF"/>
                </a:solidFill>
              </a:rPr>
              <a:t>nalyse</a:t>
            </a:r>
            <a:endParaRPr lang="en-GB" dirty="0">
              <a:solidFill>
                <a:srgbClr val="FFFFFF"/>
              </a:solidFill>
            </a:endParaRPr>
          </a:p>
        </p:txBody>
      </p:sp>
      <p:sp>
        <p:nvSpPr>
          <p:cNvPr id="47" name="AutoShape 19"/>
          <p:cNvSpPr>
            <a:spLocks noChangeAspect="1" noChangeArrowheads="1"/>
          </p:cNvSpPr>
          <p:nvPr/>
        </p:nvSpPr>
        <p:spPr bwMode="gray">
          <a:xfrm>
            <a:off x="5927265" y="1550991"/>
            <a:ext cx="1877551" cy="636588"/>
          </a:xfrm>
          <a:prstGeom prst="chevron">
            <a:avLst>
              <a:gd name="adj" fmla="val 30420"/>
            </a:avLst>
          </a:prstGeom>
          <a:solidFill>
            <a:schemeClr val="accent1"/>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b="1" dirty="0" smtClean="0">
                <a:solidFill>
                  <a:srgbClr val="FFFFFF"/>
                </a:solidFill>
              </a:rPr>
              <a:t>I</a:t>
            </a:r>
            <a:r>
              <a:rPr lang="en-GB" dirty="0" smtClean="0">
                <a:solidFill>
                  <a:srgbClr val="FFFFFF"/>
                </a:solidFill>
              </a:rPr>
              <a:t>mprove	</a:t>
            </a:r>
            <a:endParaRPr lang="en-GB" dirty="0">
              <a:solidFill>
                <a:srgbClr val="FFFFFF"/>
              </a:solidFill>
            </a:endParaRPr>
          </a:p>
        </p:txBody>
      </p:sp>
      <p:sp>
        <p:nvSpPr>
          <p:cNvPr id="48" name="AutoShape 19"/>
          <p:cNvSpPr>
            <a:spLocks noChangeAspect="1" noChangeArrowheads="1"/>
          </p:cNvSpPr>
          <p:nvPr/>
        </p:nvSpPr>
        <p:spPr bwMode="gray">
          <a:xfrm>
            <a:off x="7602202" y="1550991"/>
            <a:ext cx="1200485" cy="636588"/>
          </a:xfrm>
          <a:prstGeom prst="chevron">
            <a:avLst>
              <a:gd name="adj" fmla="val 30288"/>
            </a:avLst>
          </a:prstGeom>
          <a:solidFill>
            <a:schemeClr val="accent1"/>
          </a:solidFill>
          <a:ln w="38100" cap="rnd" algn="ctr">
            <a:solidFill>
              <a:schemeClr val="tx1"/>
            </a:solidFill>
            <a:miter lim="800000"/>
            <a:headEnd/>
            <a:tailEnd/>
          </a:ln>
        </p:spPr>
        <p:txBody>
          <a:bodyPr wrap="none" lIns="180000" tIns="54000" rIns="144000" bIns="54000" anchor="ctr"/>
          <a:lstStyle/>
          <a:p>
            <a:pPr algn="ctr" defTabSz="1019175">
              <a:lnSpc>
                <a:spcPct val="110000"/>
              </a:lnSpc>
            </a:pPr>
            <a:r>
              <a:rPr lang="en-GB" b="1" dirty="0" smtClean="0">
                <a:solidFill>
                  <a:srgbClr val="FFFFFF"/>
                </a:solidFill>
              </a:rPr>
              <a:t>C</a:t>
            </a:r>
            <a:r>
              <a:rPr lang="en-GB" dirty="0" smtClean="0">
                <a:solidFill>
                  <a:srgbClr val="FFFFFF"/>
                </a:solidFill>
              </a:rPr>
              <a:t>ontrol</a:t>
            </a:r>
            <a:endParaRPr lang="en-GB" dirty="0">
              <a:solidFill>
                <a:srgbClr val="FFFFFF"/>
              </a:solidFill>
            </a:endParaRPr>
          </a:p>
        </p:txBody>
      </p:sp>
      <p:sp>
        <p:nvSpPr>
          <p:cNvPr id="50" name="Content Placeholder 2"/>
          <p:cNvSpPr txBox="1">
            <a:spLocks/>
          </p:cNvSpPr>
          <p:nvPr/>
        </p:nvSpPr>
        <p:spPr bwMode="auto">
          <a:xfrm>
            <a:off x="628650" y="3348038"/>
            <a:ext cx="7757162" cy="484980"/>
          </a:xfrm>
          <a:prstGeom prst="rect">
            <a:avLst/>
          </a:prstGeom>
          <a:noFill/>
          <a:ln w="9525">
            <a:noFill/>
            <a:miter lim="800000"/>
            <a:headEnd/>
            <a:tailEnd/>
          </a:ln>
        </p:spPr>
        <p:txBody>
          <a:bodyPr lIns="180000" tIns="0" rIns="108000" bIns="0" anchor="ctr"/>
          <a:lstStyle/>
          <a:p>
            <a:pPr eaLnBrk="0" hangingPunct="0">
              <a:lnSpc>
                <a:spcPct val="150000"/>
              </a:lnSpc>
              <a:spcAft>
                <a:spcPct val="25000"/>
              </a:spcAft>
              <a:buClr>
                <a:srgbClr val="000066"/>
              </a:buClr>
              <a:buSzPct val="100000"/>
            </a:pPr>
            <a:r>
              <a:rPr lang="en-US" sz="1600" b="1" dirty="0">
                <a:solidFill>
                  <a:srgbClr val="000066"/>
                </a:solidFill>
              </a:rPr>
              <a:t>The whole course is focused around </a:t>
            </a:r>
            <a:r>
              <a:rPr lang="en-US" sz="1600" b="1" dirty="0" smtClean="0">
                <a:solidFill>
                  <a:srgbClr val="000066"/>
                </a:solidFill>
              </a:rPr>
              <a:t>the 5 workshops (from M to FS2):</a:t>
            </a:r>
            <a:endParaRPr lang="en-GB" sz="1600" b="1" dirty="0">
              <a:solidFill>
                <a:srgbClr val="000066"/>
              </a:solidFill>
            </a:endParaRPr>
          </a:p>
        </p:txBody>
      </p:sp>
      <p:sp>
        <p:nvSpPr>
          <p:cNvPr id="23" name="Rectangle 22"/>
          <p:cNvSpPr/>
          <p:nvPr/>
        </p:nvSpPr>
        <p:spPr>
          <a:xfrm>
            <a:off x="6277970" y="0"/>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174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358775" y="355600"/>
            <a:ext cx="8421688" cy="432795"/>
          </a:xfrm>
        </p:spPr>
        <p:txBody>
          <a:bodyPr/>
          <a:lstStyle/>
          <a:p>
            <a:r>
              <a:rPr lang="en-GB" sz="2400" b="0" dirty="0" smtClean="0"/>
              <a:t>Chanel’s SIPOC Example</a:t>
            </a:r>
          </a:p>
        </p:txBody>
      </p:sp>
      <p:grpSp>
        <p:nvGrpSpPr>
          <p:cNvPr id="77" name="Group 76"/>
          <p:cNvGrpSpPr/>
          <p:nvPr/>
        </p:nvGrpSpPr>
        <p:grpSpPr>
          <a:xfrm>
            <a:off x="444582" y="4655127"/>
            <a:ext cx="8285039" cy="1177642"/>
            <a:chOff x="-13875" y="4765969"/>
            <a:chExt cx="8285039" cy="1066800"/>
          </a:xfrm>
        </p:grpSpPr>
        <p:sp>
          <p:nvSpPr>
            <p:cNvPr id="78" name="Pentagon 77"/>
            <p:cNvSpPr/>
            <p:nvPr/>
          </p:nvSpPr>
          <p:spPr>
            <a:xfrm>
              <a:off x="6456195" y="4765969"/>
              <a:ext cx="1814969" cy="1066800"/>
            </a:xfrm>
            <a:prstGeom prst="homePlate">
              <a:avLst>
                <a:gd name="adj" fmla="val 14852"/>
              </a:avLst>
            </a:prstGeom>
            <a:solidFill>
              <a:srgbClr val="FFFFFF">
                <a:lumMod val="85000"/>
              </a:srgbClr>
            </a:solidFill>
            <a:ln w="762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a:endParaRPr>
            </a:p>
          </p:txBody>
        </p:sp>
        <p:sp>
          <p:nvSpPr>
            <p:cNvPr id="79" name="Pentagon 78"/>
            <p:cNvSpPr/>
            <p:nvPr/>
          </p:nvSpPr>
          <p:spPr>
            <a:xfrm>
              <a:off x="4973760" y="4765969"/>
              <a:ext cx="1870387" cy="1066800"/>
            </a:xfrm>
            <a:prstGeom prst="homePlate">
              <a:avLst>
                <a:gd name="adj" fmla="val 14852"/>
              </a:avLst>
            </a:prstGeom>
            <a:solidFill>
              <a:srgbClr val="FFFFFF">
                <a:lumMod val="85000"/>
              </a:srgbClr>
            </a:solidFill>
            <a:ln w="762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a:endParaRPr>
            </a:p>
          </p:txBody>
        </p:sp>
        <p:sp>
          <p:nvSpPr>
            <p:cNvPr id="80" name="Pentagon 79"/>
            <p:cNvSpPr/>
            <p:nvPr/>
          </p:nvSpPr>
          <p:spPr>
            <a:xfrm>
              <a:off x="1870342" y="4765969"/>
              <a:ext cx="3477512" cy="1066800"/>
            </a:xfrm>
            <a:prstGeom prst="homePlate">
              <a:avLst>
                <a:gd name="adj" fmla="val 14852"/>
              </a:avLst>
            </a:prstGeom>
            <a:solidFill>
              <a:srgbClr val="FFFFFF">
                <a:lumMod val="85000"/>
              </a:srgbClr>
            </a:solidFill>
            <a:ln w="762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a:endParaRPr>
            </a:p>
          </p:txBody>
        </p:sp>
        <p:sp>
          <p:nvSpPr>
            <p:cNvPr id="81" name="Pentagon 80"/>
            <p:cNvSpPr/>
            <p:nvPr/>
          </p:nvSpPr>
          <p:spPr>
            <a:xfrm>
              <a:off x="-13875" y="4765969"/>
              <a:ext cx="2396860" cy="1066800"/>
            </a:xfrm>
            <a:prstGeom prst="homePlate">
              <a:avLst>
                <a:gd name="adj" fmla="val 14852"/>
              </a:avLst>
            </a:prstGeom>
            <a:solidFill>
              <a:srgbClr val="FFFFFF">
                <a:lumMod val="85000"/>
              </a:srgbClr>
            </a:solidFill>
            <a:ln w="762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FFFFFF"/>
                </a:solidFill>
                <a:effectLst/>
                <a:uLnTx/>
                <a:uFillTx/>
                <a:latin typeface="Arial"/>
              </a:endParaRPr>
            </a:p>
          </p:txBody>
        </p:sp>
      </p:grpSp>
      <p:sp>
        <p:nvSpPr>
          <p:cNvPr id="82" name="Line 8"/>
          <p:cNvSpPr>
            <a:spLocks noChangeShapeType="1"/>
          </p:cNvSpPr>
          <p:nvPr/>
        </p:nvSpPr>
        <p:spPr bwMode="gray">
          <a:xfrm>
            <a:off x="348325" y="1037769"/>
            <a:ext cx="8424000" cy="0"/>
          </a:xfrm>
          <a:prstGeom prst="line">
            <a:avLst/>
          </a:prstGeom>
          <a:noFill/>
          <a:ln w="12700" cap="rnd">
            <a:solidFill>
              <a:srgbClr val="002776"/>
            </a:solidFill>
            <a:round/>
            <a:headEnd type="triangle" w="med" len="me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83" name="Rectangle 9"/>
          <p:cNvSpPr>
            <a:spLocks noChangeArrowheads="1"/>
          </p:cNvSpPr>
          <p:nvPr/>
        </p:nvSpPr>
        <p:spPr bwMode="gray">
          <a:xfrm>
            <a:off x="2771332" y="958858"/>
            <a:ext cx="3577436" cy="175433"/>
          </a:xfrm>
          <a:prstGeom prst="rect">
            <a:avLst/>
          </a:prstGeom>
          <a:solidFill>
            <a:srgbClr val="FFFFFF"/>
          </a:solidFill>
          <a:ln w="12700" cap="rnd" algn="ctr">
            <a:noFill/>
            <a:miter lim="800000"/>
            <a:headEnd/>
            <a:tailEnd/>
          </a:ln>
          <a:effectLst/>
        </p:spPr>
        <p:txBody>
          <a:bodyPr wrap="none" lIns="72000" tIns="0" rIns="72000" bIns="0" anchor="b" anchorCtr="1">
            <a:spAutoFit/>
          </a:bodyPr>
          <a:lstStyle/>
          <a:p>
            <a:pPr marL="0" marR="0" lvl="0" indent="0" defTabSz="914400" eaLnBrk="1" fontAlgn="auto" latinLnBrk="0" hangingPunct="1">
              <a:lnSpc>
                <a:spcPct val="95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chemeClr val="accent1"/>
                </a:solidFill>
                <a:effectLst/>
                <a:uLnTx/>
                <a:uFillTx/>
              </a:rPr>
              <a:t>End to end process to submit </a:t>
            </a:r>
            <a:r>
              <a:rPr kumimoji="0" lang="en-US" sz="1200" b="1" i="0" u="none" strike="noStrike" kern="0" cap="none" spc="0" normalizeH="0" baseline="0" noProof="0" dirty="0" err="1" smtClean="0">
                <a:ln>
                  <a:noFill/>
                </a:ln>
                <a:solidFill>
                  <a:schemeClr val="accent1"/>
                </a:solidFill>
                <a:effectLst/>
                <a:uLnTx/>
                <a:uFillTx/>
              </a:rPr>
              <a:t>Conso</a:t>
            </a:r>
            <a:r>
              <a:rPr kumimoji="0" lang="en-US" sz="1200" b="1" i="0" u="none" strike="noStrike" kern="0" cap="none" spc="0" normalizeH="0" baseline="0" noProof="0" dirty="0" smtClean="0">
                <a:ln>
                  <a:noFill/>
                </a:ln>
                <a:solidFill>
                  <a:schemeClr val="accent1"/>
                </a:solidFill>
                <a:effectLst/>
                <a:uLnTx/>
                <a:uFillTx/>
              </a:rPr>
              <a:t> package</a:t>
            </a:r>
          </a:p>
        </p:txBody>
      </p:sp>
      <p:sp>
        <p:nvSpPr>
          <p:cNvPr id="84" name="Rectangle 12"/>
          <p:cNvSpPr>
            <a:spLocks noChangeArrowheads="1"/>
          </p:cNvSpPr>
          <p:nvPr/>
        </p:nvSpPr>
        <p:spPr bwMode="gray">
          <a:xfrm>
            <a:off x="332450" y="2355723"/>
            <a:ext cx="1600200" cy="2008187"/>
          </a:xfrm>
          <a:prstGeom prst="rect">
            <a:avLst/>
          </a:prstGeom>
          <a:noFill/>
          <a:ln w="6350" algn="ctr">
            <a:solidFill>
              <a:srgbClr val="00A1DE"/>
            </a:solidFill>
            <a:miter lim="800000"/>
            <a:headEnd/>
            <a:tailEnd/>
          </a:ln>
          <a:effectLst/>
        </p:spPr>
        <p:txBody>
          <a:bodyPr tIns="137160" bIns="91440"/>
          <a:lstStyle/>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GL Accounting team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AR Accounting team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AP Accounting team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Fixed Assets team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Controllers</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Commercial Agents</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Legal team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Treasury team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Third parties (External accountants)</a:t>
            </a:r>
          </a:p>
        </p:txBody>
      </p:sp>
      <p:sp>
        <p:nvSpPr>
          <p:cNvPr id="85" name="Rectangle 13"/>
          <p:cNvSpPr>
            <a:spLocks noChangeArrowheads="1"/>
          </p:cNvSpPr>
          <p:nvPr/>
        </p:nvSpPr>
        <p:spPr bwMode="gray">
          <a:xfrm>
            <a:off x="332450" y="2062035"/>
            <a:ext cx="1600200" cy="290513"/>
          </a:xfrm>
          <a:prstGeom prst="rect">
            <a:avLst/>
          </a:prstGeom>
          <a:solidFill>
            <a:srgbClr val="00A1DE"/>
          </a:solidFill>
          <a:ln w="9525">
            <a:solidFill>
              <a:srgbClr val="00A1DE"/>
            </a:solidFill>
            <a:miter lim="800000"/>
            <a:headEnd/>
            <a:tailEnd/>
          </a:ln>
          <a:effectLst/>
        </p:spPr>
        <p:txBody>
          <a:bodyPr tIns="27432" bIns="27432" anchor="ctr" anchorCtr="1"/>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rPr>
              <a:t>S</a:t>
            </a:r>
            <a:r>
              <a:rPr kumimoji="0" lang="en-US" sz="1100" b="1" i="0" u="none" strike="noStrike" kern="0" cap="none" spc="0" normalizeH="0" baseline="0" noProof="0" dirty="0" smtClean="0">
                <a:ln>
                  <a:noFill/>
                </a:ln>
                <a:solidFill>
                  <a:srgbClr val="FFFFFF"/>
                </a:solidFill>
                <a:effectLst/>
                <a:uLnTx/>
                <a:uFillTx/>
              </a:rPr>
              <a:t>uppliers</a:t>
            </a:r>
          </a:p>
        </p:txBody>
      </p:sp>
      <p:sp>
        <p:nvSpPr>
          <p:cNvPr id="86" name="Rectangle 14"/>
          <p:cNvSpPr>
            <a:spLocks noChangeArrowheads="1"/>
          </p:cNvSpPr>
          <p:nvPr/>
        </p:nvSpPr>
        <p:spPr bwMode="gray">
          <a:xfrm>
            <a:off x="2050125" y="2062035"/>
            <a:ext cx="1600200" cy="290513"/>
          </a:xfrm>
          <a:prstGeom prst="rect">
            <a:avLst/>
          </a:prstGeom>
          <a:solidFill>
            <a:srgbClr val="00A1DE"/>
          </a:solidFill>
          <a:ln w="9525">
            <a:solidFill>
              <a:srgbClr val="00A1DE"/>
            </a:solidFill>
            <a:miter lim="800000"/>
            <a:headEnd/>
            <a:tailEnd/>
          </a:ln>
          <a:effectLst/>
        </p:spPr>
        <p:txBody>
          <a:bodyPr tIns="27432" bIns="27432" anchor="ctr" anchorCtr="1"/>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rPr>
              <a:t>I</a:t>
            </a:r>
            <a:r>
              <a:rPr kumimoji="0" lang="en-US" sz="1100" b="1" i="0" u="none" strike="noStrike" kern="0" cap="none" spc="0" normalizeH="0" baseline="0" noProof="0" dirty="0" smtClean="0">
                <a:ln>
                  <a:noFill/>
                </a:ln>
                <a:solidFill>
                  <a:srgbClr val="FFFFFF"/>
                </a:solidFill>
                <a:effectLst/>
                <a:uLnTx/>
                <a:uFillTx/>
              </a:rPr>
              <a:t>nputs</a:t>
            </a:r>
          </a:p>
        </p:txBody>
      </p:sp>
      <p:sp>
        <p:nvSpPr>
          <p:cNvPr id="87" name="Rectangle 15"/>
          <p:cNvSpPr>
            <a:spLocks noChangeArrowheads="1"/>
          </p:cNvSpPr>
          <p:nvPr/>
        </p:nvSpPr>
        <p:spPr bwMode="gray">
          <a:xfrm>
            <a:off x="5485475" y="2062035"/>
            <a:ext cx="1600200" cy="290513"/>
          </a:xfrm>
          <a:prstGeom prst="rect">
            <a:avLst/>
          </a:prstGeom>
          <a:solidFill>
            <a:srgbClr val="00A1DE"/>
          </a:solidFill>
          <a:ln w="9525">
            <a:solidFill>
              <a:srgbClr val="00A1DE"/>
            </a:solidFill>
            <a:miter lim="800000"/>
            <a:headEnd/>
            <a:tailEnd/>
          </a:ln>
          <a:effectLst/>
        </p:spPr>
        <p:txBody>
          <a:bodyPr tIns="27432" bIns="27432" anchor="ctr" anchorCtr="1"/>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rPr>
              <a:t>O</a:t>
            </a:r>
            <a:r>
              <a:rPr kumimoji="0" lang="en-US" sz="1100" b="1" i="0" u="none" strike="noStrike" kern="0" cap="none" spc="0" normalizeH="0" baseline="0" noProof="0" dirty="0" smtClean="0">
                <a:ln>
                  <a:noFill/>
                </a:ln>
                <a:solidFill>
                  <a:srgbClr val="FFFFFF"/>
                </a:solidFill>
                <a:effectLst/>
                <a:uLnTx/>
                <a:uFillTx/>
              </a:rPr>
              <a:t>utputs</a:t>
            </a:r>
          </a:p>
        </p:txBody>
      </p:sp>
      <p:sp>
        <p:nvSpPr>
          <p:cNvPr id="88" name="Rectangle 16"/>
          <p:cNvSpPr>
            <a:spLocks noChangeArrowheads="1"/>
          </p:cNvSpPr>
          <p:nvPr/>
        </p:nvSpPr>
        <p:spPr bwMode="gray">
          <a:xfrm>
            <a:off x="7203150" y="2062035"/>
            <a:ext cx="1600200" cy="290513"/>
          </a:xfrm>
          <a:prstGeom prst="rect">
            <a:avLst/>
          </a:prstGeom>
          <a:solidFill>
            <a:srgbClr val="00A1DE"/>
          </a:solidFill>
          <a:ln w="9525">
            <a:solidFill>
              <a:srgbClr val="00A1DE"/>
            </a:solidFill>
            <a:miter lim="800000"/>
            <a:headEnd/>
            <a:tailEnd/>
          </a:ln>
          <a:effectLst/>
        </p:spPr>
        <p:txBody>
          <a:bodyPr tIns="27432" bIns="27432" anchor="ctr" anchorCtr="1"/>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rPr>
              <a:t>C</a:t>
            </a:r>
            <a:r>
              <a:rPr kumimoji="0" lang="en-US" sz="1100" b="1" i="0" u="none" strike="noStrike" kern="0" cap="none" spc="0" normalizeH="0" baseline="0" noProof="0" dirty="0" smtClean="0">
                <a:ln>
                  <a:noFill/>
                </a:ln>
                <a:solidFill>
                  <a:srgbClr val="FFFFFF"/>
                </a:solidFill>
                <a:effectLst/>
                <a:uLnTx/>
                <a:uFillTx/>
              </a:rPr>
              <a:t>ustomers</a:t>
            </a:r>
          </a:p>
        </p:txBody>
      </p:sp>
      <p:sp>
        <p:nvSpPr>
          <p:cNvPr id="89" name="Rectangle 17"/>
          <p:cNvSpPr>
            <a:spLocks noChangeArrowheads="1"/>
          </p:cNvSpPr>
          <p:nvPr/>
        </p:nvSpPr>
        <p:spPr bwMode="gray">
          <a:xfrm>
            <a:off x="3767800" y="2062035"/>
            <a:ext cx="1600200" cy="290513"/>
          </a:xfrm>
          <a:prstGeom prst="rect">
            <a:avLst/>
          </a:prstGeom>
          <a:solidFill>
            <a:srgbClr val="00A1DE"/>
          </a:solidFill>
          <a:ln w="9525">
            <a:solidFill>
              <a:srgbClr val="00A1DE"/>
            </a:solidFill>
            <a:miter lim="800000"/>
            <a:headEnd/>
            <a:tailEnd/>
          </a:ln>
          <a:effectLst/>
        </p:spPr>
        <p:txBody>
          <a:bodyPr tIns="27432" bIns="27432" anchor="ctr" anchorCtr="1"/>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rPr>
              <a:t>P</a:t>
            </a:r>
            <a:r>
              <a:rPr kumimoji="0" lang="en-US" sz="1100" b="1" i="0" u="none" strike="noStrike" kern="0" cap="none" spc="0" normalizeH="0" baseline="0" noProof="0" dirty="0" smtClean="0">
                <a:ln>
                  <a:noFill/>
                </a:ln>
                <a:solidFill>
                  <a:srgbClr val="FFFFFF"/>
                </a:solidFill>
                <a:effectLst/>
                <a:uLnTx/>
                <a:uFillTx/>
              </a:rPr>
              <a:t>rocess</a:t>
            </a:r>
          </a:p>
        </p:txBody>
      </p:sp>
      <p:sp>
        <p:nvSpPr>
          <p:cNvPr id="90" name="Rectangle 18"/>
          <p:cNvSpPr>
            <a:spLocks noChangeArrowheads="1"/>
          </p:cNvSpPr>
          <p:nvPr/>
        </p:nvSpPr>
        <p:spPr bwMode="gray">
          <a:xfrm>
            <a:off x="2050125" y="2355723"/>
            <a:ext cx="1600200" cy="2008187"/>
          </a:xfrm>
          <a:prstGeom prst="rect">
            <a:avLst/>
          </a:prstGeom>
          <a:noFill/>
          <a:ln w="6350" algn="ctr">
            <a:solidFill>
              <a:srgbClr val="00A1DE"/>
            </a:solidFill>
            <a:miter lim="800000"/>
            <a:headEnd/>
            <a:tailEnd/>
          </a:ln>
          <a:effectLst/>
        </p:spPr>
        <p:txBody>
          <a:bodyPr tIns="137160" bIns="91440"/>
          <a:lstStyle/>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GL extracts from SAP</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Evidence files and emails sent by suppliers</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Empty </a:t>
            </a:r>
            <a:r>
              <a:rPr kumimoji="0" lang="en-US" sz="1000" b="0" i="0" u="none" strike="noStrike" kern="0" cap="none" spc="0" normalizeH="0" baseline="0" noProof="0" dirty="0" err="1" smtClean="0">
                <a:ln>
                  <a:noFill/>
                </a:ln>
                <a:solidFill>
                  <a:srgbClr val="002776"/>
                </a:solidFill>
                <a:effectLst/>
                <a:uLnTx/>
                <a:uFillTx/>
              </a:rPr>
              <a:t>Conso</a:t>
            </a:r>
            <a:r>
              <a:rPr kumimoji="0" lang="en-US" sz="1000" b="0" i="0" u="none" strike="noStrike" kern="0" cap="none" spc="0" normalizeH="0" baseline="0" noProof="0" dirty="0" smtClean="0">
                <a:ln>
                  <a:noFill/>
                </a:ln>
                <a:solidFill>
                  <a:srgbClr val="002776"/>
                </a:solidFill>
                <a:effectLst/>
                <a:uLnTx/>
                <a:uFillTx/>
              </a:rPr>
              <a:t> package files </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Standard Excel templates</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Non standard Excel files</a:t>
            </a:r>
          </a:p>
        </p:txBody>
      </p:sp>
      <p:sp>
        <p:nvSpPr>
          <p:cNvPr id="91" name="Rectangle 19"/>
          <p:cNvSpPr>
            <a:spLocks noChangeArrowheads="1"/>
          </p:cNvSpPr>
          <p:nvPr/>
        </p:nvSpPr>
        <p:spPr bwMode="gray">
          <a:xfrm>
            <a:off x="3767800" y="2355723"/>
            <a:ext cx="1600200" cy="2008187"/>
          </a:xfrm>
          <a:prstGeom prst="rect">
            <a:avLst/>
          </a:prstGeom>
          <a:noFill/>
          <a:ln w="6350" algn="ctr">
            <a:solidFill>
              <a:srgbClr val="00A1DE"/>
            </a:solidFill>
            <a:miter lim="800000"/>
            <a:headEnd/>
            <a:tailEnd/>
          </a:ln>
          <a:effectLst/>
        </p:spPr>
        <p:txBody>
          <a:bodyPr tIns="137160" bIns="91440"/>
          <a:lstStyle/>
          <a:p>
            <a:pPr marL="0" marR="0" lvl="0" indent="0" defTabSz="914400" eaLnBrk="1" fontAlgn="auto" latinLnBrk="0" hangingPunct="1">
              <a:lnSpc>
                <a:spcPct val="100000"/>
              </a:lnSpc>
              <a:spcBef>
                <a:spcPts val="300"/>
              </a:spcBef>
              <a:spcAft>
                <a:spcPts val="0"/>
              </a:spcAft>
              <a:buClrTx/>
              <a:buSzPct val="85000"/>
              <a:buFont typeface="Wingdings" pitchFamily="2" charset="2"/>
              <a:buNone/>
              <a:tabLst/>
              <a:defRPr/>
            </a:pPr>
            <a:r>
              <a:rPr kumimoji="0" lang="en-GB" sz="1000" b="0" i="0" u="none" strike="noStrike" kern="0" cap="none" spc="0" normalizeH="0" baseline="0" noProof="0" dirty="0" smtClean="0">
                <a:ln>
                  <a:noFill/>
                </a:ln>
                <a:solidFill>
                  <a:srgbClr val="002776"/>
                </a:solidFill>
                <a:effectLst/>
                <a:uLnTx/>
                <a:uFillTx/>
              </a:rPr>
              <a:t>Process to complete, review and submit all financial data entries owned by the French Accounting team to head office through HFM</a:t>
            </a:r>
          </a:p>
        </p:txBody>
      </p:sp>
      <p:sp>
        <p:nvSpPr>
          <p:cNvPr id="92" name="Rectangle 20"/>
          <p:cNvSpPr>
            <a:spLocks noChangeArrowheads="1"/>
          </p:cNvSpPr>
          <p:nvPr/>
        </p:nvSpPr>
        <p:spPr bwMode="gray">
          <a:xfrm>
            <a:off x="5485475" y="2355723"/>
            <a:ext cx="1600200" cy="2008187"/>
          </a:xfrm>
          <a:prstGeom prst="rect">
            <a:avLst/>
          </a:prstGeom>
          <a:noFill/>
          <a:ln w="6350" algn="ctr">
            <a:solidFill>
              <a:srgbClr val="00A1DE"/>
            </a:solidFill>
            <a:miter lim="800000"/>
            <a:headEnd/>
            <a:tailEnd/>
          </a:ln>
          <a:effectLst/>
        </p:spPr>
        <p:txBody>
          <a:bodyPr tIns="137160" bIns="91440"/>
          <a:lstStyle/>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SAP FI closed</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Package completed, reviewed and uploaded into HFM</a:t>
            </a:r>
          </a:p>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Closure files made of the printed copy of the </a:t>
            </a:r>
            <a:r>
              <a:rPr kumimoji="0" lang="en-US" sz="1000" b="0" i="0" u="none" strike="noStrike" kern="0" cap="none" spc="0" normalizeH="0" baseline="0" noProof="0" dirty="0" err="1" smtClean="0">
                <a:ln>
                  <a:noFill/>
                </a:ln>
                <a:solidFill>
                  <a:srgbClr val="002776"/>
                </a:solidFill>
                <a:effectLst/>
                <a:uLnTx/>
                <a:uFillTx/>
              </a:rPr>
              <a:t>Conso</a:t>
            </a:r>
            <a:r>
              <a:rPr kumimoji="0" lang="en-US" sz="1000" b="0" i="0" u="none" strike="noStrike" kern="0" cap="none" spc="0" normalizeH="0" baseline="0" noProof="0" dirty="0" smtClean="0">
                <a:ln>
                  <a:noFill/>
                </a:ln>
                <a:solidFill>
                  <a:srgbClr val="002776"/>
                </a:solidFill>
                <a:effectLst/>
                <a:uLnTx/>
                <a:uFillTx/>
              </a:rPr>
              <a:t> package with evidences:</a:t>
            </a:r>
          </a:p>
          <a:p>
            <a:pPr marL="182563" marR="0" lvl="0" indent="-114300" defTabSz="914400" eaLnBrk="1" fontAlgn="auto" latinLnBrk="0" hangingPunct="1">
              <a:lnSpc>
                <a:spcPct val="100000"/>
              </a:lnSpc>
              <a:spcBef>
                <a:spcPts val="100"/>
              </a:spcBef>
              <a:spcAft>
                <a:spcPts val="0"/>
              </a:spcAft>
              <a:buClrTx/>
              <a:buSzPct val="85000"/>
              <a:buFont typeface="Arial" pitchFamily="34" charset="0"/>
              <a:buChar char="−"/>
              <a:tabLst/>
              <a:defRPr/>
            </a:pPr>
            <a:r>
              <a:rPr kumimoji="0" lang="en-US" sz="800" b="0" i="0" u="none" strike="noStrike" kern="0" cap="none" spc="0" normalizeH="0" baseline="0" noProof="0" dirty="0" smtClean="0">
                <a:ln>
                  <a:noFill/>
                </a:ln>
                <a:solidFill>
                  <a:srgbClr val="002776"/>
                </a:solidFill>
                <a:effectLst/>
                <a:uLnTx/>
                <a:uFillTx/>
              </a:rPr>
              <a:t>“Rapprochement de situation </a:t>
            </a:r>
            <a:r>
              <a:rPr kumimoji="0" lang="en-US" sz="800" b="0" i="0" u="none" strike="noStrike" kern="0" cap="none" spc="0" normalizeH="0" baseline="0" noProof="0" dirty="0" err="1" smtClean="0">
                <a:ln>
                  <a:noFill/>
                </a:ln>
                <a:solidFill>
                  <a:srgbClr val="002776"/>
                </a:solidFill>
                <a:effectLst/>
                <a:uLnTx/>
                <a:uFillTx/>
              </a:rPr>
              <a:t>nette</a:t>
            </a:r>
            <a:r>
              <a:rPr kumimoji="0" lang="en-US" sz="800" b="0" i="0" u="none" strike="noStrike" kern="0" cap="none" spc="0" normalizeH="0" baseline="0" noProof="0" dirty="0" smtClean="0">
                <a:ln>
                  <a:noFill/>
                </a:ln>
                <a:solidFill>
                  <a:srgbClr val="002776"/>
                </a:solidFill>
                <a:effectLst/>
                <a:uLnTx/>
                <a:uFillTx/>
              </a:rPr>
              <a:t>” files</a:t>
            </a:r>
          </a:p>
          <a:p>
            <a:pPr marL="182563" marR="0" lvl="0" indent="-114300" defTabSz="914400" eaLnBrk="1" fontAlgn="auto" latinLnBrk="0" hangingPunct="1">
              <a:lnSpc>
                <a:spcPct val="100000"/>
              </a:lnSpc>
              <a:spcBef>
                <a:spcPts val="100"/>
              </a:spcBef>
              <a:spcAft>
                <a:spcPts val="0"/>
              </a:spcAft>
              <a:buClrTx/>
              <a:buSzPct val="85000"/>
              <a:buFont typeface="Arial" pitchFamily="34" charset="0"/>
              <a:buChar char="−"/>
              <a:tabLst/>
              <a:defRPr/>
            </a:pPr>
            <a:r>
              <a:rPr kumimoji="0" lang="en-US" sz="800" b="0" i="0" u="none" strike="noStrike" kern="0" cap="none" spc="0" normalizeH="0" baseline="0" noProof="0" dirty="0" smtClean="0">
                <a:ln>
                  <a:noFill/>
                </a:ln>
                <a:solidFill>
                  <a:srgbClr val="002776"/>
                </a:solidFill>
                <a:effectLst/>
                <a:uLnTx/>
                <a:uFillTx/>
              </a:rPr>
              <a:t>Evidence files</a:t>
            </a:r>
          </a:p>
          <a:p>
            <a:pPr marL="182563" marR="0" lvl="0" indent="-114300" defTabSz="914400" eaLnBrk="1" fontAlgn="auto" latinLnBrk="0" hangingPunct="1">
              <a:lnSpc>
                <a:spcPct val="100000"/>
              </a:lnSpc>
              <a:spcBef>
                <a:spcPts val="100"/>
              </a:spcBef>
              <a:spcAft>
                <a:spcPts val="0"/>
              </a:spcAft>
              <a:buClrTx/>
              <a:buSzPct val="85000"/>
              <a:buFont typeface="Arial" pitchFamily="34" charset="0"/>
              <a:buChar char="−"/>
              <a:tabLst/>
              <a:defRPr/>
            </a:pPr>
            <a:r>
              <a:rPr kumimoji="0" lang="en-US" sz="800" b="0" i="0" u="none" strike="noStrike" kern="0" cap="none" spc="0" normalizeH="0" baseline="0" noProof="0" dirty="0" smtClean="0">
                <a:ln>
                  <a:noFill/>
                </a:ln>
                <a:solidFill>
                  <a:srgbClr val="002776"/>
                </a:solidFill>
                <a:effectLst/>
                <a:uLnTx/>
                <a:uFillTx/>
              </a:rPr>
              <a:t>Journals</a:t>
            </a:r>
          </a:p>
          <a:p>
            <a:pPr marL="114300" marR="0" lvl="0" indent="-114300" defTabSz="914400" eaLnBrk="1" fontAlgn="auto" latinLnBrk="0" hangingPunct="1">
              <a:lnSpc>
                <a:spcPct val="110000"/>
              </a:lnSpc>
              <a:spcBef>
                <a:spcPct val="50000"/>
              </a:spcBef>
              <a:spcAft>
                <a:spcPts val="0"/>
              </a:spcAft>
              <a:buClrTx/>
              <a:buSzPct val="85000"/>
              <a:buFont typeface="Wingdings" pitchFamily="2" charset="2"/>
              <a:buChar char="§"/>
              <a:tabLst/>
              <a:defRPr/>
            </a:pPr>
            <a:endParaRPr kumimoji="0" lang="en-US" sz="1000" b="0" i="0" u="none" strike="noStrike" kern="0" cap="none" spc="0" normalizeH="0" baseline="0" noProof="0" dirty="0" smtClean="0">
              <a:ln>
                <a:noFill/>
              </a:ln>
              <a:solidFill>
                <a:srgbClr val="002776"/>
              </a:solidFill>
              <a:effectLst/>
              <a:uLnTx/>
              <a:uFillTx/>
            </a:endParaRPr>
          </a:p>
        </p:txBody>
      </p:sp>
      <p:sp>
        <p:nvSpPr>
          <p:cNvPr id="93" name="Rectangle 21"/>
          <p:cNvSpPr>
            <a:spLocks noChangeArrowheads="1"/>
          </p:cNvSpPr>
          <p:nvPr/>
        </p:nvSpPr>
        <p:spPr bwMode="gray">
          <a:xfrm>
            <a:off x="7203150" y="2355723"/>
            <a:ext cx="1600200" cy="2008187"/>
          </a:xfrm>
          <a:prstGeom prst="rect">
            <a:avLst/>
          </a:prstGeom>
          <a:noFill/>
          <a:ln w="6350" algn="ctr">
            <a:solidFill>
              <a:srgbClr val="00A1DE"/>
            </a:solidFill>
            <a:miter lim="800000"/>
            <a:headEnd/>
            <a:tailEnd/>
          </a:ln>
          <a:effectLst/>
        </p:spPr>
        <p:txBody>
          <a:bodyPr tIns="137160" bIns="91440"/>
          <a:lstStyle/>
          <a:p>
            <a:pPr marL="114300" marR="0" lvl="0" indent="-114300" defTabSz="914400" eaLnBrk="1" fontAlgn="auto" latinLnBrk="0" hangingPunct="1">
              <a:lnSpc>
                <a:spcPct val="100000"/>
              </a:lnSpc>
              <a:spcBef>
                <a:spcPts val="300"/>
              </a:spcBef>
              <a:spcAft>
                <a:spcPts val="0"/>
              </a:spcAft>
              <a:buClrTx/>
              <a:buSzPct val="85000"/>
              <a:buFont typeface="Wingdings" pitchFamily="2" charset="2"/>
              <a:buChar char="§"/>
              <a:tabLst/>
              <a:defRPr/>
            </a:pPr>
            <a:r>
              <a:rPr kumimoji="0" lang="en-US" sz="1000" b="0" i="0" u="none" strike="noStrike" kern="0" cap="none" spc="0" normalizeH="0" baseline="0" noProof="0" dirty="0" smtClean="0">
                <a:ln>
                  <a:noFill/>
                </a:ln>
                <a:solidFill>
                  <a:srgbClr val="002776"/>
                </a:solidFill>
                <a:effectLst/>
                <a:uLnTx/>
                <a:uFillTx/>
              </a:rPr>
              <a:t>head office</a:t>
            </a:r>
          </a:p>
        </p:txBody>
      </p:sp>
      <p:sp>
        <p:nvSpPr>
          <p:cNvPr id="94" name="Rectangle 22"/>
          <p:cNvSpPr>
            <a:spLocks noChangeArrowheads="1"/>
          </p:cNvSpPr>
          <p:nvPr/>
        </p:nvSpPr>
        <p:spPr bwMode="gray">
          <a:xfrm>
            <a:off x="578965" y="4960095"/>
            <a:ext cx="1152000"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Request data</a:t>
            </a:r>
            <a:endParaRPr kumimoji="0" lang="en-US" sz="1400" b="0" i="0" u="none" strike="noStrike" kern="0" cap="none" spc="0" normalizeH="0" baseline="0" noProof="0" dirty="0" smtClean="0">
              <a:ln>
                <a:noFill/>
              </a:ln>
              <a:solidFill>
                <a:srgbClr val="FFFFFF"/>
              </a:solidFill>
              <a:effectLst/>
              <a:uLnTx/>
              <a:uFillTx/>
            </a:endParaRPr>
          </a:p>
        </p:txBody>
      </p:sp>
      <p:sp>
        <p:nvSpPr>
          <p:cNvPr id="95" name="Rectangle 23"/>
          <p:cNvSpPr>
            <a:spLocks noChangeArrowheads="1"/>
          </p:cNvSpPr>
          <p:nvPr/>
        </p:nvSpPr>
        <p:spPr bwMode="gray">
          <a:xfrm>
            <a:off x="3017365" y="4960095"/>
            <a:ext cx="1152000"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Receive and check data</a:t>
            </a:r>
          </a:p>
        </p:txBody>
      </p:sp>
      <p:sp>
        <p:nvSpPr>
          <p:cNvPr id="96" name="Rectangle 24"/>
          <p:cNvSpPr>
            <a:spLocks noChangeArrowheads="1"/>
          </p:cNvSpPr>
          <p:nvPr/>
        </p:nvSpPr>
        <p:spPr bwMode="gray">
          <a:xfrm>
            <a:off x="5925665" y="5167911"/>
            <a:ext cx="1152000"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Review </a:t>
            </a:r>
            <a:r>
              <a:rPr kumimoji="0" lang="en-US" sz="1000" b="0" i="0" u="none" strike="noStrike" kern="0" cap="none" spc="0" normalizeH="0" baseline="0" noProof="0" dirty="0" err="1" smtClean="0">
                <a:ln>
                  <a:noFill/>
                </a:ln>
                <a:solidFill>
                  <a:srgbClr val="FFFFFF"/>
                </a:solidFill>
                <a:effectLst/>
                <a:uLnTx/>
                <a:uFillTx/>
              </a:rPr>
              <a:t>Conso</a:t>
            </a:r>
            <a:r>
              <a:rPr kumimoji="0" lang="en-US" sz="1000" b="0" i="0" u="none" strike="noStrike" kern="0" cap="none" spc="0" normalizeH="0" baseline="0" noProof="0" dirty="0" smtClean="0">
                <a:ln>
                  <a:noFill/>
                </a:ln>
                <a:solidFill>
                  <a:srgbClr val="FFFFFF"/>
                </a:solidFill>
                <a:effectLst/>
                <a:uLnTx/>
                <a:uFillTx/>
              </a:rPr>
              <a:t> package</a:t>
            </a:r>
            <a:endParaRPr kumimoji="0" lang="en-US" sz="1400" b="0" i="0" u="none" strike="noStrike" kern="0" cap="none" spc="0" normalizeH="0" baseline="0" noProof="0" dirty="0" smtClean="0">
              <a:ln>
                <a:noFill/>
              </a:ln>
              <a:solidFill>
                <a:srgbClr val="FFFFFF"/>
              </a:solidFill>
              <a:effectLst/>
              <a:uLnTx/>
              <a:uFillTx/>
            </a:endParaRPr>
          </a:p>
        </p:txBody>
      </p:sp>
      <p:sp>
        <p:nvSpPr>
          <p:cNvPr id="97" name="Rectangle 25"/>
          <p:cNvSpPr>
            <a:spLocks noChangeArrowheads="1"/>
          </p:cNvSpPr>
          <p:nvPr/>
        </p:nvSpPr>
        <p:spPr bwMode="gray">
          <a:xfrm>
            <a:off x="7395257" y="5167911"/>
            <a:ext cx="1152000"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Upload HFM</a:t>
            </a:r>
            <a:endParaRPr kumimoji="0" lang="en-US" sz="1400" b="0" i="0" u="none" strike="noStrike" kern="0" cap="none" spc="0" normalizeH="0" baseline="0" noProof="0" dirty="0" smtClean="0">
              <a:ln>
                <a:noFill/>
              </a:ln>
              <a:solidFill>
                <a:srgbClr val="FFFFFF"/>
              </a:solidFill>
              <a:effectLst/>
              <a:uLnTx/>
              <a:uFillTx/>
            </a:endParaRPr>
          </a:p>
        </p:txBody>
      </p:sp>
      <p:cxnSp>
        <p:nvCxnSpPr>
          <p:cNvPr id="98" name="AutoShape 26"/>
          <p:cNvCxnSpPr>
            <a:cxnSpLocks noChangeShapeType="1"/>
            <a:stCxn id="94" idx="3"/>
            <a:endCxn id="95" idx="1"/>
          </p:cNvCxnSpPr>
          <p:nvPr/>
        </p:nvCxnSpPr>
        <p:spPr bwMode="gray">
          <a:xfrm>
            <a:off x="1730965" y="5140123"/>
            <a:ext cx="1286400" cy="0"/>
          </a:xfrm>
          <a:prstGeom prst="straightConnector1">
            <a:avLst/>
          </a:prstGeom>
          <a:noFill/>
          <a:ln w="12700">
            <a:solidFill>
              <a:srgbClr val="000000"/>
            </a:solidFill>
            <a:round/>
            <a:headEnd/>
            <a:tailEnd type="triangle" w="med" len="med"/>
          </a:ln>
          <a:effectLst/>
        </p:spPr>
      </p:cxnSp>
      <p:cxnSp>
        <p:nvCxnSpPr>
          <p:cNvPr id="99" name="AutoShape 28"/>
          <p:cNvCxnSpPr>
            <a:cxnSpLocks noChangeShapeType="1"/>
            <a:stCxn id="96" idx="3"/>
            <a:endCxn id="97" idx="1"/>
          </p:cNvCxnSpPr>
          <p:nvPr/>
        </p:nvCxnSpPr>
        <p:spPr bwMode="gray">
          <a:xfrm>
            <a:off x="7077665" y="5347939"/>
            <a:ext cx="317592" cy="0"/>
          </a:xfrm>
          <a:prstGeom prst="straightConnector1">
            <a:avLst/>
          </a:prstGeom>
          <a:noFill/>
          <a:ln w="12700">
            <a:solidFill>
              <a:srgbClr val="000000"/>
            </a:solidFill>
            <a:round/>
            <a:headEnd/>
            <a:tailEnd type="triangle" w="med" len="med"/>
          </a:ln>
          <a:effectLst/>
        </p:spPr>
      </p:cxnSp>
      <p:sp>
        <p:nvSpPr>
          <p:cNvPr id="100" name="Rectangle 29"/>
          <p:cNvSpPr>
            <a:spLocks noChangeArrowheads="1"/>
          </p:cNvSpPr>
          <p:nvPr/>
        </p:nvSpPr>
        <p:spPr bwMode="gray">
          <a:xfrm>
            <a:off x="4471515" y="5174261"/>
            <a:ext cx="1152000"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Input data in </a:t>
            </a:r>
            <a:r>
              <a:rPr kumimoji="0" lang="en-US" sz="1000" b="0" i="0" u="none" strike="noStrike" kern="0" cap="none" spc="0" normalizeH="0" baseline="0" noProof="0" dirty="0" err="1" smtClean="0">
                <a:ln>
                  <a:noFill/>
                </a:ln>
                <a:solidFill>
                  <a:srgbClr val="FFFFFF"/>
                </a:solidFill>
                <a:effectLst/>
                <a:uLnTx/>
                <a:uFillTx/>
              </a:rPr>
              <a:t>Conso</a:t>
            </a:r>
            <a:r>
              <a:rPr kumimoji="0" lang="en-US" sz="1000" b="0" i="0" u="none" strike="noStrike" kern="0" cap="none" spc="0" normalizeH="0" baseline="0" noProof="0" dirty="0" smtClean="0">
                <a:ln>
                  <a:noFill/>
                </a:ln>
                <a:solidFill>
                  <a:srgbClr val="FFFFFF"/>
                </a:solidFill>
                <a:effectLst/>
                <a:uLnTx/>
                <a:uFillTx/>
              </a:rPr>
              <a:t> package</a:t>
            </a:r>
            <a:endParaRPr kumimoji="0" lang="en-US" sz="1400" b="0" i="0" u="none" strike="noStrike" kern="0" cap="none" spc="0" normalizeH="0" baseline="0" noProof="0" dirty="0" smtClean="0">
              <a:ln>
                <a:noFill/>
              </a:ln>
              <a:solidFill>
                <a:srgbClr val="FFFFFF"/>
              </a:solidFill>
              <a:effectLst/>
              <a:uLnTx/>
              <a:uFillTx/>
            </a:endParaRPr>
          </a:p>
        </p:txBody>
      </p:sp>
      <p:cxnSp>
        <p:nvCxnSpPr>
          <p:cNvPr id="101" name="AutoShape 30"/>
          <p:cNvCxnSpPr>
            <a:cxnSpLocks noChangeShapeType="1"/>
            <a:stCxn id="100" idx="3"/>
            <a:endCxn id="96" idx="1"/>
          </p:cNvCxnSpPr>
          <p:nvPr/>
        </p:nvCxnSpPr>
        <p:spPr bwMode="gray">
          <a:xfrm flipV="1">
            <a:off x="5623515" y="5347939"/>
            <a:ext cx="302150" cy="6350"/>
          </a:xfrm>
          <a:prstGeom prst="straightConnector1">
            <a:avLst/>
          </a:prstGeom>
          <a:noFill/>
          <a:ln w="12700">
            <a:solidFill>
              <a:srgbClr val="000000"/>
            </a:solidFill>
            <a:round/>
            <a:headEnd/>
            <a:tailEnd type="triangle" w="med" len="med"/>
          </a:ln>
          <a:effectLst/>
        </p:spPr>
      </p:cxnSp>
      <p:sp>
        <p:nvSpPr>
          <p:cNvPr id="102" name="Line 31"/>
          <p:cNvSpPr>
            <a:spLocks noChangeShapeType="1"/>
          </p:cNvSpPr>
          <p:nvPr/>
        </p:nvSpPr>
        <p:spPr bwMode="auto">
          <a:xfrm>
            <a:off x="5368417" y="4371474"/>
            <a:ext cx="2615443" cy="327379"/>
          </a:xfrm>
          <a:prstGeom prst="line">
            <a:avLst/>
          </a:prstGeom>
          <a:noFill/>
          <a:ln w="12700">
            <a:solidFill>
              <a:srgbClr val="FFFFFF">
                <a:lumMod val="75000"/>
              </a:srgbClr>
            </a:solidFill>
            <a:prstDash val="dash"/>
            <a:round/>
            <a:headEnd/>
            <a:tailEnd/>
          </a:ln>
          <a:effectLst/>
        </p:spPr>
        <p:txBody>
          <a:bodyPr lIns="45720" rIns="4572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sp>
        <p:nvSpPr>
          <p:cNvPr id="103" name="Line 32"/>
          <p:cNvSpPr>
            <a:spLocks noChangeShapeType="1"/>
          </p:cNvSpPr>
          <p:nvPr/>
        </p:nvSpPr>
        <p:spPr bwMode="auto">
          <a:xfrm flipH="1">
            <a:off x="901850" y="4367464"/>
            <a:ext cx="2866367" cy="317212"/>
          </a:xfrm>
          <a:prstGeom prst="line">
            <a:avLst/>
          </a:prstGeom>
          <a:noFill/>
          <a:ln w="12700">
            <a:solidFill>
              <a:srgbClr val="FFFFFF">
                <a:lumMod val="75000"/>
              </a:srgbClr>
            </a:solidFill>
            <a:prstDash val="dash"/>
            <a:round/>
            <a:headEnd/>
            <a:tailEnd/>
          </a:ln>
          <a:effectLst/>
        </p:spPr>
        <p:txBody>
          <a:bodyPr lIns="45720" rIns="4572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rgbClr val="000000"/>
              </a:solidFill>
              <a:effectLst/>
              <a:uLnTx/>
              <a:uFillTx/>
            </a:endParaRPr>
          </a:p>
        </p:txBody>
      </p:sp>
      <p:graphicFrame>
        <p:nvGraphicFramePr>
          <p:cNvPr id="104" name="Table 103"/>
          <p:cNvGraphicFramePr>
            <a:graphicFrameLocks noGrp="1"/>
          </p:cNvGraphicFramePr>
          <p:nvPr>
            <p:extLst>
              <p:ext uri="{D42A27DB-BD31-4B8C-83A1-F6EECF244321}">
                <p14:modId xmlns:p14="http://schemas.microsoft.com/office/powerpoint/2010/main" val="3412772617"/>
              </p:ext>
            </p:extLst>
          </p:nvPr>
        </p:nvGraphicFramePr>
        <p:xfrm>
          <a:off x="334037" y="1293747"/>
          <a:ext cx="4156075" cy="457200"/>
        </p:xfrm>
        <a:graphic>
          <a:graphicData uri="http://schemas.openxmlformats.org/drawingml/2006/table">
            <a:tbl>
              <a:tblPr firstRow="1" bandRow="1"/>
              <a:tblGrid>
                <a:gridCol w="1116000"/>
                <a:gridCol w="3040075"/>
              </a:tblGrid>
              <a:tr h="0">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r>
                        <a:rPr lang="en-US" sz="900" noProof="0" dirty="0" smtClean="0">
                          <a:solidFill>
                            <a:schemeClr val="tx1"/>
                          </a:solidFill>
                        </a:rPr>
                        <a:t>Purpose</a:t>
                      </a:r>
                      <a:endParaRPr lang="en-US" sz="900" noProof="0" dirty="0">
                        <a:solidFill>
                          <a:schemeClr val="tx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marL="82550" indent="-82550">
                        <a:buFont typeface="Wingdings" pitchFamily="2" charset="2"/>
                        <a:buChar char="§"/>
                      </a:pPr>
                      <a:r>
                        <a:rPr lang="en-US" sz="900" b="0" baseline="0" noProof="0" dirty="0" smtClean="0">
                          <a:solidFill>
                            <a:schemeClr val="accent1"/>
                          </a:solidFill>
                        </a:rPr>
                        <a:t>Submit year end financial data to head office</a:t>
                      </a: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1244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r>
                        <a:rPr lang="en-US" sz="900" b="1" noProof="0" dirty="0" smtClean="0">
                          <a:solidFill>
                            <a:schemeClr val="tx1"/>
                          </a:solidFill>
                        </a:rPr>
                        <a:t>Process owner</a:t>
                      </a:r>
                      <a:endParaRPr lang="en-US" sz="900" b="1" noProof="0" dirty="0">
                        <a:solidFill>
                          <a:schemeClr val="tx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82550">
                        <a:buFont typeface="Wingdings" pitchFamily="2" charset="2"/>
                        <a:buChar char="§"/>
                      </a:pPr>
                      <a:r>
                        <a:rPr lang="en-US" sz="900" b="0" baseline="0" noProof="0" dirty="0" err="1" smtClean="0">
                          <a:solidFill>
                            <a:schemeClr val="accent1"/>
                          </a:solidFill>
                        </a:rPr>
                        <a:t>Katja</a:t>
                      </a:r>
                      <a:r>
                        <a:rPr lang="en-US" sz="900" b="0" baseline="0" noProof="0" dirty="0" smtClean="0">
                          <a:solidFill>
                            <a:schemeClr val="accent1"/>
                          </a:solidFill>
                        </a:rPr>
                        <a:t> </a:t>
                      </a:r>
                      <a:r>
                        <a:rPr lang="en-US" sz="900" b="0" baseline="0" noProof="0" dirty="0" err="1" smtClean="0">
                          <a:solidFill>
                            <a:schemeClr val="accent1"/>
                          </a:solidFill>
                        </a:rPr>
                        <a:t>Ballon</a:t>
                      </a:r>
                      <a:endParaRPr lang="en-US" sz="900" b="0" baseline="0" noProof="0" dirty="0" smtClean="0">
                        <a:solidFill>
                          <a:schemeClr val="accent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105" name="Table 104"/>
          <p:cNvGraphicFramePr>
            <a:graphicFrameLocks noGrp="1"/>
          </p:cNvGraphicFramePr>
          <p:nvPr>
            <p:extLst>
              <p:ext uri="{D42A27DB-BD31-4B8C-83A1-F6EECF244321}">
                <p14:modId xmlns:p14="http://schemas.microsoft.com/office/powerpoint/2010/main" val="2134328732"/>
              </p:ext>
            </p:extLst>
          </p:nvPr>
        </p:nvGraphicFramePr>
        <p:xfrm>
          <a:off x="4654875" y="1293747"/>
          <a:ext cx="4158000" cy="457200"/>
        </p:xfrm>
        <a:graphic>
          <a:graphicData uri="http://schemas.openxmlformats.org/drawingml/2006/table">
            <a:tbl>
              <a:tblPr firstRow="1" bandRow="1"/>
              <a:tblGrid>
                <a:gridCol w="1116000"/>
                <a:gridCol w="3042000"/>
              </a:tblGrid>
              <a:tr h="0">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r>
                        <a:rPr lang="en-US" sz="900" noProof="0" dirty="0" smtClean="0">
                          <a:solidFill>
                            <a:schemeClr val="tx1"/>
                          </a:solidFill>
                        </a:rPr>
                        <a:t>Start</a:t>
                      </a:r>
                      <a:endParaRPr lang="en-US" sz="900" noProof="0" dirty="0">
                        <a:solidFill>
                          <a:schemeClr val="tx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marL="82550" indent="-82550">
                        <a:buFont typeface="Wingdings" pitchFamily="2" charset="2"/>
                        <a:buChar char="§"/>
                        <a:tabLst>
                          <a:tab pos="442913" algn="l"/>
                        </a:tabLst>
                      </a:pPr>
                      <a:r>
                        <a:rPr lang="en-US" sz="900" b="0" baseline="0" noProof="0" dirty="0" smtClean="0">
                          <a:solidFill>
                            <a:schemeClr val="accent1"/>
                          </a:solidFill>
                        </a:rPr>
                        <a:t>D+0: 	First day of the year end closure cycle</a:t>
                      </a: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1244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r>
                        <a:rPr lang="en-US" sz="900" b="1" noProof="0" dirty="0" smtClean="0">
                          <a:solidFill>
                            <a:schemeClr val="tx1"/>
                          </a:solidFill>
                        </a:rPr>
                        <a:t>End</a:t>
                      </a:r>
                      <a:endParaRPr lang="en-US" sz="900" b="1" noProof="0" dirty="0">
                        <a:solidFill>
                          <a:schemeClr val="tx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82550">
                        <a:buFont typeface="Wingdings" pitchFamily="2" charset="2"/>
                        <a:buChar char="§"/>
                        <a:tabLst>
                          <a:tab pos="442913" algn="l"/>
                        </a:tabLst>
                      </a:pPr>
                      <a:r>
                        <a:rPr lang="en-US" sz="900" baseline="0" noProof="0" dirty="0" smtClean="0">
                          <a:solidFill>
                            <a:schemeClr val="accent1"/>
                          </a:solidFill>
                        </a:rPr>
                        <a:t>D+30: 	</a:t>
                      </a:r>
                      <a:r>
                        <a:rPr lang="en-US" sz="900" baseline="0" noProof="0" dirty="0" err="1" smtClean="0">
                          <a:solidFill>
                            <a:schemeClr val="accent1"/>
                          </a:solidFill>
                        </a:rPr>
                        <a:t>Conso</a:t>
                      </a:r>
                      <a:r>
                        <a:rPr lang="en-US" sz="900" baseline="0" noProof="0" dirty="0" smtClean="0">
                          <a:solidFill>
                            <a:schemeClr val="accent1"/>
                          </a:solidFill>
                        </a:rPr>
                        <a:t> package submitted in HFM</a:t>
                      </a: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graphicFrame>
        <p:nvGraphicFramePr>
          <p:cNvPr id="106" name="Table 105"/>
          <p:cNvGraphicFramePr>
            <a:graphicFrameLocks noGrp="1"/>
          </p:cNvGraphicFramePr>
          <p:nvPr>
            <p:extLst>
              <p:ext uri="{D42A27DB-BD31-4B8C-83A1-F6EECF244321}">
                <p14:modId xmlns:p14="http://schemas.microsoft.com/office/powerpoint/2010/main" val="4164117873"/>
              </p:ext>
            </p:extLst>
          </p:nvPr>
        </p:nvGraphicFramePr>
        <p:xfrm>
          <a:off x="334037" y="5958713"/>
          <a:ext cx="4158000" cy="504000"/>
        </p:xfrm>
        <a:graphic>
          <a:graphicData uri="http://schemas.openxmlformats.org/drawingml/2006/table">
            <a:tbl>
              <a:tblPr firstRow="1" bandRow="1"/>
              <a:tblGrid>
                <a:gridCol w="1116000"/>
                <a:gridCol w="3042000"/>
              </a:tblGrid>
              <a:tr h="504000">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r>
                        <a:rPr lang="en-US" sz="1000" noProof="0" dirty="0" smtClean="0">
                          <a:solidFill>
                            <a:schemeClr val="tx1"/>
                          </a:solidFill>
                        </a:rPr>
                        <a:t>Systems</a:t>
                      </a:r>
                      <a:endParaRPr lang="en-US" sz="1000" noProof="0" dirty="0">
                        <a:solidFill>
                          <a:schemeClr val="tx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marL="179388" indent="-179388">
                        <a:buFont typeface="Wingdings" pitchFamily="2" charset="2"/>
                        <a:buChar char="§"/>
                      </a:pPr>
                      <a:endParaRPr lang="en-US" sz="1000" baseline="0" noProof="0" dirty="0" smtClean="0">
                        <a:solidFill>
                          <a:schemeClr val="accent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107" name="AutoShape 66"/>
          <p:cNvSpPr>
            <a:spLocks noChangeArrowheads="1"/>
          </p:cNvSpPr>
          <p:nvPr/>
        </p:nvSpPr>
        <p:spPr bwMode="auto">
          <a:xfrm>
            <a:off x="2322881" y="6068890"/>
            <a:ext cx="576263" cy="287337"/>
          </a:xfrm>
          <a:prstGeom prst="flowChartMagneticDisk">
            <a:avLst/>
          </a:prstGeom>
          <a:solidFill>
            <a:srgbClr val="92D400"/>
          </a:solidFill>
          <a:ln w="9525">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rgbClr val="000000"/>
                </a:solidFill>
                <a:effectLst/>
                <a:uLnTx/>
                <a:uFillTx/>
              </a:rPr>
              <a:t>SAP</a:t>
            </a:r>
          </a:p>
        </p:txBody>
      </p:sp>
      <p:sp>
        <p:nvSpPr>
          <p:cNvPr id="108" name="AutoShape 66"/>
          <p:cNvSpPr>
            <a:spLocks noChangeArrowheads="1"/>
          </p:cNvSpPr>
          <p:nvPr/>
        </p:nvSpPr>
        <p:spPr bwMode="auto">
          <a:xfrm>
            <a:off x="3061790" y="6068890"/>
            <a:ext cx="576263" cy="287337"/>
          </a:xfrm>
          <a:prstGeom prst="flowChartMagneticDisk">
            <a:avLst/>
          </a:prstGeom>
          <a:solidFill>
            <a:srgbClr val="92D400"/>
          </a:solidFill>
          <a:ln w="9525">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smtClean="0">
                <a:ln>
                  <a:noFill/>
                </a:ln>
                <a:solidFill>
                  <a:srgbClr val="000000"/>
                </a:solidFill>
                <a:effectLst/>
                <a:uLnTx/>
                <a:uFillTx/>
              </a:rPr>
              <a:t>Excel</a:t>
            </a:r>
            <a:endParaRPr kumimoji="0" lang="en-GB" sz="900" b="0" i="0" u="none" strike="noStrike" kern="0" cap="none" spc="0" normalizeH="0" baseline="0" noProof="0" dirty="0" smtClean="0">
              <a:ln>
                <a:noFill/>
              </a:ln>
              <a:solidFill>
                <a:srgbClr val="000000"/>
              </a:solidFill>
              <a:effectLst/>
              <a:uLnTx/>
              <a:uFillTx/>
            </a:endParaRPr>
          </a:p>
        </p:txBody>
      </p:sp>
      <p:sp>
        <p:nvSpPr>
          <p:cNvPr id="109" name="AutoShape 66"/>
          <p:cNvSpPr>
            <a:spLocks noChangeArrowheads="1"/>
          </p:cNvSpPr>
          <p:nvPr/>
        </p:nvSpPr>
        <p:spPr bwMode="auto">
          <a:xfrm>
            <a:off x="3800700" y="6068890"/>
            <a:ext cx="576263" cy="287337"/>
          </a:xfrm>
          <a:prstGeom prst="flowChartMagneticDisk">
            <a:avLst/>
          </a:prstGeom>
          <a:solidFill>
            <a:srgbClr val="92D400"/>
          </a:solidFill>
          <a:ln w="9525">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rgbClr val="000000"/>
                </a:solidFill>
                <a:effectLst/>
                <a:uLnTx/>
                <a:uFillTx/>
              </a:rPr>
              <a:t>HFM</a:t>
            </a:r>
          </a:p>
        </p:txBody>
      </p:sp>
      <p:sp>
        <p:nvSpPr>
          <p:cNvPr id="110" name="Rectangle 23"/>
          <p:cNvSpPr>
            <a:spLocks noChangeArrowheads="1"/>
          </p:cNvSpPr>
          <p:nvPr/>
        </p:nvSpPr>
        <p:spPr bwMode="gray">
          <a:xfrm>
            <a:off x="3017365" y="5375730"/>
            <a:ext cx="1152000"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Read or extract data from SAP</a:t>
            </a:r>
          </a:p>
        </p:txBody>
      </p:sp>
      <p:cxnSp>
        <p:nvCxnSpPr>
          <p:cNvPr id="111" name="Elbow Connector 110"/>
          <p:cNvCxnSpPr>
            <a:stCxn id="95" idx="3"/>
            <a:endCxn id="100" idx="1"/>
          </p:cNvCxnSpPr>
          <p:nvPr/>
        </p:nvCxnSpPr>
        <p:spPr>
          <a:xfrm>
            <a:off x="4169365" y="5140123"/>
            <a:ext cx="302150" cy="214166"/>
          </a:xfrm>
          <a:prstGeom prst="bentConnector3">
            <a:avLst>
              <a:gd name="adj1" fmla="val 50000"/>
            </a:avLst>
          </a:prstGeom>
          <a:noFill/>
          <a:ln w="12700">
            <a:solidFill>
              <a:srgbClr val="000000"/>
            </a:solidFill>
            <a:round/>
            <a:headEnd/>
            <a:tailEnd type="triangle" w="med" len="med"/>
          </a:ln>
          <a:effectLst/>
        </p:spPr>
      </p:cxnSp>
      <p:cxnSp>
        <p:nvCxnSpPr>
          <p:cNvPr id="112" name="Elbow Connector 111"/>
          <p:cNvCxnSpPr>
            <a:stCxn id="110" idx="3"/>
            <a:endCxn id="100" idx="1"/>
          </p:cNvCxnSpPr>
          <p:nvPr/>
        </p:nvCxnSpPr>
        <p:spPr>
          <a:xfrm flipV="1">
            <a:off x="4169365" y="5354289"/>
            <a:ext cx="302150" cy="201469"/>
          </a:xfrm>
          <a:prstGeom prst="bentConnector3">
            <a:avLst>
              <a:gd name="adj1" fmla="val 50000"/>
            </a:avLst>
          </a:prstGeom>
          <a:noFill/>
          <a:ln w="12700">
            <a:solidFill>
              <a:srgbClr val="000000"/>
            </a:solidFill>
            <a:round/>
            <a:headEnd/>
            <a:tailEnd type="triangle" w="med" len="med"/>
          </a:ln>
          <a:effectLst/>
        </p:spPr>
      </p:cxnSp>
      <p:graphicFrame>
        <p:nvGraphicFramePr>
          <p:cNvPr id="113" name="Table 112"/>
          <p:cNvGraphicFramePr>
            <a:graphicFrameLocks noGrp="1"/>
          </p:cNvGraphicFramePr>
          <p:nvPr>
            <p:extLst>
              <p:ext uri="{D42A27DB-BD31-4B8C-83A1-F6EECF244321}">
                <p14:modId xmlns:p14="http://schemas.microsoft.com/office/powerpoint/2010/main" val="3014680327"/>
              </p:ext>
            </p:extLst>
          </p:nvPr>
        </p:nvGraphicFramePr>
        <p:xfrm>
          <a:off x="4654875" y="5959793"/>
          <a:ext cx="4158000" cy="502920"/>
        </p:xfrm>
        <a:graphic>
          <a:graphicData uri="http://schemas.openxmlformats.org/drawingml/2006/table">
            <a:tbl>
              <a:tblPr firstRow="1" bandRow="1"/>
              <a:tblGrid>
                <a:gridCol w="1116000"/>
                <a:gridCol w="3042000"/>
              </a:tblGrid>
              <a:tr h="443346">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r>
                        <a:rPr lang="en-US" sz="1000" noProof="0" dirty="0" smtClean="0">
                          <a:solidFill>
                            <a:schemeClr val="tx1"/>
                          </a:solidFill>
                        </a:rPr>
                        <a:t>Data</a:t>
                      </a:r>
                      <a:endParaRPr lang="en-US" sz="1000" noProof="0" dirty="0">
                        <a:solidFill>
                          <a:schemeClr val="tx1"/>
                        </a:solidFill>
                      </a:endParaRP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marL="82550" indent="-82550">
                        <a:buFont typeface="Wingdings" pitchFamily="2" charset="2"/>
                        <a:buChar char="§"/>
                      </a:pPr>
                      <a:r>
                        <a:rPr lang="en-US" sz="900" b="0" baseline="0" noProof="0" dirty="0" smtClean="0">
                          <a:solidFill>
                            <a:schemeClr val="accent1"/>
                          </a:solidFill>
                        </a:rPr>
                        <a:t>Net Income (Tab 1) + Balance Sheet (Tab 2)</a:t>
                      </a:r>
                    </a:p>
                    <a:p>
                      <a:pPr marL="82550" marR="0" indent="-82550" algn="l" defTabSz="820400" rtl="0" eaLnBrk="1" fontAlgn="auto" latinLnBrk="0" hangingPunct="1">
                        <a:lnSpc>
                          <a:spcPct val="100000"/>
                        </a:lnSpc>
                        <a:spcBef>
                          <a:spcPts val="0"/>
                        </a:spcBef>
                        <a:spcAft>
                          <a:spcPts val="0"/>
                        </a:spcAft>
                        <a:buClrTx/>
                        <a:buSzTx/>
                        <a:buFont typeface="Wingdings" pitchFamily="2" charset="2"/>
                        <a:buChar char="§"/>
                        <a:tabLst/>
                        <a:defRPr/>
                      </a:pPr>
                      <a:r>
                        <a:rPr lang="en-US" sz="900" b="0" baseline="0" noProof="0" dirty="0" smtClean="0">
                          <a:solidFill>
                            <a:schemeClr val="accent1"/>
                          </a:solidFill>
                        </a:rPr>
                        <a:t>Intercompany schedules (Tab 4.x) – </a:t>
                      </a:r>
                      <a:r>
                        <a:rPr lang="en-US" sz="800" b="0" baseline="0" noProof="0" dirty="0" smtClean="0">
                          <a:solidFill>
                            <a:schemeClr val="accent1"/>
                          </a:solidFill>
                        </a:rPr>
                        <a:t>to be reviewed later</a:t>
                      </a:r>
                      <a:endParaRPr lang="en-US" sz="900" b="0" baseline="0" noProof="0" dirty="0" smtClean="0">
                        <a:solidFill>
                          <a:schemeClr val="accent1"/>
                        </a:solidFill>
                      </a:endParaRPr>
                    </a:p>
                    <a:p>
                      <a:pPr marL="82550" indent="-82550">
                        <a:buFont typeface="Wingdings" pitchFamily="2" charset="2"/>
                        <a:buChar char="§"/>
                      </a:pPr>
                      <a:r>
                        <a:rPr lang="en-US" sz="900" b="0" baseline="0" noProof="0" dirty="0" smtClean="0">
                          <a:solidFill>
                            <a:schemeClr val="accent1"/>
                          </a:solidFill>
                        </a:rPr>
                        <a:t>All supplement schedules</a:t>
                      </a:r>
                    </a:p>
                  </a:txBody>
                  <a:tcPr>
                    <a:lnL w="3175" cap="flat" cmpd="sng" algn="ctr">
                      <a:solidFill>
                        <a:srgbClr val="00A1DE"/>
                      </a:solidFill>
                      <a:prstDash val="solid"/>
                      <a:round/>
                      <a:headEnd type="none" w="med" len="med"/>
                      <a:tailEnd type="none" w="med" len="med"/>
                    </a:lnL>
                    <a:lnR w="3175" cap="flat" cmpd="sng" algn="ctr">
                      <a:solidFill>
                        <a:srgbClr val="00A1DE"/>
                      </a:solidFill>
                      <a:prstDash val="solid"/>
                      <a:round/>
                      <a:headEnd type="none" w="med" len="med"/>
                      <a:tailEnd type="none" w="med" len="med"/>
                    </a:lnR>
                    <a:lnT w="3175" cap="flat" cmpd="sng" algn="ctr">
                      <a:solidFill>
                        <a:srgbClr val="00A1DE"/>
                      </a:solidFill>
                      <a:prstDash val="solid"/>
                      <a:round/>
                      <a:headEnd type="none" w="med" len="med"/>
                      <a:tailEnd type="none" w="med" len="med"/>
                    </a:lnT>
                    <a:lnB w="3175" cap="flat" cmpd="sng" algn="ctr">
                      <a:solidFill>
                        <a:srgbClr val="00A1D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114" name="TextBox 113"/>
          <p:cNvSpPr txBox="1"/>
          <p:nvPr/>
        </p:nvSpPr>
        <p:spPr>
          <a:xfrm>
            <a:off x="2816244" y="4695257"/>
            <a:ext cx="1098298" cy="226585"/>
          </a:xfrm>
          <a:prstGeom prst="rect">
            <a:avLst/>
          </a:prstGeom>
          <a:noFill/>
          <a:ln w="76200">
            <a:noFill/>
          </a:ln>
        </p:spPr>
        <p:txBody>
          <a:bodyPr wrap="non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rgbClr val="FFFFFF">
                    <a:lumMod val="50000"/>
                  </a:srgbClr>
                </a:solidFill>
                <a:effectLst/>
                <a:uLnTx/>
                <a:uFillTx/>
              </a:rPr>
              <a:t>D+13 - Input data</a:t>
            </a:r>
          </a:p>
        </p:txBody>
      </p:sp>
      <p:sp>
        <p:nvSpPr>
          <p:cNvPr id="115" name="TextBox 114"/>
          <p:cNvSpPr txBox="1"/>
          <p:nvPr/>
        </p:nvSpPr>
        <p:spPr>
          <a:xfrm>
            <a:off x="5694225" y="4695257"/>
            <a:ext cx="1098298" cy="226585"/>
          </a:xfrm>
          <a:prstGeom prst="rect">
            <a:avLst/>
          </a:prstGeom>
          <a:noFill/>
          <a:ln w="76200">
            <a:noFill/>
          </a:ln>
        </p:spPr>
        <p:txBody>
          <a:bodyPr wrap="non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rgbClr val="FFFFFF">
                    <a:lumMod val="50000"/>
                  </a:srgbClr>
                </a:solidFill>
                <a:effectLst/>
                <a:uLnTx/>
                <a:uFillTx/>
              </a:rPr>
              <a:t>D+16 - Control data</a:t>
            </a:r>
          </a:p>
        </p:txBody>
      </p:sp>
      <p:sp>
        <p:nvSpPr>
          <p:cNvPr id="116" name="TextBox 115"/>
          <p:cNvSpPr txBox="1"/>
          <p:nvPr/>
        </p:nvSpPr>
        <p:spPr>
          <a:xfrm>
            <a:off x="7221749" y="4695257"/>
            <a:ext cx="1098298" cy="226585"/>
          </a:xfrm>
          <a:prstGeom prst="rect">
            <a:avLst/>
          </a:prstGeom>
          <a:noFill/>
          <a:ln w="76200">
            <a:noFill/>
          </a:ln>
        </p:spPr>
        <p:txBody>
          <a:bodyPr wrap="non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rgbClr val="FFFFFF">
                    <a:lumMod val="50000"/>
                  </a:srgbClr>
                </a:solidFill>
                <a:effectLst/>
                <a:uLnTx/>
                <a:uFillTx/>
              </a:rPr>
              <a:t>D+30 - Submit data</a:t>
            </a:r>
          </a:p>
        </p:txBody>
      </p:sp>
      <p:sp>
        <p:nvSpPr>
          <p:cNvPr id="117" name="TextBox 116"/>
          <p:cNvSpPr txBox="1"/>
          <p:nvPr/>
        </p:nvSpPr>
        <p:spPr>
          <a:xfrm>
            <a:off x="488680" y="4695257"/>
            <a:ext cx="1098298" cy="226585"/>
          </a:xfrm>
          <a:prstGeom prst="rect">
            <a:avLst/>
          </a:prstGeom>
          <a:noFill/>
          <a:ln w="76200">
            <a:noFill/>
          </a:ln>
        </p:spPr>
        <p:txBody>
          <a:bodyPr wrap="none"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smtClean="0">
                <a:ln>
                  <a:noFill/>
                </a:ln>
                <a:solidFill>
                  <a:srgbClr val="FFFFFF">
                    <a:lumMod val="50000"/>
                  </a:srgbClr>
                </a:solidFill>
                <a:effectLst/>
                <a:uLnTx/>
                <a:uFillTx/>
              </a:rPr>
              <a:t>D+0 - Prepare data</a:t>
            </a:r>
          </a:p>
        </p:txBody>
      </p:sp>
      <p:sp>
        <p:nvSpPr>
          <p:cNvPr id="118" name="Rectangle 23"/>
          <p:cNvSpPr>
            <a:spLocks noChangeArrowheads="1"/>
          </p:cNvSpPr>
          <p:nvPr/>
        </p:nvSpPr>
        <p:spPr bwMode="gray">
          <a:xfrm>
            <a:off x="1317421" y="5375730"/>
            <a:ext cx="1217134" cy="360055"/>
          </a:xfrm>
          <a:prstGeom prst="rect">
            <a:avLst/>
          </a:prstGeom>
          <a:solidFill>
            <a:srgbClr val="FFFFFF">
              <a:lumMod val="50000"/>
            </a:srgbClr>
          </a:solidFill>
          <a:ln w="9525" algn="ctr">
            <a:noFill/>
            <a:miter lim="800000"/>
            <a:headEnd/>
            <a:tailEnd/>
          </a:ln>
          <a:effectLst/>
        </p:spPr>
        <p:txBody>
          <a:bodyPr lIns="146304" tIns="0" bIns="0" anchor="ctr" anchorCtr="1"/>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rPr>
              <a:t>Prepare and post data in SAP</a:t>
            </a:r>
          </a:p>
        </p:txBody>
      </p:sp>
      <p:cxnSp>
        <p:nvCxnSpPr>
          <p:cNvPr id="119" name="AutoShape 26"/>
          <p:cNvCxnSpPr>
            <a:cxnSpLocks noChangeShapeType="1"/>
            <a:stCxn id="118" idx="3"/>
            <a:endCxn id="110" idx="1"/>
          </p:cNvCxnSpPr>
          <p:nvPr/>
        </p:nvCxnSpPr>
        <p:spPr bwMode="gray">
          <a:xfrm>
            <a:off x="2534555" y="5555758"/>
            <a:ext cx="482810" cy="0"/>
          </a:xfrm>
          <a:prstGeom prst="straightConnector1">
            <a:avLst/>
          </a:prstGeom>
          <a:noFill/>
          <a:ln w="12700">
            <a:solidFill>
              <a:srgbClr val="000000"/>
            </a:solidFill>
            <a:round/>
            <a:headEnd/>
            <a:tailEnd type="triangle" w="med" len="med"/>
          </a:ln>
          <a:effectLst/>
        </p:spPr>
      </p:cxnSp>
      <p:cxnSp>
        <p:nvCxnSpPr>
          <p:cNvPr id="120" name="Elbow Connector 119"/>
          <p:cNvCxnSpPr>
            <a:stCxn id="94" idx="2"/>
            <a:endCxn id="118" idx="1"/>
          </p:cNvCxnSpPr>
          <p:nvPr/>
        </p:nvCxnSpPr>
        <p:spPr>
          <a:xfrm rot="16200000" flipH="1">
            <a:off x="1118389" y="5356726"/>
            <a:ext cx="235608" cy="162456"/>
          </a:xfrm>
          <a:prstGeom prst="bentConnector2">
            <a:avLst/>
          </a:prstGeom>
          <a:noFill/>
          <a:ln w="12700">
            <a:solidFill>
              <a:srgbClr val="000000"/>
            </a:solidFill>
            <a:round/>
            <a:headEnd/>
            <a:tailEnd type="triangle" w="med" len="med"/>
          </a:ln>
          <a:effectLst/>
        </p:spPr>
      </p:cxnSp>
      <p:sp>
        <p:nvSpPr>
          <p:cNvPr id="121" name="AutoShape 66"/>
          <p:cNvSpPr>
            <a:spLocks noChangeArrowheads="1"/>
          </p:cNvSpPr>
          <p:nvPr/>
        </p:nvSpPr>
        <p:spPr bwMode="auto">
          <a:xfrm>
            <a:off x="1583972" y="6068890"/>
            <a:ext cx="576263" cy="287337"/>
          </a:xfrm>
          <a:prstGeom prst="flowChartMagneticDisk">
            <a:avLst/>
          </a:prstGeom>
          <a:solidFill>
            <a:srgbClr val="92D400"/>
          </a:solidFill>
          <a:ln w="9525">
            <a:solidFill>
              <a:srgbClr val="000000"/>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smtClean="0">
                <a:ln>
                  <a:noFill/>
                </a:ln>
                <a:solidFill>
                  <a:srgbClr val="000000"/>
                </a:solidFill>
                <a:effectLst/>
                <a:uLnTx/>
                <a:uFillTx/>
              </a:rPr>
              <a:t>ABC</a:t>
            </a:r>
          </a:p>
        </p:txBody>
      </p:sp>
      <p:sp>
        <p:nvSpPr>
          <p:cNvPr id="122" name="Slide Number Placeholder 4"/>
          <p:cNvSpPr>
            <a:spLocks noGrp="1"/>
          </p:cNvSpPr>
          <p:nvPr>
            <p:ph type="sldNum" sz="quarter" idx="11"/>
          </p:nvPr>
        </p:nvSpPr>
        <p:spPr>
          <a:xfrm>
            <a:off x="358775" y="6548438"/>
            <a:ext cx="355600" cy="122237"/>
          </a:xfrm>
          <a:noFill/>
        </p:spPr>
        <p:txBody>
          <a:bodyPr/>
          <a:lstStyle/>
          <a:p>
            <a:fld id="{799C7080-7D20-44B2-A81C-5824675CCA0D}" type="slidenum">
              <a:rPr lang="en-GB" altLang="en-GB"/>
              <a:pPr/>
              <a:t>50</a:t>
            </a:fld>
            <a:endParaRPr lang="en-GB" altLang="en-GB"/>
          </a:p>
        </p:txBody>
      </p:sp>
      <p:sp>
        <p:nvSpPr>
          <p:cNvPr id="123" name="Rectangle 122"/>
          <p:cNvSpPr/>
          <p:nvPr/>
        </p:nvSpPr>
        <p:spPr>
          <a:xfrm>
            <a:off x="6475640" y="46496"/>
            <a:ext cx="2590516" cy="495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0800" y="50800"/>
            <a:ext cx="9036000" cy="6743700"/>
          </a:xfrm>
          <a:prstGeom prst="rect">
            <a:avLst/>
          </a:prstGeom>
          <a:noFill/>
          <a:ln w="107950">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27729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GB" smtClean="0"/>
              <a:t>Exercise 1</a:t>
            </a:r>
            <a:br>
              <a:rPr lang="en-GB" smtClean="0"/>
            </a:br>
            <a:r>
              <a:rPr lang="en-GB" sz="1800" b="1" smtClean="0">
                <a:solidFill>
                  <a:srgbClr val="99CC33"/>
                </a:solidFill>
                <a:cs typeface="Arial" charset="0"/>
              </a:rPr>
              <a:t>All Pizzas Great &amp; Small</a:t>
            </a:r>
          </a:p>
        </p:txBody>
      </p:sp>
      <p:sp>
        <p:nvSpPr>
          <p:cNvPr id="191491" name="Slide Number Placeholder 4"/>
          <p:cNvSpPr>
            <a:spLocks noGrp="1"/>
          </p:cNvSpPr>
          <p:nvPr>
            <p:ph type="sldNum" sz="quarter" idx="11"/>
          </p:nvPr>
        </p:nvSpPr>
        <p:spPr>
          <a:noFill/>
        </p:spPr>
        <p:txBody>
          <a:bodyPr/>
          <a:lstStyle/>
          <a:p>
            <a:fld id="{1AC47303-9C20-4048-8B83-78E1B07CEACF}" type="slidenum">
              <a:rPr lang="en-GB" altLang="en-GB"/>
              <a:pPr/>
              <a:t>51</a:t>
            </a:fld>
            <a:endParaRPr lang="en-GB" altLang="en-GB"/>
          </a:p>
        </p:txBody>
      </p:sp>
      <p:sp>
        <p:nvSpPr>
          <p:cNvPr id="17" name="Rectangle 16"/>
          <p:cNvSpPr/>
          <p:nvPr/>
        </p:nvSpPr>
        <p:spPr>
          <a:xfrm>
            <a:off x="968991" y="1592263"/>
            <a:ext cx="7629100" cy="2449663"/>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algn="just">
              <a:spcBef>
                <a:spcPts val="600"/>
              </a:spcBef>
              <a:buFont typeface="Wingdings" panose="05000000000000000000" pitchFamily="2" charset="2"/>
              <a:buChar char="§"/>
              <a:defRPr/>
            </a:pPr>
            <a:r>
              <a:rPr lang="en-GB" sz="1600" dirty="0">
                <a:solidFill>
                  <a:schemeClr val="accent1"/>
                </a:solidFill>
              </a:rPr>
              <a:t>You have a friend who is manager of the local take-away/home delivery pizza shop “All Pizzas Great &amp; Small”. </a:t>
            </a:r>
          </a:p>
          <a:p>
            <a:pPr marL="177800" indent="-177800" algn="just">
              <a:spcBef>
                <a:spcPts val="600"/>
              </a:spcBef>
              <a:buFont typeface="Wingdings" panose="05000000000000000000" pitchFamily="2" charset="2"/>
              <a:buChar char="§"/>
              <a:defRPr/>
            </a:pPr>
            <a:r>
              <a:rPr lang="en-GB" sz="1600" dirty="0">
                <a:solidFill>
                  <a:schemeClr val="accent1"/>
                </a:solidFill>
              </a:rPr>
              <a:t>He has started to suffer from a recent decline in business. </a:t>
            </a:r>
          </a:p>
          <a:p>
            <a:pPr marL="177800" indent="-177800" algn="just">
              <a:spcBef>
                <a:spcPts val="600"/>
              </a:spcBef>
              <a:buFont typeface="Wingdings" panose="05000000000000000000" pitchFamily="2" charset="2"/>
              <a:buChar char="§"/>
              <a:defRPr/>
            </a:pPr>
            <a:r>
              <a:rPr lang="en-GB" sz="1600" dirty="0">
                <a:solidFill>
                  <a:schemeClr val="accent1"/>
                </a:solidFill>
              </a:rPr>
              <a:t>Staff turnover has been high and recently customer complaints have increased. </a:t>
            </a:r>
          </a:p>
          <a:p>
            <a:pPr marL="177800" indent="-177800" algn="just">
              <a:spcBef>
                <a:spcPts val="600"/>
              </a:spcBef>
              <a:buFont typeface="Wingdings" panose="05000000000000000000" pitchFamily="2" charset="2"/>
              <a:buChar char="§"/>
              <a:defRPr/>
            </a:pPr>
            <a:r>
              <a:rPr lang="en-GB" sz="1600" dirty="0">
                <a:solidFill>
                  <a:schemeClr val="accent1"/>
                </a:solidFill>
              </a:rPr>
              <a:t>Customers are getting increasingly frustrated about late delivery of their telephone orders. </a:t>
            </a:r>
          </a:p>
          <a:p>
            <a:pPr marL="177800" indent="-177800" algn="just">
              <a:spcBef>
                <a:spcPts val="600"/>
              </a:spcBef>
              <a:buFont typeface="Wingdings" panose="05000000000000000000" pitchFamily="2" charset="2"/>
              <a:buChar char="§"/>
              <a:defRPr/>
            </a:pPr>
            <a:r>
              <a:rPr lang="en-GB" sz="1600" dirty="0">
                <a:solidFill>
                  <a:schemeClr val="accent1"/>
                </a:solidFill>
              </a:rPr>
              <a:t>Not only are they late but pizzas are arriving lukewarm and are unappetising. </a:t>
            </a:r>
          </a:p>
        </p:txBody>
      </p:sp>
      <p:sp>
        <p:nvSpPr>
          <p:cNvPr id="18" name="Rectangle 17"/>
          <p:cNvSpPr/>
          <p:nvPr/>
        </p:nvSpPr>
        <p:spPr>
          <a:xfrm>
            <a:off x="968991" y="4099716"/>
            <a:ext cx="7629100" cy="1079500"/>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algn="just">
              <a:spcBef>
                <a:spcPts val="600"/>
              </a:spcBef>
              <a:buFont typeface="Wingdings" panose="05000000000000000000" pitchFamily="2" charset="2"/>
              <a:buChar char="§"/>
              <a:defRPr/>
            </a:pPr>
            <a:r>
              <a:rPr lang="en-GB" sz="1600" dirty="0">
                <a:solidFill>
                  <a:schemeClr val="accent1"/>
                </a:solidFill>
              </a:rPr>
              <a:t>This is being reflected in weekly turnover which seems to be in decline,  this is now starting to get him very worried about costs and the future of the business.</a:t>
            </a:r>
          </a:p>
        </p:txBody>
      </p:sp>
      <p:sp>
        <p:nvSpPr>
          <p:cNvPr id="29" name="Rectangle 28"/>
          <p:cNvSpPr/>
          <p:nvPr/>
        </p:nvSpPr>
        <p:spPr>
          <a:xfrm>
            <a:off x="968991" y="5252241"/>
            <a:ext cx="7629100" cy="936625"/>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algn="just">
              <a:spcBef>
                <a:spcPts val="600"/>
              </a:spcBef>
              <a:buFont typeface="Wingdings" panose="05000000000000000000" pitchFamily="2" charset="2"/>
              <a:buChar char="§"/>
              <a:defRPr/>
            </a:pPr>
            <a:r>
              <a:rPr lang="en-GB" sz="1600" dirty="0">
                <a:solidFill>
                  <a:schemeClr val="accent1"/>
                </a:solidFill>
              </a:rPr>
              <a:t>You have recently been on Lean Six Sigma Training . You offer to help your friend turn the business around in return for an annual supply of free pizza!  </a:t>
            </a:r>
          </a:p>
        </p:txBody>
      </p:sp>
      <p:sp>
        <p:nvSpPr>
          <p:cNvPr id="31" name="Rectangle 30"/>
          <p:cNvSpPr/>
          <p:nvPr/>
        </p:nvSpPr>
        <p:spPr>
          <a:xfrm rot="16200000">
            <a:off x="-652536" y="2603575"/>
            <a:ext cx="2449663" cy="427039"/>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Scenario</a:t>
            </a:r>
          </a:p>
        </p:txBody>
      </p:sp>
      <p:sp>
        <p:nvSpPr>
          <p:cNvPr id="32" name="Rectangle 31"/>
          <p:cNvSpPr/>
          <p:nvPr/>
        </p:nvSpPr>
        <p:spPr>
          <a:xfrm rot="16200000">
            <a:off x="32545" y="4413093"/>
            <a:ext cx="1079500" cy="427038"/>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Problem</a:t>
            </a:r>
          </a:p>
        </p:txBody>
      </p:sp>
      <p:sp>
        <p:nvSpPr>
          <p:cNvPr id="33" name="Rectangle 32"/>
          <p:cNvSpPr/>
          <p:nvPr/>
        </p:nvSpPr>
        <p:spPr>
          <a:xfrm rot="16200000">
            <a:off x="103982" y="5479740"/>
            <a:ext cx="936625" cy="427038"/>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Role</a:t>
            </a:r>
          </a:p>
        </p:txBody>
      </p:sp>
      <p:sp>
        <p:nvSpPr>
          <p:cNvPr id="12" name="Rectangle 11"/>
          <p:cNvSpPr/>
          <p:nvPr/>
        </p:nvSpPr>
        <p:spPr>
          <a:xfrm>
            <a:off x="50800" y="50800"/>
            <a:ext cx="903600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p:cNvCxnSpPr/>
          <p:nvPr/>
        </p:nvCxnSpPr>
        <p:spPr>
          <a:xfrm flipV="1">
            <a:off x="805213" y="4041927"/>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05213" y="5192865"/>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noChangeArrowheads="1"/>
          </p:cNvPicPr>
          <p:nvPr/>
        </p:nvPicPr>
        <p:blipFill rotWithShape="1">
          <a:blip r:embed="rId2">
            <a:extLst>
              <a:ext uri="{28A0092B-C50C-407E-A947-70E740481C1C}">
                <a14:useLocalDpi xmlns:a14="http://schemas.microsoft.com/office/drawing/2010/main" val="0"/>
              </a:ext>
            </a:extLst>
          </a:blip>
          <a:srcRect l="-85549"/>
          <a:stretch/>
        </p:blipFill>
        <p:spPr bwMode="auto">
          <a:xfrm>
            <a:off x="6441745" y="106644"/>
            <a:ext cx="2539123" cy="828675"/>
          </a:xfrm>
          <a:prstGeom prst="rect">
            <a:avLst/>
          </a:prstGeom>
          <a:solidFill>
            <a:schemeClr val="tx1"/>
          </a:solidFill>
          <a:ln>
            <a:noFill/>
          </a:ln>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850" y="5229225"/>
            <a:ext cx="8280000" cy="863600"/>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sp>
        <p:nvSpPr>
          <p:cNvPr id="26" name="Rectangle 25"/>
          <p:cNvSpPr/>
          <p:nvPr/>
        </p:nvSpPr>
        <p:spPr>
          <a:xfrm>
            <a:off x="358775" y="1455738"/>
            <a:ext cx="8280000" cy="893762"/>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anchor="ctr"/>
          <a:lstStyle/>
          <a:p>
            <a:pPr algn="ctr">
              <a:defRPr/>
            </a:pPr>
            <a:endParaRPr lang="en-US">
              <a:solidFill>
                <a:srgbClr val="FFFFFF"/>
              </a:solidFill>
              <a:cs typeface="Arial" charset="0"/>
            </a:endParaRPr>
          </a:p>
        </p:txBody>
      </p:sp>
      <p:sp>
        <p:nvSpPr>
          <p:cNvPr id="192516" name="Title 1"/>
          <p:cNvSpPr>
            <a:spLocks noGrp="1"/>
          </p:cNvSpPr>
          <p:nvPr>
            <p:ph type="title"/>
          </p:nvPr>
        </p:nvSpPr>
        <p:spPr/>
        <p:txBody>
          <a:bodyPr/>
          <a:lstStyle/>
          <a:p>
            <a:r>
              <a:rPr lang="en-GB" smtClean="0"/>
              <a:t>Exercise 1 </a:t>
            </a:r>
            <a:br>
              <a:rPr lang="en-GB" smtClean="0"/>
            </a:br>
            <a:r>
              <a:rPr lang="en-GB" sz="1800" b="1" smtClean="0">
                <a:solidFill>
                  <a:srgbClr val="92D050"/>
                </a:solidFill>
              </a:rPr>
              <a:t>Your Task</a:t>
            </a:r>
          </a:p>
        </p:txBody>
      </p:sp>
      <p:sp>
        <p:nvSpPr>
          <p:cNvPr id="192517" name="Slide Number Placeholder 4"/>
          <p:cNvSpPr>
            <a:spLocks noGrp="1"/>
          </p:cNvSpPr>
          <p:nvPr>
            <p:ph type="sldNum" sz="quarter" idx="11"/>
          </p:nvPr>
        </p:nvSpPr>
        <p:spPr>
          <a:noFill/>
        </p:spPr>
        <p:txBody>
          <a:bodyPr/>
          <a:lstStyle/>
          <a:p>
            <a:fld id="{F0F82351-DD0B-4F5B-BAAE-9AB0A6AB6940}" type="slidenum">
              <a:rPr lang="en-GB" altLang="en-GB"/>
              <a:pPr/>
              <a:t>52</a:t>
            </a:fld>
            <a:endParaRPr lang="en-GB" altLang="en-GB"/>
          </a:p>
        </p:txBody>
      </p:sp>
      <p:sp>
        <p:nvSpPr>
          <p:cNvPr id="3" name="Content Placeholder 2"/>
          <p:cNvSpPr>
            <a:spLocks noGrp="1"/>
          </p:cNvSpPr>
          <p:nvPr>
            <p:ph idx="4294967295"/>
          </p:nvPr>
        </p:nvSpPr>
        <p:spPr>
          <a:xfrm>
            <a:off x="358774" y="1258888"/>
            <a:ext cx="7393154" cy="5008562"/>
          </a:xfrm>
        </p:spPr>
        <p:txBody>
          <a:bodyPr/>
          <a:lstStyle/>
          <a:p>
            <a:pPr marL="168963" lvl="1" indent="-342900">
              <a:buFont typeface="Arial" pitchFamily="34" charset="0"/>
              <a:buChar char="•"/>
              <a:defRPr/>
            </a:pPr>
            <a:endParaRPr lang="en-GB" dirty="0" smtClean="0"/>
          </a:p>
          <a:p>
            <a:pPr marL="342900" lvl="1" indent="-342900">
              <a:buFont typeface="Wingdings" panose="05000000000000000000" pitchFamily="2" charset="2"/>
              <a:buChar char="§"/>
              <a:defRPr/>
            </a:pPr>
            <a:r>
              <a:rPr lang="en-GB" sz="1800" dirty="0" smtClean="0">
                <a:ea typeface="+mn-ea"/>
                <a:cs typeface="+mn-cs"/>
              </a:rPr>
              <a:t>In your Groups, please decide on the following, in order to help your friend in his pizza shop and receive that annual supply of free pizza! </a:t>
            </a:r>
          </a:p>
          <a:p>
            <a:pPr>
              <a:buFont typeface="Arial" pitchFamily="34" charset="0"/>
              <a:buChar char="•"/>
              <a:defRPr/>
            </a:pPr>
            <a:endParaRPr lang="en-GB" dirty="0" smtClean="0"/>
          </a:p>
          <a:p>
            <a:pPr marL="1257300" lvl="5" indent="-444500">
              <a:buFont typeface="+mj-lt"/>
              <a:buAutoNum type="alphaLcPeriod"/>
              <a:defRPr/>
            </a:pPr>
            <a:endParaRPr lang="en-GB" sz="1800" dirty="0" smtClean="0">
              <a:ea typeface="+mn-ea"/>
              <a:cs typeface="+mn-cs"/>
            </a:endParaRPr>
          </a:p>
          <a:p>
            <a:pPr marL="1257300" lvl="5" indent="-444500">
              <a:buFont typeface="+mj-lt"/>
              <a:buAutoNum type="alphaLcPeriod"/>
              <a:defRPr/>
            </a:pPr>
            <a:r>
              <a:rPr lang="en-GB" sz="1800" dirty="0" smtClean="0">
                <a:ea typeface="+mn-ea"/>
                <a:cs typeface="+mn-cs"/>
              </a:rPr>
              <a:t>Project Charter</a:t>
            </a:r>
          </a:p>
          <a:p>
            <a:pPr marL="1257300" lvl="5" indent="-444500">
              <a:buFont typeface="+mj-lt"/>
              <a:buAutoNum type="alphaLcPeriod"/>
              <a:defRPr/>
            </a:pPr>
            <a:endParaRPr lang="en-GB" sz="1800" dirty="0" smtClean="0">
              <a:ea typeface="+mn-ea"/>
              <a:cs typeface="+mn-cs"/>
            </a:endParaRPr>
          </a:p>
          <a:p>
            <a:pPr marL="1257300" lvl="5" indent="-444500">
              <a:buFont typeface="+mj-lt"/>
              <a:buAutoNum type="alphaLcPeriod"/>
              <a:defRPr/>
            </a:pPr>
            <a:r>
              <a:rPr lang="en-GB" sz="1800" dirty="0" smtClean="0">
                <a:ea typeface="+mn-ea"/>
                <a:cs typeface="+mn-cs"/>
              </a:rPr>
              <a:t>SIPOC</a:t>
            </a:r>
          </a:p>
          <a:p>
            <a:pPr marL="1257300" lvl="5" indent="-444500">
              <a:buFont typeface="+mj-lt"/>
              <a:buAutoNum type="alphaLcPeriod"/>
              <a:defRPr/>
            </a:pPr>
            <a:endParaRPr lang="en-GB" sz="1800" dirty="0" smtClean="0">
              <a:ea typeface="+mn-ea"/>
              <a:cs typeface="+mn-cs"/>
            </a:endParaRPr>
          </a:p>
          <a:p>
            <a:pPr marL="1257300" lvl="5" indent="-444500">
              <a:buFont typeface="+mj-lt"/>
              <a:buAutoNum type="alphaLcPeriod"/>
              <a:defRPr/>
            </a:pPr>
            <a:r>
              <a:rPr lang="en-GB" sz="1800" dirty="0" smtClean="0"/>
              <a:t>Value Tree</a:t>
            </a:r>
          </a:p>
          <a:p>
            <a:pPr marL="534988" lvl="1" indent="-342900">
              <a:buFontTx/>
              <a:buNone/>
              <a:defRPr/>
            </a:pPr>
            <a:endParaRPr lang="en-GB" sz="1800" dirty="0" smtClean="0">
              <a:ea typeface="+mn-ea"/>
              <a:cs typeface="+mn-cs"/>
            </a:endParaRPr>
          </a:p>
          <a:p>
            <a:pPr marL="534988" lvl="1" indent="-342900">
              <a:buFontTx/>
              <a:buNone/>
              <a:defRPr/>
            </a:pPr>
            <a:endParaRPr lang="en-GB" sz="1800" dirty="0" smtClean="0">
              <a:ea typeface="+mn-ea"/>
              <a:cs typeface="+mn-cs"/>
            </a:endParaRPr>
          </a:p>
          <a:p>
            <a:pPr>
              <a:buFont typeface="Wingdings" panose="05000000000000000000" pitchFamily="2" charset="2"/>
              <a:buChar char="§"/>
              <a:defRPr/>
            </a:pPr>
            <a:r>
              <a:rPr lang="en-GB" sz="1800" dirty="0" smtClean="0"/>
              <a:t>At the end of each stage please be prepared to share your ideas with the rest of the group.</a:t>
            </a:r>
          </a:p>
        </p:txBody>
      </p:sp>
      <p:pic>
        <p:nvPicPr>
          <p:cNvPr id="192529" name="Picture 9" descr="chronometer"/>
          <p:cNvPicPr>
            <a:picLocks noChangeAspect="1" noChangeArrowheads="1"/>
          </p:cNvPicPr>
          <p:nvPr/>
        </p:nvPicPr>
        <p:blipFill>
          <a:blip r:embed="rId2" cstate="print"/>
          <a:srcRect/>
          <a:stretch>
            <a:fillRect/>
          </a:stretch>
        </p:blipFill>
        <p:spPr bwMode="auto">
          <a:xfrm>
            <a:off x="4337844" y="2673350"/>
            <a:ext cx="719138" cy="755650"/>
          </a:xfrm>
          <a:prstGeom prst="rect">
            <a:avLst/>
          </a:prstGeom>
          <a:noFill/>
          <a:ln w="9525">
            <a:noFill/>
            <a:miter lim="800000"/>
            <a:headEnd/>
            <a:tailEnd/>
          </a:ln>
        </p:spPr>
      </p:pic>
      <p:sp>
        <p:nvSpPr>
          <p:cNvPr id="20" name="TextBox 19"/>
          <p:cNvSpPr txBox="1"/>
          <p:nvPr/>
        </p:nvSpPr>
        <p:spPr>
          <a:xfrm>
            <a:off x="4967288" y="2889250"/>
            <a:ext cx="1512888" cy="369888"/>
          </a:xfrm>
          <a:prstGeom prst="rect">
            <a:avLst/>
          </a:prstGeom>
          <a:noFill/>
        </p:spPr>
        <p:txBody>
          <a:bodyPr>
            <a:spAutoFit/>
          </a:bodyPr>
          <a:lstStyle/>
          <a:p>
            <a:pPr>
              <a:defRPr/>
            </a:pPr>
            <a:r>
              <a:rPr lang="en-GB" b="1" dirty="0">
                <a:solidFill>
                  <a:srgbClr val="99CC33"/>
                </a:solidFill>
                <a:latin typeface="+mj-lt"/>
                <a:ea typeface="+mj-ea"/>
                <a:cs typeface="Arial" pitchFamily="34" charset="0"/>
              </a:rPr>
              <a:t>20 minutes</a:t>
            </a:r>
          </a:p>
        </p:txBody>
      </p:sp>
      <p:pic>
        <p:nvPicPr>
          <p:cNvPr id="192531" name="Picture 9" descr="chronometer"/>
          <p:cNvPicPr>
            <a:picLocks noChangeAspect="1" noChangeArrowheads="1"/>
          </p:cNvPicPr>
          <p:nvPr/>
        </p:nvPicPr>
        <p:blipFill>
          <a:blip r:embed="rId2" cstate="print"/>
          <a:srcRect/>
          <a:stretch>
            <a:fillRect/>
          </a:stretch>
        </p:blipFill>
        <p:spPr bwMode="auto">
          <a:xfrm>
            <a:off x="4337844" y="3394075"/>
            <a:ext cx="719138" cy="755650"/>
          </a:xfrm>
          <a:prstGeom prst="rect">
            <a:avLst/>
          </a:prstGeom>
          <a:noFill/>
          <a:ln w="9525">
            <a:noFill/>
            <a:miter lim="800000"/>
            <a:headEnd/>
            <a:tailEnd/>
          </a:ln>
        </p:spPr>
      </p:pic>
      <p:sp>
        <p:nvSpPr>
          <p:cNvPr id="22" name="TextBox 21"/>
          <p:cNvSpPr txBox="1"/>
          <p:nvPr/>
        </p:nvSpPr>
        <p:spPr>
          <a:xfrm>
            <a:off x="4967288" y="3609975"/>
            <a:ext cx="1512888" cy="368300"/>
          </a:xfrm>
          <a:prstGeom prst="rect">
            <a:avLst/>
          </a:prstGeom>
          <a:noFill/>
        </p:spPr>
        <p:txBody>
          <a:bodyPr>
            <a:spAutoFit/>
          </a:bodyPr>
          <a:lstStyle/>
          <a:p>
            <a:pPr>
              <a:defRPr/>
            </a:pPr>
            <a:r>
              <a:rPr lang="en-GB" b="1" dirty="0">
                <a:solidFill>
                  <a:srgbClr val="99CC33"/>
                </a:solidFill>
                <a:latin typeface="+mj-lt"/>
                <a:ea typeface="+mj-ea"/>
                <a:cs typeface="Arial" pitchFamily="34" charset="0"/>
              </a:rPr>
              <a:t>20 minutes</a:t>
            </a:r>
          </a:p>
        </p:txBody>
      </p:sp>
      <p:pic>
        <p:nvPicPr>
          <p:cNvPr id="192533" name="Picture 9" descr="chronometer"/>
          <p:cNvPicPr>
            <a:picLocks noChangeAspect="1" noChangeArrowheads="1"/>
          </p:cNvPicPr>
          <p:nvPr/>
        </p:nvPicPr>
        <p:blipFill>
          <a:blip r:embed="rId2" cstate="print"/>
          <a:srcRect/>
          <a:stretch>
            <a:fillRect/>
          </a:stretch>
        </p:blipFill>
        <p:spPr bwMode="auto">
          <a:xfrm>
            <a:off x="4337845" y="4149725"/>
            <a:ext cx="719137" cy="755650"/>
          </a:xfrm>
          <a:prstGeom prst="rect">
            <a:avLst/>
          </a:prstGeom>
          <a:noFill/>
          <a:ln w="9525">
            <a:noFill/>
            <a:miter lim="800000"/>
            <a:headEnd/>
            <a:tailEnd/>
          </a:ln>
        </p:spPr>
      </p:pic>
      <p:sp>
        <p:nvSpPr>
          <p:cNvPr id="24" name="TextBox 23"/>
          <p:cNvSpPr txBox="1"/>
          <p:nvPr/>
        </p:nvSpPr>
        <p:spPr>
          <a:xfrm>
            <a:off x="4967288" y="4365625"/>
            <a:ext cx="1512887" cy="369888"/>
          </a:xfrm>
          <a:prstGeom prst="rect">
            <a:avLst/>
          </a:prstGeom>
          <a:noFill/>
        </p:spPr>
        <p:txBody>
          <a:bodyPr>
            <a:spAutoFit/>
          </a:bodyPr>
          <a:lstStyle/>
          <a:p>
            <a:pPr>
              <a:defRPr/>
            </a:pPr>
            <a:r>
              <a:rPr lang="en-GB" b="1" dirty="0">
                <a:solidFill>
                  <a:srgbClr val="99CC33"/>
                </a:solidFill>
                <a:latin typeface="+mj-lt"/>
                <a:ea typeface="+mj-ea"/>
                <a:cs typeface="Arial" pitchFamily="34" charset="0"/>
              </a:rPr>
              <a:t>20 minutes</a:t>
            </a:r>
          </a:p>
        </p:txBody>
      </p:sp>
      <p:sp>
        <p:nvSpPr>
          <p:cNvPr id="15" name="Rectangle 14"/>
          <p:cNvSpPr/>
          <p:nvPr/>
        </p:nvSpPr>
        <p:spPr>
          <a:xfrm>
            <a:off x="50800" y="50800"/>
            <a:ext cx="903600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5549"/>
          <a:stretch/>
        </p:blipFill>
        <p:spPr bwMode="auto">
          <a:xfrm>
            <a:off x="6441745" y="106644"/>
            <a:ext cx="2539123" cy="828675"/>
          </a:xfrm>
          <a:prstGeom prst="rect">
            <a:avLst/>
          </a:prstGeom>
          <a:solidFill>
            <a:schemeClr val="tx1"/>
          </a:solidFill>
          <a:ln>
            <a:noFill/>
          </a:ln>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US" dirty="0" smtClean="0"/>
              <a:t>Exercise 1a</a:t>
            </a:r>
            <a:br>
              <a:rPr lang="en-US" dirty="0" smtClean="0"/>
            </a:br>
            <a:r>
              <a:rPr lang="en-US" sz="1800" b="1" dirty="0" smtClean="0">
                <a:solidFill>
                  <a:srgbClr val="92D050"/>
                </a:solidFill>
              </a:rPr>
              <a:t>Project Charter (Example Answer)</a:t>
            </a:r>
            <a:endParaRPr lang="en-US" sz="1800" b="1" dirty="0" smtClean="0">
              <a:solidFill>
                <a:srgbClr val="92D050"/>
              </a:solidFill>
              <a:cs typeface="Arial" charset="0"/>
            </a:endParaRPr>
          </a:p>
        </p:txBody>
      </p:sp>
      <p:sp>
        <p:nvSpPr>
          <p:cNvPr id="193539" name="Slide Number Placeholder 4"/>
          <p:cNvSpPr>
            <a:spLocks noGrp="1"/>
          </p:cNvSpPr>
          <p:nvPr>
            <p:ph type="sldNum" sz="quarter" idx="11"/>
          </p:nvPr>
        </p:nvSpPr>
        <p:spPr>
          <a:noFill/>
        </p:spPr>
        <p:txBody>
          <a:bodyPr/>
          <a:lstStyle/>
          <a:p>
            <a:fld id="{60A92C00-915B-43F0-974D-DD1545176EA8}" type="slidenum">
              <a:rPr lang="en-GB" altLang="en-GB"/>
              <a:pPr/>
              <a:t>53</a:t>
            </a:fld>
            <a:endParaRPr lang="en-GB" altLang="en-GB"/>
          </a:p>
        </p:txBody>
      </p:sp>
      <p:sp>
        <p:nvSpPr>
          <p:cNvPr id="18" name="Rectangle 17"/>
          <p:cNvSpPr/>
          <p:nvPr/>
        </p:nvSpPr>
        <p:spPr>
          <a:xfrm>
            <a:off x="50800" y="50800"/>
            <a:ext cx="9036000" cy="6743700"/>
          </a:xfrm>
          <a:prstGeom prst="rect">
            <a:avLst/>
          </a:prstGeom>
          <a:noFill/>
          <a:ln w="1079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0" name="Table 19"/>
          <p:cNvGraphicFramePr>
            <a:graphicFrameLocks noGrp="1"/>
          </p:cNvGraphicFramePr>
          <p:nvPr>
            <p:extLst>
              <p:ext uri="{D42A27DB-BD31-4B8C-83A1-F6EECF244321}">
                <p14:modId xmlns:p14="http://schemas.microsoft.com/office/powerpoint/2010/main" val="2602129381"/>
              </p:ext>
            </p:extLst>
          </p:nvPr>
        </p:nvGraphicFramePr>
        <p:xfrm>
          <a:off x="347685" y="1072488"/>
          <a:ext cx="8478839" cy="5569665"/>
        </p:xfrm>
        <a:graphic>
          <a:graphicData uri="http://schemas.openxmlformats.org/drawingml/2006/table">
            <a:tbl>
              <a:tblPr/>
              <a:tblGrid>
                <a:gridCol w="3463348"/>
                <a:gridCol w="692727"/>
                <a:gridCol w="2161382"/>
                <a:gridCol w="2161382"/>
              </a:tblGrid>
              <a:tr h="220397">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Business Opportunities / Problem Statement</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Goal &amp; objectives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1319093">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95250" indent="0" algn="l" fontAlgn="auto">
                        <a:spcBef>
                          <a:spcPts val="0"/>
                        </a:spcBef>
                        <a:spcAft>
                          <a:spcPts val="0"/>
                        </a:spcAft>
                        <a:defRPr/>
                      </a:pPr>
                      <a:r>
                        <a:rPr lang="en-US" sz="1400" kern="0" dirty="0" smtClean="0">
                          <a:solidFill>
                            <a:schemeClr val="accent1"/>
                          </a:solidFill>
                          <a:latin typeface="+mn-lt"/>
                          <a:cs typeface="Arial" pitchFamily="34" charset="0"/>
                        </a:rPr>
                        <a:t>Over the last 3 months there has been a growing number of customer complaints mainly from home delivery customers from about 5 per week to over 30 per week. Weekly revenue is also showing a decline. Over  80% of the complaints are due to a combination of late delivery and cold </a:t>
                      </a:r>
                      <a:r>
                        <a:rPr lang="en-US" sz="1400" kern="0" dirty="0" err="1" smtClean="0">
                          <a:solidFill>
                            <a:schemeClr val="accent1"/>
                          </a:solidFill>
                          <a:latin typeface="+mn-lt"/>
                          <a:cs typeface="Arial" pitchFamily="34" charset="0"/>
                        </a:rPr>
                        <a:t>unappetising</a:t>
                      </a:r>
                      <a:r>
                        <a:rPr lang="en-US" sz="1400" kern="0" dirty="0" smtClean="0">
                          <a:solidFill>
                            <a:schemeClr val="accent1"/>
                          </a:solidFill>
                          <a:latin typeface="+mn-lt"/>
                          <a:cs typeface="Arial" pitchFamily="34" charset="0"/>
                        </a:rPr>
                        <a:t> Pizza when delivered</a:t>
                      </a:r>
                    </a:p>
                  </a:txBody>
                  <a:tcPr marL="36000"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95250" marR="0" indent="0" algn="l" defTabSz="820400" rtl="0" eaLnBrk="1" fontAlgn="t" latinLnBrk="0" hangingPunct="1">
                        <a:lnSpc>
                          <a:spcPct val="100000"/>
                        </a:lnSpc>
                        <a:spcBef>
                          <a:spcPts val="0"/>
                        </a:spcBef>
                        <a:spcAft>
                          <a:spcPts val="0"/>
                        </a:spcAft>
                        <a:buClrTx/>
                        <a:buSzTx/>
                        <a:buFontTx/>
                        <a:buNone/>
                        <a:tabLst/>
                        <a:defRPr/>
                      </a:pPr>
                      <a:r>
                        <a:rPr lang="en-US" sz="1400" kern="0" dirty="0" smtClean="0">
                          <a:solidFill>
                            <a:srgbClr val="002776"/>
                          </a:solidFill>
                          <a:latin typeface="Arial" pitchFamily="34" charset="0"/>
                          <a:cs typeface="Arial" pitchFamily="34" charset="0"/>
                        </a:rPr>
                        <a:t>To reduce customer complaints on home delivery orders from 30 back down to the baseline level of about 5 Per week within 3 months</a:t>
                      </a:r>
                      <a:endParaRPr lang="en-US" sz="1400" noProof="0" dirty="0" smtClean="0">
                        <a:solidFill>
                          <a:schemeClr val="accent1"/>
                        </a:solidFill>
                        <a:latin typeface="+mn-lt"/>
                      </a:endParaRPr>
                    </a:p>
                  </a:txBody>
                  <a:tcPr marL="72000" marR="72000" marT="36000" marB="3600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r>
              <a:tr h="252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Estimated benefits to realise</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Scope and risks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92254">
                <a:tc rowSpan="4"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95250" indent="0" algn="l">
                        <a:buFont typeface="Wingdings" pitchFamily="2" charset="2"/>
                        <a:buNone/>
                      </a:pPr>
                      <a:r>
                        <a:rPr lang="en-US" sz="1400" kern="1200" noProof="0" dirty="0" smtClean="0">
                          <a:solidFill>
                            <a:schemeClr val="accent1"/>
                          </a:solidFill>
                          <a:latin typeface="+mj-lt"/>
                          <a:ea typeface=""/>
                          <a:cs typeface=""/>
                        </a:rPr>
                        <a:t>Weekly revenue on Home delivered Pizzas has fallen by over £500 per week during the last 3 months. Customers are known to be switching to Dominos on the other side of town and we are losing share. Home deliveries represent &gt; 60% of our business. If this problem is not resolved quickly  our financial plans suggest we will soon have to close down.</a:t>
                      </a:r>
                    </a:p>
                  </a:txBody>
                  <a:tcPr marL="36000"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rowSpan="4" h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In Scope</a:t>
                      </a:r>
                      <a:endParaRPr lang="en-GB" sz="800" b="0" i="1" u="none" strike="noStrike" noProof="0" dirty="0">
                        <a:solidFill>
                          <a:schemeClr val="bg2"/>
                        </a:solidFill>
                        <a:latin typeface="Arial"/>
                      </a:endParaRPr>
                    </a:p>
                  </a:txBody>
                  <a:tcPr marL="65749" marR="5479" marT="5479" marB="0" anchor="ctr">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Out of Scope</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r>
              <a:tr h="933604">
                <a:tc gridSpan="2" vMerge="1">
                  <a:txBody>
                    <a:bodyPr/>
                    <a:lstStyle/>
                    <a:p>
                      <a:endParaRPr lang="en-GB"/>
                    </a:p>
                  </a:txBody>
                  <a:tcPr/>
                </a:tc>
                <a:tc hMerge="1" vMerge="1">
                  <a:txBody>
                    <a:bodyPr/>
                    <a:lstStyle/>
                    <a:p>
                      <a:endParaRPr lang="en-GB"/>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273050" indent="-177800" algn="l" fontAlgn="t">
                        <a:buFont typeface="Wingdings" panose="05000000000000000000" pitchFamily="2" charset="2"/>
                        <a:buChar char="§"/>
                        <a:tabLst/>
                      </a:pPr>
                      <a:r>
                        <a:rPr lang="en-GB" sz="1400" b="0" i="0" u="none" strike="noStrike" noProof="0" dirty="0" smtClean="0">
                          <a:solidFill>
                            <a:srgbClr val="002060"/>
                          </a:solidFill>
                          <a:latin typeface="+mj-lt"/>
                        </a:rPr>
                        <a:t>Home delivery Pizza orders</a:t>
                      </a:r>
                    </a:p>
                  </a:txBody>
                  <a:tcPr marL="65749" marR="5479" marT="36000" marB="0" anchor="ctr">
                    <a:lnL w="76200" cap="flat" cmpd="sng" algn="ctr">
                      <a:solidFill>
                        <a:srgbClr val="FFFFFF"/>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a:txBody>
                    <a:bodyPr/>
                    <a:lstStyle/>
                    <a:p>
                      <a:pPr marL="273050" indent="-177800" algn="l" fontAlgn="t">
                        <a:buFont typeface="Wingdings" panose="05000000000000000000" pitchFamily="2" charset="2"/>
                        <a:buChar char="§"/>
                        <a:tabLst/>
                      </a:pPr>
                      <a:r>
                        <a:rPr lang="en-US" sz="1400" b="0" i="0" u="none" strike="noStrike" noProof="0" dirty="0" smtClean="0">
                          <a:solidFill>
                            <a:srgbClr val="002060"/>
                          </a:solidFill>
                          <a:latin typeface="+mj-lt"/>
                        </a:rPr>
                        <a:t>Take away Pizza sales </a:t>
                      </a:r>
                    </a:p>
                    <a:p>
                      <a:pPr marL="273050" indent="-177800" algn="l" fontAlgn="t">
                        <a:buFont typeface="Wingdings" panose="05000000000000000000" pitchFamily="2" charset="2"/>
                        <a:buChar char="§"/>
                        <a:tabLst/>
                      </a:pPr>
                      <a:r>
                        <a:rPr lang="en-US" sz="1400" b="0" i="0" u="none" strike="noStrike" noProof="0" dirty="0" smtClean="0">
                          <a:solidFill>
                            <a:srgbClr val="002060"/>
                          </a:solidFill>
                          <a:latin typeface="+mj-lt"/>
                        </a:rPr>
                        <a:t>Non Pizza sales</a:t>
                      </a:r>
                    </a:p>
                    <a:p>
                      <a:pPr marL="381000" indent="-285750" algn="l" fontAlgn="t">
                        <a:buFont typeface="Wingdings" panose="05000000000000000000" pitchFamily="2" charset="2"/>
                        <a:buChar char="§"/>
                        <a:tabLst/>
                      </a:pPr>
                      <a:endParaRPr lang="en-GB" sz="1400" b="0" i="0" u="none" strike="noStrike" noProof="0" dirty="0">
                        <a:solidFill>
                          <a:srgbClr val="002060"/>
                        </a:solidFill>
                        <a:latin typeface="+mj-lt"/>
                      </a:endParaRPr>
                    </a:p>
                  </a:txBody>
                  <a:tcPr marL="65749" marR="5479" marT="36000" marB="0" anchor="ctr">
                    <a:lnL w="762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r>
              <a:tr h="0">
                <a:tc gridSpan="2" vMerge="1">
                  <a:txBody>
                    <a:bodyPr/>
                    <a:lstStyle/>
                    <a:p>
                      <a:endParaRPr lang="en-GB"/>
                    </a:p>
                  </a:txBody>
                  <a:tcPr/>
                </a:tc>
                <a:tc hMerge="1" v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l" defTabSz="820400" rtl="0" eaLnBrk="1" fontAlgn="t" latinLnBrk="0" hangingPunct="1">
                        <a:lnSpc>
                          <a:spcPct val="100000"/>
                        </a:lnSpc>
                        <a:spcBef>
                          <a:spcPts val="0"/>
                        </a:spcBef>
                        <a:spcAft>
                          <a:spcPts val="0"/>
                        </a:spcAft>
                        <a:buClrTx/>
                        <a:buSzTx/>
                        <a:buFontTx/>
                        <a:buNone/>
                        <a:tabLst/>
                        <a:defRPr/>
                      </a:pPr>
                      <a:r>
                        <a:rPr lang="en-US" sz="800" i="1" dirty="0" smtClean="0">
                          <a:solidFill>
                            <a:schemeClr val="bg2"/>
                          </a:solidFill>
                        </a:rPr>
                        <a:t>Potential risks</a:t>
                      </a:r>
                      <a:endParaRPr lang="en-GB" sz="800" b="0" i="1" u="none" strike="noStrike" noProof="0" dirty="0" smtClean="0">
                        <a:solidFill>
                          <a:schemeClr val="bg2"/>
                        </a:solidFill>
                        <a:latin typeface="+mn-lt"/>
                      </a:endParaRPr>
                    </a:p>
                  </a:txBody>
                  <a:tcPr marL="65749" marR="5479" marT="36000" marB="0">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hMerge="1">
                  <a:txBody>
                    <a:bodyPr/>
                    <a:lstStyle/>
                    <a:p>
                      <a:pPr algn="l" fontAlgn="t"/>
                      <a:endParaRPr lang="en-GB" sz="400" b="0" i="0" u="none" strike="noStrike" noProof="0" dirty="0">
                        <a:solidFill>
                          <a:srgbClr val="002060"/>
                        </a:solidFill>
                        <a:latin typeface="Arial"/>
                      </a:endParaRPr>
                    </a:p>
                  </a:txBody>
                  <a:tcPr marL="65749" marR="5479" marT="36000" marB="0">
                    <a:lnL w="3175" cap="flat" cmpd="sng" algn="ctr">
                      <a:solidFill>
                        <a:schemeClr val="bg1">
                          <a:lumMod val="50000"/>
                        </a:schemeClr>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r>
              <a:tr h="388733">
                <a:tc gridSpan="2" vMerge="1">
                  <a:txBody>
                    <a:bodyPr/>
                    <a:lstStyle/>
                    <a:p>
                      <a:endParaRPr lang="en-GB"/>
                    </a:p>
                  </a:txBody>
                  <a:tcPr/>
                </a:tc>
                <a:tc hMerge="1" v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273050" indent="-177800" algn="l" fontAlgn="t">
                        <a:buFont typeface="Wingdings" pitchFamily="2" charset="2"/>
                        <a:buChar char="§"/>
                      </a:pPr>
                      <a:r>
                        <a:rPr lang="en-US" sz="1400" b="0" i="0" u="none" strike="noStrike" noProof="0" dirty="0" smtClean="0">
                          <a:solidFill>
                            <a:schemeClr val="accent1"/>
                          </a:solidFill>
                          <a:latin typeface="Arial"/>
                        </a:rPr>
                        <a:t>High staff turnover makes sustainable improvement tricky</a:t>
                      </a:r>
                    </a:p>
                  </a:txBody>
                  <a:tcPr marL="65749" marR="5479" marT="36000"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p>
                      <a:endParaRPr lang="en-GB"/>
                    </a:p>
                  </a:txBody>
                  <a:tcPr/>
                </a:tc>
              </a:tr>
              <a:tr h="252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Time line of key milestones</a:t>
                      </a:r>
                      <a:endParaRPr lang="en-GB" sz="1000" b="1" i="0" u="none" strike="noStrike" noProof="0" dirty="0">
                        <a:solidFill>
                          <a:schemeClr val="tx1"/>
                        </a:solidFill>
                        <a:latin typeface="Arial"/>
                      </a:endParaRPr>
                    </a:p>
                  </a:txBody>
                  <a:tcPr marL="5479" marR="5479" marT="5479"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82550" indent="0" algn="l" fontAlgn="ctr"/>
                      <a:r>
                        <a:rPr lang="en-GB" sz="1000" b="1" i="0" u="none" strike="noStrike" noProof="0" dirty="0" smtClean="0">
                          <a:solidFill>
                            <a:schemeClr val="tx1"/>
                          </a:solidFill>
                          <a:latin typeface="Arial"/>
                        </a:rPr>
                        <a:t>Team and Stakeholders</a:t>
                      </a:r>
                      <a:endParaRPr lang="en-GB" sz="1000" b="1" i="0" u="none" strike="noStrike" noProof="0" dirty="0">
                        <a:solidFill>
                          <a:schemeClr val="tx1"/>
                        </a:solidFill>
                        <a:latin typeface="Arial"/>
                      </a:endParaRPr>
                    </a:p>
                  </a:txBody>
                  <a:tcPr marL="5479" marR="5479" marT="5479" marB="0" anchor="ctr">
                    <a:lnL w="762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A1DE"/>
                    </a:solidFill>
                  </a:tcPr>
                </a:tc>
                <a:tc hMerge="1">
                  <a:txBody>
                    <a:bodyPr/>
                    <a:lstStyle/>
                    <a:p>
                      <a:endParaRPr lang="en-GB"/>
                    </a:p>
                  </a:txBody>
                  <a:tcPr/>
                </a:tc>
              </a:tr>
              <a:tr h="19391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Activities and deliverables</a:t>
                      </a:r>
                      <a:endParaRPr lang="en-GB" sz="800" b="0" i="1" u="none" strike="noStrike" noProof="0" dirty="0">
                        <a:solidFill>
                          <a:schemeClr val="bg2"/>
                        </a:solidFill>
                        <a:latin typeface="Arial"/>
                      </a:endParaRPr>
                    </a:p>
                  </a:txBody>
                  <a:tcPr marL="65749" marR="5479" marT="5479" marB="0" anchor="ctr">
                    <a:lnL w="12700" cap="flat" cmpd="sng" algn="ctr">
                      <a:no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By Date</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Improvement Team</a:t>
                      </a:r>
                      <a:endParaRPr lang="en-GB" sz="800" b="0" i="1" u="none" strike="noStrike" noProof="0" dirty="0">
                        <a:solidFill>
                          <a:schemeClr val="bg2"/>
                        </a:solidFill>
                        <a:latin typeface="Arial"/>
                      </a:endParaRPr>
                    </a:p>
                  </a:txBody>
                  <a:tcPr marL="65749" marR="5479" marT="5479" marB="0" anchor="ctr">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r>
                        <a:rPr lang="en-GB" sz="800" b="0" i="1" u="none" strike="noStrike" noProof="0" dirty="0" smtClean="0">
                          <a:solidFill>
                            <a:schemeClr val="bg2"/>
                          </a:solidFill>
                          <a:latin typeface="Arial"/>
                        </a:rPr>
                        <a:t>Sponsors &amp; Stakeholders</a:t>
                      </a:r>
                      <a:endParaRPr lang="en-GB" sz="800" b="0" i="1" u="none" strike="noStrike" noProof="0" dirty="0">
                        <a:solidFill>
                          <a:schemeClr val="bg2"/>
                        </a:solidFill>
                        <a:latin typeface="Arial"/>
                      </a:endParaRPr>
                    </a:p>
                  </a:txBody>
                  <a:tcPr marL="65749" marR="5479" marT="5479" marB="0" anchor="ctr">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r>
              <a:tr h="1440000">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355600" indent="-192088" algn="l" fontAlgn="t">
                        <a:buFont typeface="Wingdings" panose="05000000000000000000" pitchFamily="2" charset="2"/>
                        <a:buChar char="§"/>
                      </a:pPr>
                      <a:r>
                        <a:rPr lang="en-US" sz="1400" b="0" i="0" u="none" strike="noStrike" noProof="0" dirty="0" err="1" smtClean="0">
                          <a:solidFill>
                            <a:schemeClr val="accent1"/>
                          </a:solidFill>
                          <a:latin typeface="+mj-lt"/>
                        </a:rPr>
                        <a:t>Mobilisation</a:t>
                      </a:r>
                      <a:r>
                        <a:rPr lang="en-US" sz="1400" b="0" i="0" u="none" strike="noStrike" noProof="0" dirty="0" smtClean="0">
                          <a:solidFill>
                            <a:schemeClr val="accent1"/>
                          </a:solidFill>
                          <a:latin typeface="+mj-lt"/>
                        </a:rPr>
                        <a:t> </a:t>
                      </a:r>
                    </a:p>
                    <a:p>
                      <a:pPr marL="355600" indent="-192088" algn="l" fontAlgn="t">
                        <a:buFont typeface="Wingdings" panose="05000000000000000000" pitchFamily="2" charset="2"/>
                        <a:buChar char="§"/>
                      </a:pPr>
                      <a:r>
                        <a:rPr lang="en-US" sz="1400" b="0" i="0" u="none" strike="noStrike" noProof="0" dirty="0" smtClean="0">
                          <a:solidFill>
                            <a:schemeClr val="accent1"/>
                          </a:solidFill>
                          <a:latin typeface="+mj-lt"/>
                        </a:rPr>
                        <a:t>Current State 1</a:t>
                      </a:r>
                    </a:p>
                    <a:p>
                      <a:pPr marL="355600" indent="-192088" algn="l" fontAlgn="t">
                        <a:buFont typeface="Wingdings" panose="05000000000000000000" pitchFamily="2" charset="2"/>
                        <a:buChar char="§"/>
                      </a:pPr>
                      <a:r>
                        <a:rPr lang="en-US" sz="1400" b="0" i="0" u="none" strike="noStrike" noProof="0" dirty="0" smtClean="0">
                          <a:solidFill>
                            <a:schemeClr val="accent1"/>
                          </a:solidFill>
                          <a:latin typeface="+mj-lt"/>
                        </a:rPr>
                        <a:t>Current State 2</a:t>
                      </a:r>
                    </a:p>
                    <a:p>
                      <a:pPr marL="355600" indent="-192088" algn="l" fontAlgn="t">
                        <a:buFont typeface="Wingdings" panose="05000000000000000000" pitchFamily="2" charset="2"/>
                        <a:buChar char="§"/>
                      </a:pPr>
                      <a:r>
                        <a:rPr lang="en-US" sz="1400" b="0" i="0" u="none" strike="noStrike" noProof="0" dirty="0" smtClean="0">
                          <a:solidFill>
                            <a:schemeClr val="accent1"/>
                          </a:solidFill>
                          <a:latin typeface="+mj-lt"/>
                        </a:rPr>
                        <a:t>Future State 1</a:t>
                      </a:r>
                    </a:p>
                    <a:p>
                      <a:pPr marL="355600" indent="-192088" algn="l" fontAlgn="t">
                        <a:buFont typeface="Wingdings" panose="05000000000000000000" pitchFamily="2" charset="2"/>
                        <a:buChar char="§"/>
                      </a:pPr>
                      <a:r>
                        <a:rPr lang="en-US" sz="1400" b="0" i="0" u="none" strike="noStrike" noProof="0" dirty="0" smtClean="0">
                          <a:solidFill>
                            <a:schemeClr val="accent1"/>
                          </a:solidFill>
                          <a:latin typeface="+mj-lt"/>
                        </a:rPr>
                        <a:t>Future State 2</a:t>
                      </a:r>
                    </a:p>
                    <a:p>
                      <a:pPr marL="355600" indent="-192088" algn="l" fontAlgn="t">
                        <a:buFont typeface="Wingdings" panose="05000000000000000000" pitchFamily="2" charset="2"/>
                        <a:buChar char="§"/>
                      </a:pPr>
                      <a:r>
                        <a:rPr lang="en-US" sz="1400" b="0" i="0" u="none" strike="noStrike" noProof="0" dirty="0" smtClean="0">
                          <a:solidFill>
                            <a:schemeClr val="accent1"/>
                          </a:solidFill>
                          <a:latin typeface="+mj-lt"/>
                        </a:rPr>
                        <a:t>Work Pilot </a:t>
                      </a:r>
                    </a:p>
                  </a:txBody>
                  <a:tcPr marL="65749" marR="5479" marT="36000" marB="0" anchor="ctr">
                    <a:lnL w="12700" cap="flat" cmpd="sng" algn="ctr">
                      <a:no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hMerge="1">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t"/>
                      <a:endParaRPr lang="en-GB" sz="800" b="0" i="0" u="none" strike="noStrike" noProof="0" dirty="0">
                        <a:solidFill>
                          <a:schemeClr val="accent1"/>
                        </a:solidFill>
                        <a:latin typeface="+mj-lt"/>
                      </a:endParaRPr>
                    </a:p>
                  </a:txBody>
                  <a:tcPr marL="65749" marR="5479" marT="36000" marB="0" anchor="ctr">
                    <a:lnL w="3175"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endParaRPr lang="en-US" sz="1400" b="0" dirty="0" smtClean="0">
                        <a:solidFill>
                          <a:srgbClr val="002060"/>
                        </a:solidFill>
                      </a:endParaRPr>
                    </a:p>
                    <a:p>
                      <a:pPr marL="355600" indent="0" algn="l" fontAlgn="t"/>
                      <a:r>
                        <a:rPr lang="en-US" sz="1400" b="0" dirty="0" smtClean="0">
                          <a:solidFill>
                            <a:srgbClr val="002060"/>
                          </a:solidFill>
                        </a:rPr>
                        <a:t>Identify who</a:t>
                      </a:r>
                      <a:r>
                        <a:rPr lang="en-US" sz="1400" b="0" baseline="0" dirty="0" smtClean="0">
                          <a:solidFill>
                            <a:srgbClr val="002060"/>
                          </a:solidFill>
                        </a:rPr>
                        <a:t> are:</a:t>
                      </a:r>
                    </a:p>
                    <a:p>
                      <a:pPr marL="627063" indent="-177800" algn="l" fontAlgn="t">
                        <a:buFont typeface="Wingdings" panose="05000000000000000000" pitchFamily="2" charset="2"/>
                        <a:buChar char="§"/>
                      </a:pPr>
                      <a:r>
                        <a:rPr lang="en-US" sz="1400" b="0" dirty="0" smtClean="0">
                          <a:solidFill>
                            <a:srgbClr val="002060"/>
                          </a:solidFill>
                        </a:rPr>
                        <a:t>Lean project manager</a:t>
                      </a:r>
                    </a:p>
                    <a:p>
                      <a:pPr marL="627063" indent="-177800" algn="l" fontAlgn="t">
                        <a:buFont typeface="Wingdings" panose="05000000000000000000" pitchFamily="2" charset="2"/>
                        <a:buChar char="§"/>
                      </a:pPr>
                      <a:r>
                        <a:rPr lang="en-US" sz="1400" b="0" i="0" u="none" strike="noStrike" noProof="0" dirty="0" smtClean="0">
                          <a:solidFill>
                            <a:srgbClr val="002060"/>
                          </a:solidFill>
                          <a:latin typeface="Arial"/>
                        </a:rPr>
                        <a:t>Team</a:t>
                      </a:r>
                      <a:r>
                        <a:rPr lang="en-US" sz="1400" b="0" i="0" u="none" strike="noStrike" baseline="0" noProof="0" dirty="0" smtClean="0">
                          <a:solidFill>
                            <a:srgbClr val="002060"/>
                          </a:solidFill>
                          <a:latin typeface="Arial"/>
                        </a:rPr>
                        <a:t> members</a:t>
                      </a:r>
                    </a:p>
                    <a:p>
                      <a:pPr marL="627063" indent="-177800" algn="l" fontAlgn="t">
                        <a:buFont typeface="Wingdings" panose="05000000000000000000" pitchFamily="2" charset="2"/>
                        <a:buChar char="§"/>
                      </a:pPr>
                      <a:r>
                        <a:rPr lang="en-US" sz="1400" b="0" i="0" u="none" strike="noStrike" baseline="0" noProof="0" dirty="0" smtClean="0">
                          <a:solidFill>
                            <a:srgbClr val="002060"/>
                          </a:solidFill>
                          <a:latin typeface="Arial"/>
                        </a:rPr>
                        <a:t>Lean coach</a:t>
                      </a:r>
                    </a:p>
                  </a:txBody>
                  <a:tcPr marL="65749" marR="5479" marT="36000" marB="0">
                    <a:lnL w="76200"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l" fontAlgn="t"/>
                      <a:endParaRPr lang="en-US" sz="1400" b="0" dirty="0" smtClean="0">
                        <a:solidFill>
                          <a:srgbClr val="002060"/>
                        </a:solidFill>
                      </a:endParaRPr>
                    </a:p>
                    <a:p>
                      <a:pPr marL="355600" indent="0" algn="l" fontAlgn="t"/>
                      <a:r>
                        <a:rPr lang="en-US" sz="1400" b="0" dirty="0" smtClean="0">
                          <a:solidFill>
                            <a:srgbClr val="002060"/>
                          </a:solidFill>
                        </a:rPr>
                        <a:t>Identify who</a:t>
                      </a:r>
                      <a:r>
                        <a:rPr lang="en-US" sz="1400" b="0" baseline="0" dirty="0" smtClean="0">
                          <a:solidFill>
                            <a:srgbClr val="002060"/>
                          </a:solidFill>
                        </a:rPr>
                        <a:t> are:</a:t>
                      </a:r>
                    </a:p>
                    <a:p>
                      <a:pPr marL="531813" indent="-176213" algn="l" fontAlgn="t">
                        <a:buFont typeface="Wingdings" panose="05000000000000000000" pitchFamily="2" charset="2"/>
                        <a:buChar char="§"/>
                      </a:pPr>
                      <a:r>
                        <a:rPr lang="en-US" sz="1400" b="0" dirty="0" smtClean="0">
                          <a:solidFill>
                            <a:srgbClr val="002060"/>
                          </a:solidFill>
                        </a:rPr>
                        <a:t>Sponsor</a:t>
                      </a:r>
                    </a:p>
                    <a:p>
                      <a:pPr marL="531813" indent="-176213" algn="l" fontAlgn="t">
                        <a:buFont typeface="Wingdings" panose="05000000000000000000" pitchFamily="2" charset="2"/>
                        <a:buChar char="§"/>
                      </a:pPr>
                      <a:r>
                        <a:rPr lang="en-US" sz="1400" b="0" i="0" u="none" strike="noStrike" noProof="0" dirty="0" smtClean="0">
                          <a:solidFill>
                            <a:srgbClr val="002060"/>
                          </a:solidFill>
                          <a:latin typeface="Arial"/>
                        </a:rPr>
                        <a:t>Stakeholders</a:t>
                      </a:r>
                    </a:p>
                  </a:txBody>
                  <a:tcPr marL="65749" marR="5479" marT="36000" marB="0">
                    <a:lnL w="3175"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F3F4"/>
                    </a:solidFill>
                  </a:tcPr>
                </a:tc>
              </a:tr>
            </a:tbl>
          </a:graphicData>
        </a:graphic>
      </p:graphicFrame>
      <p:pic>
        <p:nvPicPr>
          <p:cNvPr id="23"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5549"/>
          <a:stretch/>
        </p:blipFill>
        <p:spPr bwMode="auto">
          <a:xfrm>
            <a:off x="6441745" y="106644"/>
            <a:ext cx="2539123" cy="828675"/>
          </a:xfrm>
          <a:prstGeom prst="rect">
            <a:avLst/>
          </a:prstGeom>
          <a:solidFill>
            <a:schemeClr val="tx1"/>
          </a:solidFill>
          <a:ln>
            <a:noFill/>
          </a:ln>
          <a:extLst/>
        </p:spPr>
      </p:pic>
    </p:spTree>
    <p:extLst>
      <p:ext uri="{BB962C8B-B14F-4D97-AF65-F5344CB8AC3E}">
        <p14:creationId xmlns:p14="http://schemas.microsoft.com/office/powerpoint/2010/main" val="9997230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GB" smtClean="0"/>
              <a:t>Exercise 1b</a:t>
            </a:r>
            <a:br>
              <a:rPr lang="en-GB" smtClean="0"/>
            </a:br>
            <a:r>
              <a:rPr lang="en-GB" sz="1800" b="1" smtClean="0">
                <a:solidFill>
                  <a:srgbClr val="92D050"/>
                </a:solidFill>
              </a:rPr>
              <a:t>SIPOC ( Example Answer)</a:t>
            </a:r>
          </a:p>
        </p:txBody>
      </p:sp>
      <p:sp>
        <p:nvSpPr>
          <p:cNvPr id="194563" name="Slide Number Placeholder 4"/>
          <p:cNvSpPr>
            <a:spLocks noGrp="1"/>
          </p:cNvSpPr>
          <p:nvPr>
            <p:ph type="sldNum" sz="quarter" idx="11"/>
          </p:nvPr>
        </p:nvSpPr>
        <p:spPr>
          <a:noFill/>
        </p:spPr>
        <p:txBody>
          <a:bodyPr/>
          <a:lstStyle/>
          <a:p>
            <a:fld id="{523F2516-FEF8-46A9-944E-EBBC50D11FC9}" type="slidenum">
              <a:rPr lang="en-GB" altLang="en-GB"/>
              <a:pPr/>
              <a:t>54</a:t>
            </a:fld>
            <a:endParaRPr lang="en-GB" altLang="en-GB"/>
          </a:p>
        </p:txBody>
      </p:sp>
      <p:graphicFrame>
        <p:nvGraphicFramePr>
          <p:cNvPr id="21" name="Group 5"/>
          <p:cNvGraphicFramePr>
            <a:graphicFrameLocks noGrp="1"/>
          </p:cNvGraphicFramePr>
          <p:nvPr>
            <p:extLst>
              <p:ext uri="{D42A27DB-BD31-4B8C-83A1-F6EECF244321}">
                <p14:modId xmlns:p14="http://schemas.microsoft.com/office/powerpoint/2010/main" val="2612751263"/>
              </p:ext>
            </p:extLst>
          </p:nvPr>
        </p:nvGraphicFramePr>
        <p:xfrm>
          <a:off x="358775" y="1535113"/>
          <a:ext cx="8443913" cy="4198620"/>
        </p:xfrm>
        <a:graphic>
          <a:graphicData uri="http://schemas.openxmlformats.org/drawingml/2006/table">
            <a:tbl>
              <a:tblPr/>
              <a:tblGrid>
                <a:gridCol w="1620808"/>
                <a:gridCol w="1795014"/>
                <a:gridCol w="1697664"/>
                <a:gridCol w="1625932"/>
                <a:gridCol w="1704495"/>
              </a:tblGrid>
              <a:tr h="339725">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800" b="0" i="0" u="none" strike="noStrike" cap="none" normalizeH="0" baseline="0" dirty="0" smtClean="0">
                          <a:ln>
                            <a:noFill/>
                          </a:ln>
                          <a:solidFill>
                            <a:schemeClr val="tx1"/>
                          </a:solidFill>
                          <a:effectLst/>
                          <a:latin typeface="Arial" charset="0"/>
                          <a:ea typeface="ヒラギノ角ゴ Pro W3" pitchFamily="1" charset="-128"/>
                          <a:cs typeface="Arial" charset="0"/>
                        </a:rPr>
                        <a:t>Suppliers</a:t>
                      </a:r>
                      <a:endParaRPr kumimoji="0" lang="en-US" sz="1800" b="0" i="0" u="none" strike="noStrike" cap="none" normalizeH="0" baseline="0" dirty="0" smtClean="0">
                        <a:ln>
                          <a:noFill/>
                        </a:ln>
                        <a:solidFill>
                          <a:schemeClr val="tx1"/>
                        </a:solidFill>
                        <a:effectLst/>
                        <a:latin typeface="Arial" charset="0"/>
                        <a:ea typeface="ヒラギノ角ゴ Pro W3" pitchFamily="1" charset="-128"/>
                        <a:cs typeface="Arial" charset="0"/>
                      </a:endParaRPr>
                    </a:p>
                  </a:txBody>
                  <a:tcPr horzOverflow="overflow">
                    <a:lnL w="3175" cap="flat" cmpd="sng" algn="ctr">
                      <a:solidFill>
                        <a:srgbClr val="00B0F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800" b="0" i="0" u="none" strike="noStrike" cap="none" normalizeH="0" baseline="0" dirty="0" smtClean="0">
                          <a:ln>
                            <a:noFill/>
                          </a:ln>
                          <a:solidFill>
                            <a:schemeClr val="tx1"/>
                          </a:solidFill>
                          <a:effectLst/>
                          <a:latin typeface="Arial" charset="0"/>
                          <a:ea typeface="ヒラギノ角ゴ Pro W3" pitchFamily="1" charset="-128"/>
                          <a:cs typeface="Arial" charset="0"/>
                        </a:rPr>
                        <a:t>Inputs</a:t>
                      </a:r>
                      <a:endParaRPr kumimoji="0" lang="en-US" sz="1800" b="0" i="0" u="none" strike="noStrike" cap="none" normalizeH="0" baseline="0" dirty="0" smtClean="0">
                        <a:ln>
                          <a:noFill/>
                        </a:ln>
                        <a:solidFill>
                          <a:schemeClr val="tx1"/>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800" b="0" i="0" u="none" strike="noStrike" cap="none" normalizeH="0" baseline="0" dirty="0" smtClean="0">
                          <a:ln>
                            <a:noFill/>
                          </a:ln>
                          <a:solidFill>
                            <a:schemeClr val="tx1"/>
                          </a:solidFill>
                          <a:effectLst/>
                          <a:latin typeface="Arial" charset="0"/>
                          <a:ea typeface="ヒラギノ角ゴ Pro W3" pitchFamily="1" charset="-128"/>
                          <a:cs typeface="Arial" charset="0"/>
                        </a:rPr>
                        <a:t>PROCESS</a:t>
                      </a:r>
                      <a:endParaRPr kumimoji="0" lang="en-US" sz="1800" b="0" i="0" u="none" strike="noStrike" cap="none" normalizeH="0" baseline="0" dirty="0" smtClean="0">
                        <a:ln>
                          <a:noFill/>
                        </a:ln>
                        <a:solidFill>
                          <a:schemeClr val="tx1"/>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75000"/>
                        <a:buFontTx/>
                        <a:buNone/>
                        <a:tabLst/>
                      </a:pPr>
                      <a:r>
                        <a:rPr kumimoji="0" lang="en-GB" sz="1800" b="0" i="0" u="none" strike="noStrike" cap="none" normalizeH="0" baseline="0" dirty="0" smtClean="0">
                          <a:ln>
                            <a:noFill/>
                          </a:ln>
                          <a:solidFill>
                            <a:schemeClr val="tx1"/>
                          </a:solidFill>
                          <a:effectLst/>
                          <a:latin typeface="Arial" charset="0"/>
                          <a:ea typeface="ヒラギノ角ゴ Pro W3" pitchFamily="1" charset="-128"/>
                          <a:cs typeface="Arial" charset="0"/>
                        </a:rPr>
                        <a:t>Outputs</a:t>
                      </a:r>
                      <a:endParaRPr kumimoji="0" lang="en-US" sz="1800" b="0" i="0" u="none" strike="noStrike" cap="none" normalizeH="0" baseline="0" dirty="0" smtClean="0">
                        <a:ln>
                          <a:noFill/>
                        </a:ln>
                        <a:solidFill>
                          <a:schemeClr val="tx1"/>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75000"/>
                        <a:buFontTx/>
                        <a:buNone/>
                        <a:tabLst/>
                      </a:pPr>
                      <a:r>
                        <a:rPr kumimoji="0" lang="en-GB" sz="1800" b="0" i="0" u="none" strike="noStrike" cap="none" normalizeH="0" baseline="0" dirty="0" smtClean="0">
                          <a:ln>
                            <a:noFill/>
                          </a:ln>
                          <a:solidFill>
                            <a:schemeClr val="tx1"/>
                          </a:solidFill>
                          <a:effectLst/>
                          <a:latin typeface="Arial" charset="0"/>
                          <a:ea typeface="ヒラギノ角ゴ Pro W3" pitchFamily="1" charset="-128"/>
                          <a:cs typeface="Arial" charset="0"/>
                        </a:rPr>
                        <a:t>Customers</a:t>
                      </a:r>
                      <a:endParaRPr kumimoji="0" lang="en-US" sz="1800" b="0" i="0" u="none" strike="noStrike" cap="none" normalizeH="0" baseline="0" dirty="0" smtClean="0">
                        <a:ln>
                          <a:noFill/>
                        </a:ln>
                        <a:solidFill>
                          <a:schemeClr val="tx1"/>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r>
              <a:tr h="333375">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1600" b="0" i="0" u="none" strike="noStrike" cap="none" normalizeH="0" baseline="0" dirty="0" smtClean="0">
                        <a:ln>
                          <a:noFill/>
                        </a:ln>
                        <a:solidFill>
                          <a:schemeClr val="tx2"/>
                        </a:solidFill>
                        <a:effectLst/>
                        <a:latin typeface="Verdana" pitchFamily="34" charset="0"/>
                        <a:ea typeface="ヒラギノ角ゴ Pro W3" pitchFamily="1" charset="-128"/>
                        <a:cs typeface="Arial" charset="0"/>
                      </a:endParaRPr>
                    </a:p>
                  </a:txBody>
                  <a:tcPr horzOverflow="overflow">
                    <a:lnL w="3175" cap="flat" cmpd="sng" algn="ctr">
                      <a:solidFill>
                        <a:srgbClr val="00B0F0"/>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2"/>
                          </a:solidFill>
                          <a:effectLst/>
                          <a:latin typeface="Arial" charset="0"/>
                          <a:ea typeface="ヒラギノ角ゴ Pro W3" pitchFamily="1" charset="-128"/>
                          <a:cs typeface="Arial" charset="0"/>
                        </a:rPr>
                        <a:t>Use nouns</a:t>
                      </a:r>
                      <a:endParaRPr kumimoji="0" lang="en-US" sz="1400" b="0" i="0" u="none" strike="noStrike" cap="none" normalizeH="0" baseline="0" dirty="0" smtClean="0">
                        <a:ln>
                          <a:noFill/>
                        </a:ln>
                        <a:solidFill>
                          <a:schemeClr val="tx2"/>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2"/>
                          </a:solidFill>
                          <a:effectLst/>
                          <a:latin typeface="Arial" charset="0"/>
                          <a:ea typeface="ヒラギノ角ゴ Pro W3" pitchFamily="1" charset="-128"/>
                          <a:cs typeface="Arial" charset="0"/>
                        </a:rPr>
                        <a:t>Use verbs</a:t>
                      </a:r>
                      <a:endParaRPr kumimoji="0" lang="en-US" sz="1400" b="0" i="0" u="none" strike="noStrike" cap="none" normalizeH="0" baseline="0" dirty="0" smtClean="0">
                        <a:ln>
                          <a:noFill/>
                        </a:ln>
                        <a:solidFill>
                          <a:schemeClr val="tx2"/>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2"/>
                          </a:solidFill>
                          <a:effectLst/>
                          <a:latin typeface="Arial" charset="0"/>
                          <a:ea typeface="ヒラギノ角ゴ Pro W3" pitchFamily="1" charset="-128"/>
                          <a:cs typeface="Arial" charset="0"/>
                        </a:rPr>
                        <a:t>Use nouns</a:t>
                      </a:r>
                      <a:endParaRPr kumimoji="0" lang="en-US" sz="1400" b="0" i="0" u="none" strike="noStrike" cap="none" normalizeH="0" baseline="0" dirty="0" smtClean="0">
                        <a:ln>
                          <a:noFill/>
                        </a:ln>
                        <a:solidFill>
                          <a:schemeClr val="tx2"/>
                        </a:solidFill>
                        <a:effectLst/>
                        <a:latin typeface="Arial"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1400" b="0" i="0" u="none" strike="noStrike" cap="none" normalizeH="0" baseline="0" dirty="0" smtClean="0">
                        <a:ln>
                          <a:noFill/>
                        </a:ln>
                        <a:solidFill>
                          <a:schemeClr val="tx2"/>
                        </a:solidFill>
                        <a:effectLst/>
                        <a:latin typeface="Verdana" pitchFamily="34" charset="0"/>
                        <a:ea typeface="ヒラギノ角ゴ Pro W3" pitchFamily="1" charset="-128"/>
                        <a:cs typeface="Arial" charset="0"/>
                      </a:endParaRPr>
                    </a:p>
                  </a:txBody>
                  <a:tcPr horzOverflow="overflow">
                    <a:lnL w="3175" cap="flat" cmpd="sng" algn="ctr">
                      <a:solidFill>
                        <a:schemeClr val="tx1"/>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B0F0"/>
                    </a:solidFill>
                  </a:tcPr>
                </a:tc>
              </a:tr>
              <a:tr h="536575">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Customer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Request for Pizza</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600" b="0" i="0" u="none" strike="noStrike" cap="none" normalizeH="0" baseline="0" smtClean="0">
                          <a:ln>
                            <a:noFill/>
                          </a:ln>
                          <a:solidFill>
                            <a:schemeClr val="accent1"/>
                          </a:solidFill>
                          <a:effectLst/>
                          <a:latin typeface="Arial" charset="0"/>
                          <a:ea typeface="ヒラギノ角ゴ Pro W3" pitchFamily="1" charset="-128"/>
                          <a:cs typeface="Arial" charset="0"/>
                        </a:rPr>
                        <a:t>Take Order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Written Order</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Agreed Price &amp; delivery time</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Pizza Cook</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Customer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r>
              <a:tr h="738188">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Shop Manager</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Food suppliers ( Merrichef, Macro)</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Shop Staff</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Written order</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Recipe</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Prepared Ingredients </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600" b="0" i="0" u="none" strike="noStrike" cap="none" normalizeH="0" baseline="0" dirty="0" smtClean="0">
                          <a:ln>
                            <a:noFill/>
                          </a:ln>
                          <a:solidFill>
                            <a:schemeClr val="accent1"/>
                          </a:solidFill>
                          <a:effectLst/>
                          <a:latin typeface="Arial" charset="0"/>
                          <a:ea typeface="ヒラギノ角ゴ Pro W3" pitchFamily="1" charset="-128"/>
                          <a:cs typeface="Arial" charset="0"/>
                        </a:rPr>
                        <a:t>Select Ingredients</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Correct amount of each ingredient</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Pizza Cook</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r>
              <a:tr h="766763">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Shop Manager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Topping Ingredients</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Cheese</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Dough Base</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Work instructions</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600" b="0" i="0" u="none" strike="noStrike" cap="none" normalizeH="0" baseline="0" dirty="0" smtClean="0">
                          <a:ln>
                            <a:noFill/>
                          </a:ln>
                          <a:solidFill>
                            <a:schemeClr val="accent1"/>
                          </a:solidFill>
                          <a:effectLst/>
                          <a:latin typeface="Arial" charset="0"/>
                          <a:ea typeface="ヒラギノ角ゴ Pro W3" pitchFamily="1" charset="-128"/>
                          <a:cs typeface="Arial" charset="0"/>
                        </a:rPr>
                        <a:t>Make Pizza</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Prepared Pizza</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r>
              <a:tr h="588963">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Shop Manager</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Tray Supplier (Alcan)</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Prepared Pizza</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Oven at right temp</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Cooking tray</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600" b="0" i="0" u="none" strike="noStrike" cap="none" normalizeH="0" baseline="0" smtClean="0">
                          <a:ln>
                            <a:noFill/>
                          </a:ln>
                          <a:solidFill>
                            <a:schemeClr val="accent1"/>
                          </a:solidFill>
                          <a:effectLst/>
                          <a:latin typeface="Arial" charset="0"/>
                          <a:ea typeface="ヒラギノ角ゴ Pro W3" pitchFamily="1" charset="-128"/>
                          <a:cs typeface="Arial" charset="0"/>
                        </a:rPr>
                        <a:t>Cook Pizza</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Cooked Pizza</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Delivery driver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r>
              <a:tr h="588963">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Packing supplier</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Delivery driver</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smtClean="0">
                          <a:ln>
                            <a:noFill/>
                          </a:ln>
                          <a:solidFill>
                            <a:schemeClr val="accent1"/>
                          </a:solidFill>
                          <a:effectLst/>
                          <a:latin typeface="Arial" charset="0"/>
                          <a:ea typeface="ヒラギノ角ゴ Pro W3" pitchFamily="1" charset="-128"/>
                          <a:cs typeface="Arial" charset="0"/>
                        </a:rPr>
                        <a:t>Order taker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Pizza Boxes</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Motorcycle with Fuel</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Bill Delivery Address</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600" b="0" i="0" u="none" strike="noStrike" cap="none" normalizeH="0" baseline="0" dirty="0" smtClean="0">
                          <a:ln>
                            <a:noFill/>
                          </a:ln>
                          <a:solidFill>
                            <a:schemeClr val="accent1"/>
                          </a:solidFill>
                          <a:effectLst/>
                          <a:latin typeface="Arial" charset="0"/>
                          <a:ea typeface="ヒラギノ角ゴ Pro W3" pitchFamily="1" charset="-128"/>
                          <a:cs typeface="Arial" charset="0"/>
                        </a:rPr>
                        <a:t>Pack &amp; Dispatch</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Delivered Pizza</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050" b="0" i="0" u="none" strike="noStrike" cap="none" normalizeH="0" baseline="0" dirty="0" smtClean="0">
                          <a:ln>
                            <a:noFill/>
                          </a:ln>
                          <a:solidFill>
                            <a:schemeClr val="accent1"/>
                          </a:solidFill>
                          <a:effectLst/>
                          <a:latin typeface="Arial" charset="0"/>
                          <a:ea typeface="ヒラギノ角ゴ Pro W3" pitchFamily="1" charset="-128"/>
                          <a:cs typeface="Arial" charset="0"/>
                        </a:rPr>
                        <a:t>Customer</a:t>
                      </a: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noFill/>
                  </a:tcPr>
                </a:tc>
              </a:tr>
            </a:tbl>
          </a:graphicData>
        </a:graphic>
      </p:graphicFrame>
      <p:sp>
        <p:nvSpPr>
          <p:cNvPr id="7" name="Rectangle 6"/>
          <p:cNvSpPr/>
          <p:nvPr/>
        </p:nvSpPr>
        <p:spPr>
          <a:xfrm>
            <a:off x="50800" y="50800"/>
            <a:ext cx="9036000" cy="6743700"/>
          </a:xfrm>
          <a:prstGeom prst="rect">
            <a:avLst/>
          </a:prstGeom>
          <a:noFill/>
          <a:ln w="1079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13"/>
          <p:cNvPicPr>
            <a:picLocks noChangeAspect="1" noChangeArrowheads="1"/>
          </p:cNvPicPr>
          <p:nvPr/>
        </p:nvPicPr>
        <p:blipFill rotWithShape="1">
          <a:blip r:embed="rId2">
            <a:extLst>
              <a:ext uri="{28A0092B-C50C-407E-A947-70E740481C1C}">
                <a14:useLocalDpi xmlns:a14="http://schemas.microsoft.com/office/drawing/2010/main" val="0"/>
              </a:ext>
            </a:extLst>
          </a:blip>
          <a:srcRect l="-85549"/>
          <a:stretch/>
        </p:blipFill>
        <p:spPr bwMode="auto">
          <a:xfrm>
            <a:off x="6441745" y="106644"/>
            <a:ext cx="2539123" cy="828675"/>
          </a:xfrm>
          <a:prstGeom prst="rect">
            <a:avLst/>
          </a:prstGeom>
          <a:solidFill>
            <a:schemeClr val="tx1"/>
          </a:solidFill>
          <a:ln>
            <a:noFill/>
          </a:ln>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47"/>
          <p:cNvSpPr>
            <a:spLocks noChangeArrowheads="1"/>
          </p:cNvSpPr>
          <p:nvPr/>
        </p:nvSpPr>
        <p:spPr bwMode="auto">
          <a:xfrm>
            <a:off x="395288" y="1196975"/>
            <a:ext cx="6840537" cy="5184775"/>
          </a:xfrm>
          <a:prstGeom prst="rect">
            <a:avLst/>
          </a:prstGeom>
          <a:solidFill>
            <a:schemeClr val="tx1"/>
          </a:solidFill>
          <a:ln w="6350" algn="ctr">
            <a:solidFill>
              <a:schemeClr val="tx2"/>
            </a:solidFill>
            <a:round/>
            <a:headEnd/>
            <a:tailEnd/>
          </a:ln>
        </p:spPr>
        <p:txBody>
          <a:bodyPr wrap="none" lIns="91430" tIns="45716" rIns="91430" bIns="45716" anchor="ctr"/>
          <a:lstStyle/>
          <a:p>
            <a:pPr defTabSz="912813"/>
            <a:endParaRPr lang="en-US">
              <a:solidFill>
                <a:schemeClr val="tx2"/>
              </a:solidFill>
            </a:endParaRPr>
          </a:p>
        </p:txBody>
      </p:sp>
      <p:sp>
        <p:nvSpPr>
          <p:cNvPr id="195587" name="Title 1"/>
          <p:cNvSpPr>
            <a:spLocks noGrp="1"/>
          </p:cNvSpPr>
          <p:nvPr>
            <p:ph type="title"/>
          </p:nvPr>
        </p:nvSpPr>
        <p:spPr/>
        <p:txBody>
          <a:bodyPr/>
          <a:lstStyle/>
          <a:p>
            <a:r>
              <a:rPr lang="en-GB" smtClean="0"/>
              <a:t>Exercise 1c</a:t>
            </a:r>
            <a:br>
              <a:rPr lang="en-GB" smtClean="0"/>
            </a:br>
            <a:r>
              <a:rPr lang="en-GB" sz="1800" b="1" smtClean="0">
                <a:solidFill>
                  <a:srgbClr val="92D050"/>
                </a:solidFill>
              </a:rPr>
              <a:t>Value Tree ( Example Answer)</a:t>
            </a:r>
            <a:r>
              <a:rPr lang="en-GB" smtClean="0"/>
              <a:t/>
            </a:r>
            <a:br>
              <a:rPr lang="en-GB" smtClean="0"/>
            </a:br>
            <a:endParaRPr lang="en-GB" sz="1800" b="1" smtClean="0">
              <a:solidFill>
                <a:srgbClr val="99CC33"/>
              </a:solidFill>
              <a:cs typeface="Arial" charset="0"/>
            </a:endParaRPr>
          </a:p>
        </p:txBody>
      </p:sp>
      <p:sp>
        <p:nvSpPr>
          <p:cNvPr id="195588" name="Slide Number Placeholder 4"/>
          <p:cNvSpPr>
            <a:spLocks noGrp="1"/>
          </p:cNvSpPr>
          <p:nvPr>
            <p:ph type="sldNum" sz="quarter" idx="11"/>
          </p:nvPr>
        </p:nvSpPr>
        <p:spPr>
          <a:noFill/>
        </p:spPr>
        <p:txBody>
          <a:bodyPr/>
          <a:lstStyle/>
          <a:p>
            <a:fld id="{0DE7483C-4AD7-48E7-A811-F03B8CA2BDB7}" type="slidenum">
              <a:rPr lang="en-GB" altLang="en-GB"/>
              <a:pPr/>
              <a:t>55</a:t>
            </a:fld>
            <a:endParaRPr lang="en-GB" altLang="en-GB"/>
          </a:p>
        </p:txBody>
      </p:sp>
      <p:sp>
        <p:nvSpPr>
          <p:cNvPr id="195589" name="Rectangle 7"/>
          <p:cNvSpPr>
            <a:spLocks noChangeArrowheads="1"/>
          </p:cNvSpPr>
          <p:nvPr/>
        </p:nvSpPr>
        <p:spPr bwMode="auto">
          <a:xfrm>
            <a:off x="358775" y="1844675"/>
            <a:ext cx="1871662" cy="914400"/>
          </a:xfrm>
          <a:prstGeom prst="rect">
            <a:avLst/>
          </a:prstGeom>
          <a:solidFill>
            <a:srgbClr val="00B0F0"/>
          </a:solidFill>
          <a:ln w="6350" algn="ctr">
            <a:noFill/>
            <a:round/>
            <a:headEnd/>
            <a:tailEnd/>
          </a:ln>
        </p:spPr>
        <p:txBody>
          <a:bodyPr wrap="none" lIns="91430" tIns="45716" rIns="91430" bIns="45716" anchor="ctr" anchorCtr="1"/>
          <a:lstStyle/>
          <a:p>
            <a:pPr defTabSz="912813"/>
            <a:r>
              <a:rPr lang="en-GB" dirty="0">
                <a:solidFill>
                  <a:schemeClr val="tx2"/>
                </a:solidFill>
              </a:rPr>
              <a:t>Make Money</a:t>
            </a:r>
          </a:p>
        </p:txBody>
      </p:sp>
      <p:sp>
        <p:nvSpPr>
          <p:cNvPr id="195590" name="Rectangle 8"/>
          <p:cNvSpPr>
            <a:spLocks noChangeArrowheads="1"/>
          </p:cNvSpPr>
          <p:nvPr/>
        </p:nvSpPr>
        <p:spPr bwMode="auto">
          <a:xfrm>
            <a:off x="358775" y="3429000"/>
            <a:ext cx="1871662" cy="914400"/>
          </a:xfrm>
          <a:prstGeom prst="rect">
            <a:avLst/>
          </a:prstGeom>
          <a:solidFill>
            <a:srgbClr val="00B0F0"/>
          </a:solidFill>
          <a:ln w="6350" algn="ctr">
            <a:noFill/>
            <a:round/>
            <a:headEnd/>
            <a:tailEnd/>
          </a:ln>
        </p:spPr>
        <p:txBody>
          <a:bodyPr wrap="none" lIns="91430" tIns="45716" rIns="91430" bIns="45716" anchor="ctr" anchorCtr="1"/>
          <a:lstStyle/>
          <a:p>
            <a:pPr defTabSz="912813"/>
            <a:r>
              <a:rPr lang="en-GB">
                <a:solidFill>
                  <a:schemeClr val="tx2"/>
                </a:solidFill>
              </a:rPr>
              <a:t>Spend Money</a:t>
            </a:r>
          </a:p>
        </p:txBody>
      </p:sp>
      <p:sp>
        <p:nvSpPr>
          <p:cNvPr id="195591" name="Rectangle 9"/>
          <p:cNvSpPr>
            <a:spLocks noChangeArrowheads="1"/>
          </p:cNvSpPr>
          <p:nvPr/>
        </p:nvSpPr>
        <p:spPr bwMode="auto">
          <a:xfrm>
            <a:off x="358775" y="4940300"/>
            <a:ext cx="1871662" cy="914400"/>
          </a:xfrm>
          <a:prstGeom prst="rect">
            <a:avLst/>
          </a:prstGeom>
          <a:solidFill>
            <a:srgbClr val="00B0F0"/>
          </a:solidFill>
          <a:ln w="6350" algn="ctr">
            <a:noFill/>
            <a:round/>
            <a:headEnd/>
            <a:tailEnd/>
          </a:ln>
        </p:spPr>
        <p:txBody>
          <a:bodyPr wrap="none" lIns="91430" tIns="45716" rIns="91430" bIns="45716" anchor="ctr" anchorCtr="1"/>
          <a:lstStyle/>
          <a:p>
            <a:pPr defTabSz="912813"/>
            <a:r>
              <a:rPr lang="en-GB">
                <a:solidFill>
                  <a:schemeClr val="tx2"/>
                </a:solidFill>
              </a:rPr>
              <a:t>Lose Money</a:t>
            </a:r>
          </a:p>
        </p:txBody>
      </p:sp>
      <p:sp>
        <p:nvSpPr>
          <p:cNvPr id="195592" name="TextBox 10"/>
          <p:cNvSpPr txBox="1">
            <a:spLocks noChangeArrowheads="1"/>
          </p:cNvSpPr>
          <p:nvPr/>
        </p:nvSpPr>
        <p:spPr bwMode="auto">
          <a:xfrm>
            <a:off x="3132138" y="1677833"/>
            <a:ext cx="1430337" cy="306388"/>
          </a:xfrm>
          <a:prstGeom prst="rect">
            <a:avLst/>
          </a:prstGeom>
          <a:noFill/>
          <a:ln w="9525">
            <a:noFill/>
            <a:miter lim="800000"/>
            <a:headEnd/>
            <a:tailEnd/>
          </a:ln>
        </p:spPr>
        <p:txBody>
          <a:bodyPr wrap="none">
            <a:spAutoFit/>
          </a:bodyPr>
          <a:lstStyle/>
          <a:p>
            <a:r>
              <a:rPr lang="en-GB" sz="1400" dirty="0">
                <a:solidFill>
                  <a:schemeClr val="accent1"/>
                </a:solidFill>
              </a:rPr>
              <a:t>Sell more Pizza</a:t>
            </a:r>
          </a:p>
        </p:txBody>
      </p:sp>
      <p:sp>
        <p:nvSpPr>
          <p:cNvPr id="195593" name="TextBox 11"/>
          <p:cNvSpPr txBox="1">
            <a:spLocks noChangeArrowheads="1"/>
          </p:cNvSpPr>
          <p:nvPr/>
        </p:nvSpPr>
        <p:spPr bwMode="auto">
          <a:xfrm>
            <a:off x="5615492" y="1312554"/>
            <a:ext cx="1688283" cy="307777"/>
          </a:xfrm>
          <a:prstGeom prst="rect">
            <a:avLst/>
          </a:prstGeom>
          <a:noFill/>
          <a:ln w="9525">
            <a:noFill/>
            <a:miter lim="800000"/>
            <a:headEnd/>
            <a:tailEnd/>
          </a:ln>
        </p:spPr>
        <p:txBody>
          <a:bodyPr wrap="none">
            <a:spAutoFit/>
          </a:bodyPr>
          <a:lstStyle/>
          <a:p>
            <a:r>
              <a:rPr lang="en-GB" sz="1400" dirty="0">
                <a:solidFill>
                  <a:schemeClr val="accent1"/>
                </a:solidFill>
              </a:rPr>
              <a:t>Existing customers</a:t>
            </a:r>
          </a:p>
        </p:txBody>
      </p:sp>
      <p:sp>
        <p:nvSpPr>
          <p:cNvPr id="195594" name="TextBox 12"/>
          <p:cNvSpPr txBox="1">
            <a:spLocks noChangeArrowheads="1"/>
          </p:cNvSpPr>
          <p:nvPr/>
        </p:nvSpPr>
        <p:spPr bwMode="auto">
          <a:xfrm>
            <a:off x="5615492" y="2033279"/>
            <a:ext cx="1418978" cy="307777"/>
          </a:xfrm>
          <a:prstGeom prst="rect">
            <a:avLst/>
          </a:prstGeom>
          <a:noFill/>
          <a:ln w="9525">
            <a:noFill/>
            <a:miter lim="800000"/>
            <a:headEnd/>
            <a:tailEnd/>
          </a:ln>
        </p:spPr>
        <p:txBody>
          <a:bodyPr wrap="none">
            <a:spAutoFit/>
          </a:bodyPr>
          <a:lstStyle/>
          <a:p>
            <a:r>
              <a:rPr lang="en-GB" sz="1400">
                <a:solidFill>
                  <a:schemeClr val="accent1"/>
                </a:solidFill>
              </a:rPr>
              <a:t>New customers</a:t>
            </a:r>
          </a:p>
        </p:txBody>
      </p:sp>
      <p:sp>
        <p:nvSpPr>
          <p:cNvPr id="195595" name="TextBox 13"/>
          <p:cNvSpPr txBox="1">
            <a:spLocks noChangeArrowheads="1"/>
          </p:cNvSpPr>
          <p:nvPr/>
        </p:nvSpPr>
        <p:spPr bwMode="auto">
          <a:xfrm>
            <a:off x="5615492" y="1677139"/>
            <a:ext cx="2055371" cy="307777"/>
          </a:xfrm>
          <a:prstGeom prst="rect">
            <a:avLst/>
          </a:prstGeom>
          <a:noFill/>
          <a:ln w="9525">
            <a:noFill/>
            <a:miter lim="800000"/>
            <a:headEnd/>
            <a:tailEnd/>
          </a:ln>
        </p:spPr>
        <p:txBody>
          <a:bodyPr wrap="none">
            <a:spAutoFit/>
          </a:bodyPr>
          <a:lstStyle/>
          <a:p>
            <a:r>
              <a:rPr lang="en-GB" sz="1400">
                <a:solidFill>
                  <a:schemeClr val="accent1"/>
                </a:solidFill>
              </a:rPr>
              <a:t>Recover lost customers</a:t>
            </a:r>
          </a:p>
        </p:txBody>
      </p:sp>
      <p:sp>
        <p:nvSpPr>
          <p:cNvPr id="195596" name="TextBox 14"/>
          <p:cNvSpPr txBox="1">
            <a:spLocks noChangeArrowheads="1"/>
          </p:cNvSpPr>
          <p:nvPr/>
        </p:nvSpPr>
        <p:spPr bwMode="auto">
          <a:xfrm>
            <a:off x="3132138" y="2330450"/>
            <a:ext cx="1790700" cy="522288"/>
          </a:xfrm>
          <a:prstGeom prst="rect">
            <a:avLst/>
          </a:prstGeom>
          <a:noFill/>
          <a:ln w="9525">
            <a:noFill/>
            <a:miter lim="800000"/>
            <a:headEnd/>
            <a:tailEnd/>
          </a:ln>
        </p:spPr>
        <p:txBody>
          <a:bodyPr>
            <a:spAutoFit/>
          </a:bodyPr>
          <a:lstStyle/>
          <a:p>
            <a:r>
              <a:rPr lang="en-GB" sz="1400">
                <a:solidFill>
                  <a:schemeClr val="accent1"/>
                </a:solidFill>
              </a:rPr>
              <a:t>Up-Sell more Drinks and add - ons</a:t>
            </a:r>
          </a:p>
        </p:txBody>
      </p:sp>
      <p:sp>
        <p:nvSpPr>
          <p:cNvPr id="195597" name="TextBox 15"/>
          <p:cNvSpPr txBox="1">
            <a:spLocks noChangeArrowheads="1"/>
          </p:cNvSpPr>
          <p:nvPr/>
        </p:nvSpPr>
        <p:spPr bwMode="auto">
          <a:xfrm>
            <a:off x="3132138" y="3302000"/>
            <a:ext cx="1068387" cy="306388"/>
          </a:xfrm>
          <a:prstGeom prst="rect">
            <a:avLst/>
          </a:prstGeom>
          <a:noFill/>
          <a:ln w="9525">
            <a:noFill/>
            <a:miter lim="800000"/>
            <a:headEnd/>
            <a:tailEnd/>
          </a:ln>
        </p:spPr>
        <p:txBody>
          <a:bodyPr wrap="none">
            <a:spAutoFit/>
          </a:bodyPr>
          <a:lstStyle/>
          <a:p>
            <a:r>
              <a:rPr lang="en-GB" sz="1400">
                <a:solidFill>
                  <a:schemeClr val="accent1"/>
                </a:solidFill>
              </a:rPr>
              <a:t>Ingredients</a:t>
            </a:r>
          </a:p>
        </p:txBody>
      </p:sp>
      <p:sp>
        <p:nvSpPr>
          <p:cNvPr id="195598" name="TextBox 16"/>
          <p:cNvSpPr txBox="1">
            <a:spLocks noChangeArrowheads="1"/>
          </p:cNvSpPr>
          <p:nvPr/>
        </p:nvSpPr>
        <p:spPr bwMode="auto">
          <a:xfrm>
            <a:off x="3132138" y="3589338"/>
            <a:ext cx="1020762" cy="307975"/>
          </a:xfrm>
          <a:prstGeom prst="rect">
            <a:avLst/>
          </a:prstGeom>
          <a:noFill/>
          <a:ln w="9525">
            <a:noFill/>
            <a:miter lim="800000"/>
            <a:headEnd/>
            <a:tailEnd/>
          </a:ln>
        </p:spPr>
        <p:txBody>
          <a:bodyPr wrap="none">
            <a:spAutoFit/>
          </a:bodyPr>
          <a:lstStyle/>
          <a:p>
            <a:r>
              <a:rPr lang="en-GB" sz="1400">
                <a:solidFill>
                  <a:schemeClr val="accent1"/>
                </a:solidFill>
              </a:rPr>
              <a:t>Packaging</a:t>
            </a:r>
          </a:p>
        </p:txBody>
      </p:sp>
      <p:sp>
        <p:nvSpPr>
          <p:cNvPr id="195599" name="TextBox 17"/>
          <p:cNvSpPr txBox="1">
            <a:spLocks noChangeArrowheads="1"/>
          </p:cNvSpPr>
          <p:nvPr/>
        </p:nvSpPr>
        <p:spPr bwMode="auto">
          <a:xfrm>
            <a:off x="3132138" y="3876675"/>
            <a:ext cx="735012" cy="307975"/>
          </a:xfrm>
          <a:prstGeom prst="rect">
            <a:avLst/>
          </a:prstGeom>
          <a:noFill/>
          <a:ln w="9525">
            <a:noFill/>
            <a:miter lim="800000"/>
            <a:headEnd/>
            <a:tailEnd/>
          </a:ln>
        </p:spPr>
        <p:txBody>
          <a:bodyPr wrap="none">
            <a:spAutoFit/>
          </a:bodyPr>
          <a:lstStyle/>
          <a:p>
            <a:r>
              <a:rPr lang="en-GB" sz="1400">
                <a:solidFill>
                  <a:schemeClr val="accent1"/>
                </a:solidFill>
              </a:rPr>
              <a:t>Wages</a:t>
            </a:r>
          </a:p>
        </p:txBody>
      </p:sp>
      <p:sp>
        <p:nvSpPr>
          <p:cNvPr id="195600" name="TextBox 18"/>
          <p:cNvSpPr txBox="1">
            <a:spLocks noChangeArrowheads="1"/>
          </p:cNvSpPr>
          <p:nvPr/>
        </p:nvSpPr>
        <p:spPr bwMode="auto">
          <a:xfrm>
            <a:off x="3132138" y="4165600"/>
            <a:ext cx="531812" cy="307975"/>
          </a:xfrm>
          <a:prstGeom prst="rect">
            <a:avLst/>
          </a:prstGeom>
          <a:noFill/>
          <a:ln w="9525">
            <a:noFill/>
            <a:miter lim="800000"/>
            <a:headEnd/>
            <a:tailEnd/>
          </a:ln>
        </p:spPr>
        <p:txBody>
          <a:bodyPr wrap="none">
            <a:spAutoFit/>
          </a:bodyPr>
          <a:lstStyle/>
          <a:p>
            <a:r>
              <a:rPr lang="en-GB" sz="1400">
                <a:solidFill>
                  <a:schemeClr val="accent1"/>
                </a:solidFill>
              </a:rPr>
              <a:t>Fuel</a:t>
            </a:r>
          </a:p>
        </p:txBody>
      </p:sp>
      <p:sp>
        <p:nvSpPr>
          <p:cNvPr id="195601" name="TextBox 19"/>
          <p:cNvSpPr txBox="1">
            <a:spLocks noChangeArrowheads="1"/>
          </p:cNvSpPr>
          <p:nvPr/>
        </p:nvSpPr>
        <p:spPr bwMode="auto">
          <a:xfrm>
            <a:off x="3132138" y="4884738"/>
            <a:ext cx="1719262" cy="307975"/>
          </a:xfrm>
          <a:prstGeom prst="rect">
            <a:avLst/>
          </a:prstGeom>
          <a:noFill/>
          <a:ln w="9525">
            <a:noFill/>
            <a:miter lim="800000"/>
            <a:headEnd/>
            <a:tailEnd/>
          </a:ln>
        </p:spPr>
        <p:txBody>
          <a:bodyPr wrap="none">
            <a:spAutoFit/>
          </a:bodyPr>
          <a:lstStyle/>
          <a:p>
            <a:r>
              <a:rPr lang="en-GB" sz="1400">
                <a:solidFill>
                  <a:schemeClr val="accent1"/>
                </a:solidFill>
              </a:rPr>
              <a:t>Wasted Ingredients</a:t>
            </a:r>
          </a:p>
        </p:txBody>
      </p:sp>
      <p:sp>
        <p:nvSpPr>
          <p:cNvPr id="195602" name="TextBox 20"/>
          <p:cNvSpPr txBox="1">
            <a:spLocks noChangeArrowheads="1"/>
          </p:cNvSpPr>
          <p:nvPr/>
        </p:nvSpPr>
        <p:spPr bwMode="auto">
          <a:xfrm>
            <a:off x="3132138" y="5245100"/>
            <a:ext cx="1498600" cy="307975"/>
          </a:xfrm>
          <a:prstGeom prst="rect">
            <a:avLst/>
          </a:prstGeom>
          <a:noFill/>
          <a:ln w="9525">
            <a:noFill/>
            <a:miter lim="800000"/>
            <a:headEnd/>
            <a:tailEnd/>
          </a:ln>
        </p:spPr>
        <p:txBody>
          <a:bodyPr wrap="none">
            <a:spAutoFit/>
          </a:bodyPr>
          <a:lstStyle/>
          <a:p>
            <a:r>
              <a:rPr lang="en-GB" sz="1400">
                <a:solidFill>
                  <a:schemeClr val="accent1"/>
                </a:solidFill>
              </a:rPr>
              <a:t>Returned Pizzas</a:t>
            </a:r>
          </a:p>
        </p:txBody>
      </p:sp>
      <p:sp>
        <p:nvSpPr>
          <p:cNvPr id="195603" name="TextBox 21"/>
          <p:cNvSpPr txBox="1">
            <a:spLocks noChangeArrowheads="1"/>
          </p:cNvSpPr>
          <p:nvPr/>
        </p:nvSpPr>
        <p:spPr bwMode="auto">
          <a:xfrm>
            <a:off x="3132138" y="5553075"/>
            <a:ext cx="1544637" cy="523875"/>
          </a:xfrm>
          <a:prstGeom prst="rect">
            <a:avLst/>
          </a:prstGeom>
          <a:noFill/>
          <a:ln w="9525">
            <a:noFill/>
            <a:miter lim="800000"/>
            <a:headEnd/>
            <a:tailEnd/>
          </a:ln>
        </p:spPr>
        <p:txBody>
          <a:bodyPr>
            <a:spAutoFit/>
          </a:bodyPr>
          <a:lstStyle/>
          <a:p>
            <a:r>
              <a:rPr lang="en-GB" sz="1400">
                <a:solidFill>
                  <a:schemeClr val="accent1"/>
                </a:solidFill>
              </a:rPr>
              <a:t>Discount/Credit for complaints</a:t>
            </a:r>
          </a:p>
        </p:txBody>
      </p:sp>
      <p:cxnSp>
        <p:nvCxnSpPr>
          <p:cNvPr id="195604" name="Elbow Connector 23"/>
          <p:cNvCxnSpPr>
            <a:cxnSpLocks noChangeShapeType="1"/>
            <a:stCxn id="195589" idx="3"/>
            <a:endCxn id="195592" idx="1"/>
          </p:cNvCxnSpPr>
          <p:nvPr/>
        </p:nvCxnSpPr>
        <p:spPr bwMode="auto">
          <a:xfrm flipV="1">
            <a:off x="2230437" y="1831027"/>
            <a:ext cx="901701" cy="470848"/>
          </a:xfrm>
          <a:prstGeom prst="bentConnector3">
            <a:avLst>
              <a:gd name="adj1" fmla="val 50000"/>
            </a:avLst>
          </a:prstGeom>
          <a:noFill/>
          <a:ln w="6350" algn="ctr">
            <a:solidFill>
              <a:schemeClr val="accent1"/>
            </a:solidFill>
            <a:round/>
            <a:headEnd/>
            <a:tailEnd type="arrow" w="med" len="med"/>
          </a:ln>
        </p:spPr>
      </p:cxnSp>
      <p:cxnSp>
        <p:nvCxnSpPr>
          <p:cNvPr id="195605" name="Elbow Connector 25"/>
          <p:cNvCxnSpPr>
            <a:cxnSpLocks noChangeShapeType="1"/>
            <a:stCxn id="195592" idx="3"/>
            <a:endCxn id="195593" idx="1"/>
          </p:cNvCxnSpPr>
          <p:nvPr/>
        </p:nvCxnSpPr>
        <p:spPr bwMode="auto">
          <a:xfrm flipV="1">
            <a:off x="4562475" y="1466443"/>
            <a:ext cx="1053017" cy="364584"/>
          </a:xfrm>
          <a:prstGeom prst="bentConnector3">
            <a:avLst>
              <a:gd name="adj1" fmla="val 50000"/>
            </a:avLst>
          </a:prstGeom>
          <a:noFill/>
          <a:ln w="6350" algn="ctr">
            <a:solidFill>
              <a:schemeClr val="accent1"/>
            </a:solidFill>
            <a:round/>
            <a:headEnd/>
            <a:tailEnd type="arrow" w="med" len="med"/>
          </a:ln>
        </p:spPr>
      </p:cxnSp>
      <p:cxnSp>
        <p:nvCxnSpPr>
          <p:cNvPr id="195606" name="Elbow Connector 27"/>
          <p:cNvCxnSpPr>
            <a:cxnSpLocks noChangeShapeType="1"/>
            <a:stCxn id="195592" idx="3"/>
            <a:endCxn id="195595" idx="1"/>
          </p:cNvCxnSpPr>
          <p:nvPr/>
        </p:nvCxnSpPr>
        <p:spPr bwMode="auto">
          <a:xfrm>
            <a:off x="4562475" y="1831027"/>
            <a:ext cx="1053017" cy="1"/>
          </a:xfrm>
          <a:prstGeom prst="bentConnector3">
            <a:avLst>
              <a:gd name="adj1" fmla="val 50000"/>
            </a:avLst>
          </a:prstGeom>
          <a:noFill/>
          <a:ln w="6350" algn="ctr">
            <a:solidFill>
              <a:schemeClr val="accent1"/>
            </a:solidFill>
            <a:round/>
            <a:headEnd/>
            <a:tailEnd type="arrow" w="med" len="med"/>
          </a:ln>
        </p:spPr>
      </p:cxnSp>
      <p:cxnSp>
        <p:nvCxnSpPr>
          <p:cNvPr id="195607" name="Elbow Connector 29"/>
          <p:cNvCxnSpPr>
            <a:cxnSpLocks noChangeShapeType="1"/>
            <a:stCxn id="195592" idx="3"/>
            <a:endCxn id="195594" idx="1"/>
          </p:cNvCxnSpPr>
          <p:nvPr/>
        </p:nvCxnSpPr>
        <p:spPr bwMode="auto">
          <a:xfrm>
            <a:off x="4562475" y="1831027"/>
            <a:ext cx="1053017" cy="356141"/>
          </a:xfrm>
          <a:prstGeom prst="bentConnector3">
            <a:avLst>
              <a:gd name="adj1" fmla="val 50000"/>
            </a:avLst>
          </a:prstGeom>
          <a:noFill/>
          <a:ln w="6350" algn="ctr">
            <a:solidFill>
              <a:schemeClr val="accent1"/>
            </a:solidFill>
            <a:round/>
            <a:headEnd/>
            <a:tailEnd type="arrow" w="med" len="med"/>
          </a:ln>
        </p:spPr>
      </p:cxnSp>
      <p:cxnSp>
        <p:nvCxnSpPr>
          <p:cNvPr id="195608" name="Elbow Connector 32"/>
          <p:cNvCxnSpPr>
            <a:cxnSpLocks noChangeShapeType="1"/>
            <a:stCxn id="195589" idx="3"/>
            <a:endCxn id="195596" idx="1"/>
          </p:cNvCxnSpPr>
          <p:nvPr/>
        </p:nvCxnSpPr>
        <p:spPr bwMode="auto">
          <a:xfrm>
            <a:off x="2230437" y="2301875"/>
            <a:ext cx="901701" cy="289719"/>
          </a:xfrm>
          <a:prstGeom prst="bentConnector3">
            <a:avLst>
              <a:gd name="adj1" fmla="val 50000"/>
            </a:avLst>
          </a:prstGeom>
          <a:noFill/>
          <a:ln w="6350" algn="ctr">
            <a:solidFill>
              <a:schemeClr val="accent1"/>
            </a:solidFill>
            <a:round/>
            <a:headEnd/>
            <a:tailEnd type="arrow" w="med" len="med"/>
          </a:ln>
        </p:spPr>
      </p:cxnSp>
      <p:cxnSp>
        <p:nvCxnSpPr>
          <p:cNvPr id="195609" name="Elbow Connector 34"/>
          <p:cNvCxnSpPr>
            <a:cxnSpLocks noChangeShapeType="1"/>
            <a:stCxn id="195590" idx="3"/>
            <a:endCxn id="195597" idx="1"/>
          </p:cNvCxnSpPr>
          <p:nvPr/>
        </p:nvCxnSpPr>
        <p:spPr bwMode="auto">
          <a:xfrm flipV="1">
            <a:off x="2230437" y="3455194"/>
            <a:ext cx="901701" cy="431006"/>
          </a:xfrm>
          <a:prstGeom prst="bentConnector3">
            <a:avLst>
              <a:gd name="adj1" fmla="val 50000"/>
            </a:avLst>
          </a:prstGeom>
          <a:noFill/>
          <a:ln w="6350" algn="ctr">
            <a:solidFill>
              <a:schemeClr val="accent1"/>
            </a:solidFill>
            <a:round/>
            <a:headEnd/>
            <a:tailEnd type="arrow" w="med" len="med"/>
          </a:ln>
        </p:spPr>
      </p:cxnSp>
      <p:cxnSp>
        <p:nvCxnSpPr>
          <p:cNvPr id="195610" name="Elbow Connector 36"/>
          <p:cNvCxnSpPr>
            <a:cxnSpLocks noChangeShapeType="1"/>
            <a:stCxn id="195590" idx="3"/>
            <a:endCxn id="195598" idx="1"/>
          </p:cNvCxnSpPr>
          <p:nvPr/>
        </p:nvCxnSpPr>
        <p:spPr bwMode="auto">
          <a:xfrm flipV="1">
            <a:off x="2230437" y="3743326"/>
            <a:ext cx="901701" cy="142874"/>
          </a:xfrm>
          <a:prstGeom prst="bentConnector3">
            <a:avLst>
              <a:gd name="adj1" fmla="val 50000"/>
            </a:avLst>
          </a:prstGeom>
          <a:noFill/>
          <a:ln w="6350" algn="ctr">
            <a:solidFill>
              <a:schemeClr val="accent1"/>
            </a:solidFill>
            <a:round/>
            <a:headEnd/>
            <a:tailEnd type="arrow" w="med" len="med"/>
          </a:ln>
        </p:spPr>
      </p:cxnSp>
      <p:cxnSp>
        <p:nvCxnSpPr>
          <p:cNvPr id="195611" name="Elbow Connector 38"/>
          <p:cNvCxnSpPr>
            <a:cxnSpLocks noChangeShapeType="1"/>
            <a:stCxn id="195590" idx="3"/>
            <a:endCxn id="195599" idx="1"/>
          </p:cNvCxnSpPr>
          <p:nvPr/>
        </p:nvCxnSpPr>
        <p:spPr bwMode="auto">
          <a:xfrm>
            <a:off x="2230437" y="3886200"/>
            <a:ext cx="901701" cy="144463"/>
          </a:xfrm>
          <a:prstGeom prst="bentConnector3">
            <a:avLst>
              <a:gd name="adj1" fmla="val 50000"/>
            </a:avLst>
          </a:prstGeom>
          <a:noFill/>
          <a:ln w="6350" algn="ctr">
            <a:solidFill>
              <a:schemeClr val="accent1"/>
            </a:solidFill>
            <a:round/>
            <a:headEnd/>
            <a:tailEnd type="arrow" w="med" len="med"/>
          </a:ln>
        </p:spPr>
      </p:cxnSp>
      <p:cxnSp>
        <p:nvCxnSpPr>
          <p:cNvPr id="195612" name="Elbow Connector 40"/>
          <p:cNvCxnSpPr>
            <a:cxnSpLocks noChangeShapeType="1"/>
            <a:stCxn id="195590" idx="3"/>
            <a:endCxn id="195600" idx="1"/>
          </p:cNvCxnSpPr>
          <p:nvPr/>
        </p:nvCxnSpPr>
        <p:spPr bwMode="auto">
          <a:xfrm>
            <a:off x="2230437" y="3886200"/>
            <a:ext cx="901701" cy="433388"/>
          </a:xfrm>
          <a:prstGeom prst="bentConnector3">
            <a:avLst>
              <a:gd name="adj1" fmla="val 50000"/>
            </a:avLst>
          </a:prstGeom>
          <a:noFill/>
          <a:ln w="6350" algn="ctr">
            <a:solidFill>
              <a:schemeClr val="accent1"/>
            </a:solidFill>
            <a:round/>
            <a:headEnd/>
            <a:tailEnd type="arrow" w="med" len="med"/>
          </a:ln>
        </p:spPr>
      </p:cxnSp>
      <p:cxnSp>
        <p:nvCxnSpPr>
          <p:cNvPr id="195613" name="Elbow Connector 42"/>
          <p:cNvCxnSpPr>
            <a:cxnSpLocks noChangeShapeType="1"/>
            <a:stCxn id="195591" idx="3"/>
            <a:endCxn id="195601" idx="1"/>
          </p:cNvCxnSpPr>
          <p:nvPr/>
        </p:nvCxnSpPr>
        <p:spPr bwMode="auto">
          <a:xfrm flipV="1">
            <a:off x="2230437" y="5038726"/>
            <a:ext cx="901701" cy="358774"/>
          </a:xfrm>
          <a:prstGeom prst="bentConnector3">
            <a:avLst>
              <a:gd name="adj1" fmla="val 50000"/>
            </a:avLst>
          </a:prstGeom>
          <a:noFill/>
          <a:ln w="6350" algn="ctr">
            <a:solidFill>
              <a:schemeClr val="accent1"/>
            </a:solidFill>
            <a:round/>
            <a:headEnd/>
            <a:tailEnd type="arrow" w="med" len="med"/>
          </a:ln>
        </p:spPr>
      </p:cxnSp>
      <p:cxnSp>
        <p:nvCxnSpPr>
          <p:cNvPr id="195614" name="Elbow Connector 44"/>
          <p:cNvCxnSpPr>
            <a:cxnSpLocks noChangeShapeType="1"/>
            <a:stCxn id="195591" idx="3"/>
            <a:endCxn id="195602" idx="1"/>
          </p:cNvCxnSpPr>
          <p:nvPr/>
        </p:nvCxnSpPr>
        <p:spPr bwMode="auto">
          <a:xfrm>
            <a:off x="2230437" y="5397500"/>
            <a:ext cx="901701" cy="1588"/>
          </a:xfrm>
          <a:prstGeom prst="bentConnector3">
            <a:avLst>
              <a:gd name="adj1" fmla="val 50000"/>
            </a:avLst>
          </a:prstGeom>
          <a:noFill/>
          <a:ln w="6350" algn="ctr">
            <a:solidFill>
              <a:schemeClr val="accent1"/>
            </a:solidFill>
            <a:round/>
            <a:headEnd/>
            <a:tailEnd type="arrow" w="med" len="med"/>
          </a:ln>
        </p:spPr>
      </p:cxnSp>
      <p:cxnSp>
        <p:nvCxnSpPr>
          <p:cNvPr id="195615" name="Elbow Connector 46"/>
          <p:cNvCxnSpPr>
            <a:cxnSpLocks noChangeShapeType="1"/>
            <a:stCxn id="195591" idx="3"/>
            <a:endCxn id="195603" idx="1"/>
          </p:cNvCxnSpPr>
          <p:nvPr/>
        </p:nvCxnSpPr>
        <p:spPr bwMode="auto">
          <a:xfrm>
            <a:off x="2230437" y="5397500"/>
            <a:ext cx="901701" cy="417513"/>
          </a:xfrm>
          <a:prstGeom prst="bentConnector3">
            <a:avLst>
              <a:gd name="adj1" fmla="val 50000"/>
            </a:avLst>
          </a:prstGeom>
          <a:noFill/>
          <a:ln w="6350" algn="ctr">
            <a:solidFill>
              <a:schemeClr val="accent1"/>
            </a:solidFill>
            <a:round/>
            <a:headEnd/>
            <a:tailEnd type="arrow" w="med" len="med"/>
          </a:ln>
        </p:spPr>
      </p:cxnSp>
      <p:sp>
        <p:nvSpPr>
          <p:cNvPr id="35" name="Rectangle 34"/>
          <p:cNvSpPr/>
          <p:nvPr/>
        </p:nvSpPr>
        <p:spPr>
          <a:xfrm>
            <a:off x="50800" y="50800"/>
            <a:ext cx="9036000" cy="6743700"/>
          </a:xfrm>
          <a:prstGeom prst="rect">
            <a:avLst/>
          </a:prstGeom>
          <a:noFill/>
          <a:ln w="1079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85549"/>
          <a:stretch/>
        </p:blipFill>
        <p:spPr bwMode="auto">
          <a:xfrm>
            <a:off x="6445985" y="105392"/>
            <a:ext cx="2539123" cy="828675"/>
          </a:xfrm>
          <a:prstGeom prst="rect">
            <a:avLst/>
          </a:prstGeom>
          <a:solidFill>
            <a:schemeClr val="tx1"/>
          </a:solidFill>
          <a:ln>
            <a:noFill/>
          </a:ln>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pPr lvl="0" eaLnBrk="1" hangingPunct="1">
              <a:defRPr/>
            </a:pPr>
            <a:r>
              <a:rPr lang="en-GB" dirty="0" smtClean="0">
                <a:ea typeface="+mn-ea"/>
                <a:cs typeface="Arial" pitchFamily="34" charset="0"/>
              </a:rPr>
              <a:t>Agenda</a:t>
            </a:r>
            <a:br>
              <a:rPr lang="en-GB" dirty="0" smtClean="0">
                <a:ea typeface="+mn-ea"/>
                <a:cs typeface="Arial" pitchFamily="34" charset="0"/>
              </a:rPr>
            </a:br>
            <a:r>
              <a:rPr lang="en-GB" sz="1800" b="1" dirty="0" smtClean="0">
                <a:solidFill>
                  <a:srgbClr val="FFFFFF"/>
                </a:solidFill>
                <a:ea typeface="+mn-ea"/>
                <a:cs typeface="Arial" pitchFamily="34" charset="0"/>
              </a:rPr>
              <a:t>Day 1 - Introduction and Mobilisation </a:t>
            </a:r>
            <a:endParaRPr lang="en-GB" sz="1800" b="1" dirty="0">
              <a:solidFill>
                <a:srgbClr val="FFFFFF"/>
              </a:solidFill>
              <a:ea typeface="+mn-ea"/>
              <a:cs typeface="Arial" pitchFamily="34" charset="0"/>
            </a:endParaRPr>
          </a:p>
        </p:txBody>
      </p:sp>
      <p:sp>
        <p:nvSpPr>
          <p:cNvPr id="185346" name="Slide Number Placeholder 4"/>
          <p:cNvSpPr>
            <a:spLocks noGrp="1"/>
          </p:cNvSpPr>
          <p:nvPr>
            <p:ph type="sldNum" sz="quarter" idx="11"/>
          </p:nvPr>
        </p:nvSpPr>
        <p:spPr>
          <a:noFill/>
        </p:spPr>
        <p:txBody>
          <a:bodyPr/>
          <a:lstStyle/>
          <a:p>
            <a:fld id="{6F92061D-1F1A-43F6-8031-328AA936391B}" type="slidenum">
              <a:rPr lang="en-GB" altLang="en-GB"/>
              <a:pPr/>
              <a:t>56</a:t>
            </a:fld>
            <a:endParaRPr lang="en-GB" altLang="en-GB"/>
          </a:p>
        </p:txBody>
      </p:sp>
      <p:graphicFrame>
        <p:nvGraphicFramePr>
          <p:cNvPr id="357409" name="Group 33"/>
          <p:cNvGraphicFramePr>
            <a:graphicFrameLocks noGrp="1"/>
          </p:cNvGraphicFramePr>
          <p:nvPr>
            <p:extLst>
              <p:ext uri="{D42A27DB-BD31-4B8C-83A1-F6EECF244321}">
                <p14:modId xmlns:p14="http://schemas.microsoft.com/office/powerpoint/2010/main" val="3896059779"/>
              </p:ext>
            </p:extLst>
          </p:nvPr>
        </p:nvGraphicFramePr>
        <p:xfrm>
          <a:off x="476250" y="1517650"/>
          <a:ext cx="8353425" cy="4392835"/>
        </p:xfrm>
        <a:graphic>
          <a:graphicData uri="http://schemas.openxmlformats.org/drawingml/2006/table">
            <a:tbl>
              <a:tblPr/>
              <a:tblGrid>
                <a:gridCol w="1296987"/>
                <a:gridCol w="7056438"/>
              </a:tblGrid>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Introductions and Welcome</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Training Objectives</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Background and History of Lean Six Sigma</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kumimoji="0" lang="en-GB" sz="1400" b="0" i="0" u="none" strike="noStrike" cap="none" normalizeH="0" baseline="0" dirty="0" smtClean="0">
                          <a:ln>
                            <a:noFill/>
                          </a:ln>
                          <a:solidFill>
                            <a:srgbClr val="000066"/>
                          </a:solidFill>
                          <a:effectLst/>
                          <a:latin typeface="Arial" pitchFamily="34" charset="0"/>
                        </a:rPr>
                        <a:t>Deloitte Lean Six Sigma – The 5 Workshop Approach</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Charter</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Statement</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Scope (SIPOC)</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Design Boundaries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Project Governance (including Stakeholder Management)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Introducing the simulation</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and Allocation of Roles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Simulation Round 1</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bl>
          </a:graphicData>
        </a:graphic>
      </p:graphicFrame>
      <p:sp>
        <p:nvSpPr>
          <p:cNvPr id="17" name="TextBox 16"/>
          <p:cNvSpPr txBox="1"/>
          <p:nvPr/>
        </p:nvSpPr>
        <p:spPr>
          <a:xfrm>
            <a:off x="5291931" y="3307556"/>
            <a:ext cx="2808288" cy="307975"/>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Business Case (Value Tree)</a:t>
            </a:r>
          </a:p>
        </p:txBody>
      </p:sp>
      <p:sp>
        <p:nvSpPr>
          <p:cNvPr id="18" name="TextBox 17"/>
          <p:cNvSpPr txBox="1"/>
          <p:nvPr/>
        </p:nvSpPr>
        <p:spPr>
          <a:xfrm>
            <a:off x="5291931" y="5059363"/>
            <a:ext cx="2808288" cy="781050"/>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Record and Review Initial Statistics</a:t>
            </a:r>
          </a:p>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Data Requirements</a:t>
            </a:r>
          </a:p>
        </p:txBody>
      </p:sp>
    </p:spTree>
    <p:extLst>
      <p:ext uri="{BB962C8B-B14F-4D97-AF65-F5344CB8AC3E}">
        <p14:creationId xmlns:p14="http://schemas.microsoft.com/office/powerpoint/2010/main" val="42034349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noFill/>
        </p:spPr>
        <p:txBody>
          <a:bodyPr/>
          <a:lstStyle/>
          <a:p>
            <a:fld id="{F0F82351-DD0B-4F5B-BAAE-9AB0A6AB6940}" type="slidenum">
              <a:rPr lang="en-GB" altLang="en-GB"/>
              <a:pPr/>
              <a:t>57</a:t>
            </a:fld>
            <a:endParaRPr lang="en-GB" altLang="en-GB"/>
          </a:p>
        </p:txBody>
      </p:sp>
      <p:sp>
        <p:nvSpPr>
          <p:cNvPr id="1045" name="TextBox 5"/>
          <p:cNvSpPr txBox="1">
            <a:spLocks noChangeArrowheads="1"/>
          </p:cNvSpPr>
          <p:nvPr/>
        </p:nvSpPr>
        <p:spPr bwMode="auto">
          <a:xfrm>
            <a:off x="358775" y="1301750"/>
            <a:ext cx="5525272" cy="1560427"/>
          </a:xfrm>
          <a:prstGeom prst="rect">
            <a:avLst/>
          </a:prstGeom>
          <a:noFill/>
          <a:ln w="9525">
            <a:noFill/>
            <a:miter lim="800000"/>
            <a:headEnd/>
            <a:tailEnd/>
          </a:ln>
        </p:spPr>
        <p:txBody>
          <a:bodyPr lIns="0" tIns="0" rIns="0" bIns="0"/>
          <a:lstStyle>
            <a:defPPr>
              <a:defRPr lang="en-GB"/>
            </a:defPPr>
            <a:lvl1pPr marL="285750" indent="-285750">
              <a:spcAft>
                <a:spcPct val="30000"/>
              </a:spcAft>
              <a:buFont typeface="Wingdings" panose="05000000000000000000" pitchFamily="2" charset="2"/>
              <a:buChar char="§"/>
              <a:defRPr>
                <a:solidFill>
                  <a:srgbClr val="000066"/>
                </a:solidFill>
              </a:defRPr>
            </a:lvl1pPr>
          </a:lstStyle>
          <a:p>
            <a:r>
              <a:rPr lang="en-GB" dirty="0"/>
              <a:t>With any improvement programme there will be business environment factors which will influence </a:t>
            </a:r>
            <a:r>
              <a:rPr lang="en-GB" dirty="0" smtClean="0"/>
              <a:t>the scope </a:t>
            </a:r>
            <a:r>
              <a:rPr lang="en-GB" dirty="0"/>
              <a:t>and </a:t>
            </a:r>
            <a:r>
              <a:rPr lang="en-GB" dirty="0" smtClean="0"/>
              <a:t>constrain its implementation</a:t>
            </a:r>
            <a:endParaRPr lang="en-GB" dirty="0"/>
          </a:p>
          <a:p>
            <a:r>
              <a:rPr lang="en-GB" dirty="0"/>
              <a:t>In the mobilisation phase we need to work with key stakeholders to define and understand these </a:t>
            </a:r>
          </a:p>
        </p:txBody>
      </p:sp>
      <p:sp>
        <p:nvSpPr>
          <p:cNvPr id="8" name="Rectangle 20"/>
          <p:cNvSpPr txBox="1">
            <a:spLocks noChangeArrowheads="1"/>
          </p:cNvSpPr>
          <p:nvPr/>
        </p:nvSpPr>
        <p:spPr bwMode="auto">
          <a:xfrm>
            <a:off x="358775" y="363722"/>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eaLnBrk="0" hangingPunct="0">
              <a:lnSpc>
                <a:spcPts val="2400"/>
              </a:lnSpc>
            </a:pPr>
            <a:r>
              <a:rPr lang="en-GB" sz="2400" kern="0" dirty="0" smtClean="0">
                <a:solidFill>
                  <a:srgbClr val="000066"/>
                </a:solidFill>
                <a:latin typeface="Arial"/>
                <a:ea typeface="+mj-ea"/>
                <a:cs typeface="+mj-cs"/>
              </a:rPr>
              <a:t>Design Boundaries</a:t>
            </a:r>
            <a:br>
              <a:rPr lang="en-GB" sz="2400" kern="0" dirty="0" smtClean="0">
                <a:solidFill>
                  <a:srgbClr val="000066"/>
                </a:solidFill>
                <a:latin typeface="Arial"/>
                <a:ea typeface="+mj-ea"/>
                <a:cs typeface="+mj-cs"/>
              </a:rPr>
            </a:br>
            <a:r>
              <a:rPr lang="en-GB" b="1" kern="0" dirty="0" smtClean="0">
                <a:solidFill>
                  <a:srgbClr val="99CC33"/>
                </a:solidFill>
                <a:latin typeface="Arial"/>
                <a:ea typeface="+mj-ea"/>
              </a:rPr>
              <a:t>There may well be various business blockers and constraints within which you must work</a:t>
            </a:r>
            <a:endParaRPr kumimoji="0" lang="en-GB" sz="2400" b="1" i="0" u="none" strike="noStrike" kern="0" cap="none" spc="0" normalizeH="0" baseline="0" noProof="0" dirty="0" smtClean="0">
              <a:ln>
                <a:noFill/>
              </a:ln>
              <a:solidFill>
                <a:srgbClr val="92D050"/>
              </a:solidFill>
              <a:effectLst/>
              <a:uLnTx/>
              <a:uFillTx/>
              <a:latin typeface="+mj-lt"/>
              <a:ea typeface="+mj-ea"/>
              <a:cs typeface="Arial" charset="0"/>
            </a:endParaRPr>
          </a:p>
        </p:txBody>
      </p:sp>
      <p:grpSp>
        <p:nvGrpSpPr>
          <p:cNvPr id="49" name="Group 48"/>
          <p:cNvGrpSpPr/>
          <p:nvPr/>
        </p:nvGrpSpPr>
        <p:grpSpPr>
          <a:xfrm>
            <a:off x="649123" y="2982658"/>
            <a:ext cx="5234923" cy="3299616"/>
            <a:chOff x="1286527" y="2387332"/>
            <a:chExt cx="6577701" cy="4145980"/>
          </a:xfrm>
        </p:grpSpPr>
        <p:cxnSp>
          <p:nvCxnSpPr>
            <p:cNvPr id="3" name="Straight Connector 2"/>
            <p:cNvCxnSpPr>
              <a:stCxn id="25" idx="5"/>
            </p:cNvCxnSpPr>
            <p:nvPr/>
          </p:nvCxnSpPr>
          <p:spPr>
            <a:xfrm>
              <a:off x="3203403" y="3915249"/>
              <a:ext cx="468000" cy="2887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487816" y="3915249"/>
              <a:ext cx="468000" cy="2887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7" idx="4"/>
              <a:endCxn id="38" idx="0"/>
            </p:cNvCxnSpPr>
            <p:nvPr/>
          </p:nvCxnSpPr>
          <p:spPr>
            <a:xfrm>
              <a:off x="4574086" y="3464059"/>
              <a:ext cx="0" cy="4031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7" idx="6"/>
            </p:cNvCxnSpPr>
            <p:nvPr/>
          </p:nvCxnSpPr>
          <p:spPr>
            <a:xfrm flipV="1">
              <a:off x="2963247" y="4779690"/>
              <a:ext cx="627800" cy="120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5555832" y="4779690"/>
              <a:ext cx="627800" cy="120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844235" y="5142322"/>
              <a:ext cx="183431" cy="3690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5097051" y="5142322"/>
              <a:ext cx="183431" cy="36901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3" name="Diagram 13"/>
            <p:cNvGrpSpPr>
              <a:grpSpLocks noChangeAspect="1"/>
            </p:cNvGrpSpPr>
            <p:nvPr/>
          </p:nvGrpSpPr>
          <p:grpSpPr bwMode="auto">
            <a:xfrm>
              <a:off x="1286527" y="2387332"/>
              <a:ext cx="6577701" cy="4145980"/>
              <a:chOff x="1626" y="757"/>
              <a:chExt cx="2546" cy="2499"/>
            </a:xfrm>
          </p:grpSpPr>
          <p:sp>
            <p:nvSpPr>
              <p:cNvPr id="24" name="_s1028"/>
              <p:cNvSpPr>
                <a:spLocks noChangeShapeType="1"/>
              </p:cNvSpPr>
              <p:nvPr/>
            </p:nvSpPr>
            <p:spPr bwMode="auto">
              <a:xfrm flipH="1" flipV="1">
                <a:off x="2390" y="1649"/>
                <a:ext cx="256" cy="203"/>
              </a:xfrm>
              <a:prstGeom prst="line">
                <a:avLst/>
              </a:prstGeom>
              <a:noFill/>
              <a:ln w="28575">
                <a:solidFill>
                  <a:schemeClr val="tx1"/>
                </a:solidFill>
                <a:round/>
                <a:headEnd/>
                <a:tailEnd/>
              </a:ln>
            </p:spPr>
            <p:txBody>
              <a:bodyPr vert="horz" wrap="none" lIns="91440" tIns="45720" rIns="91440" bIns="45720" numCol="1" anchor="ctr" anchorCtr="0" compatLnSpc="1">
                <a:prstTxWarp prst="textNoShape">
                  <a:avLst/>
                </a:prstTxWarp>
              </a:bodyPr>
              <a:lstStyle/>
              <a:p>
                <a:endParaRPr lang="en-GB" sz="1600"/>
              </a:p>
            </p:txBody>
          </p:sp>
          <p:sp>
            <p:nvSpPr>
              <p:cNvPr id="25" name="_s1029"/>
              <p:cNvSpPr>
                <a:spLocks noChangeArrowheads="1"/>
              </p:cNvSpPr>
              <p:nvPr/>
            </p:nvSpPr>
            <p:spPr bwMode="auto">
              <a:xfrm>
                <a:off x="1814" y="1124"/>
                <a:ext cx="649" cy="649"/>
              </a:xfrm>
              <a:prstGeom prst="ellipse">
                <a:avLst/>
              </a:prstGeom>
              <a:solidFill>
                <a:schemeClr val="accent1"/>
              </a:solidFill>
              <a:ln w="57150">
                <a:solidFill>
                  <a:srgbClr val="0070C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smtClean="0">
                    <a:ln>
                      <a:noFill/>
                    </a:ln>
                    <a:effectLst/>
                    <a:latin typeface="Arial" charset="0"/>
                    <a:cs typeface="Arial" charset="0"/>
                  </a:rPr>
                  <a:t>Location</a:t>
                </a:r>
              </a:p>
            </p:txBody>
          </p:sp>
          <p:sp>
            <p:nvSpPr>
              <p:cNvPr id="26" name="_s1030"/>
              <p:cNvSpPr>
                <a:spLocks noChangeShapeType="1"/>
              </p:cNvSpPr>
              <p:nvPr/>
            </p:nvSpPr>
            <p:spPr bwMode="auto">
              <a:xfrm flipH="1">
                <a:off x="2264" y="2126"/>
                <a:ext cx="319" cy="73"/>
              </a:xfrm>
              <a:prstGeom prst="line">
                <a:avLst/>
              </a:prstGeom>
              <a:noFill/>
              <a:ln w="28575">
                <a:solidFill>
                  <a:schemeClr val="tx1"/>
                </a:solidFill>
                <a:round/>
                <a:headEnd/>
                <a:tailEnd/>
              </a:ln>
            </p:spPr>
            <p:txBody>
              <a:bodyPr vert="horz" wrap="none" lIns="91440" tIns="45720" rIns="91440" bIns="45720" numCol="1" anchor="ctr" anchorCtr="0" compatLnSpc="1">
                <a:prstTxWarp prst="textNoShape">
                  <a:avLst/>
                </a:prstTxWarp>
              </a:bodyPr>
              <a:lstStyle/>
              <a:p>
                <a:endParaRPr lang="en-GB" sz="1600"/>
              </a:p>
            </p:txBody>
          </p:sp>
          <p:sp>
            <p:nvSpPr>
              <p:cNvPr id="27" name="_s1031"/>
              <p:cNvSpPr>
                <a:spLocks noChangeArrowheads="1"/>
              </p:cNvSpPr>
              <p:nvPr/>
            </p:nvSpPr>
            <p:spPr bwMode="auto">
              <a:xfrm>
                <a:off x="1626" y="1947"/>
                <a:ext cx="649" cy="649"/>
              </a:xfrm>
              <a:prstGeom prst="ellipse">
                <a:avLst/>
              </a:prstGeom>
              <a:solidFill>
                <a:srgbClr val="A040A0"/>
              </a:solidFill>
              <a:ln w="57150">
                <a:solidFill>
                  <a:srgbClr val="7030A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smtClean="0">
                    <a:ln>
                      <a:noFill/>
                    </a:ln>
                    <a:effectLst/>
                    <a:latin typeface="Arial" charset="0"/>
                    <a:cs typeface="Arial" charset="0"/>
                  </a:rPr>
                  <a:t>Compliance</a:t>
                </a:r>
              </a:p>
            </p:txBody>
          </p:sp>
          <p:sp>
            <p:nvSpPr>
              <p:cNvPr id="29" name="_s1033"/>
              <p:cNvSpPr>
                <a:spLocks noChangeArrowheads="1"/>
              </p:cNvSpPr>
              <p:nvPr/>
            </p:nvSpPr>
            <p:spPr bwMode="auto">
              <a:xfrm>
                <a:off x="2152" y="2607"/>
                <a:ext cx="649" cy="649"/>
              </a:xfrm>
              <a:prstGeom prst="ellipse">
                <a:avLst/>
              </a:prstGeom>
              <a:solidFill>
                <a:srgbClr val="0070C0"/>
              </a:solidFill>
              <a:ln w="57150">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effectLst/>
                    <a:latin typeface="Arial" charset="0"/>
                    <a:cs typeface="Arial" charset="0"/>
                  </a:rPr>
                  <a:t>Other</a:t>
                </a:r>
                <a:r>
                  <a:rPr kumimoji="0" lang="en-GB" sz="1600" b="0" i="0" u="none" strike="noStrike" cap="none" normalizeH="0" baseline="0" dirty="0" smtClean="0">
                    <a:ln>
                      <a:noFill/>
                    </a:ln>
                    <a:effectLst/>
                    <a:latin typeface="Arial"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effectLst/>
                    <a:latin typeface="Arial" charset="0"/>
                    <a:cs typeface="Arial" charset="0"/>
                  </a:rPr>
                  <a:t>Programmes</a:t>
                </a:r>
              </a:p>
            </p:txBody>
          </p:sp>
          <p:sp>
            <p:nvSpPr>
              <p:cNvPr id="31" name="_s1035"/>
              <p:cNvSpPr>
                <a:spLocks noChangeArrowheads="1"/>
              </p:cNvSpPr>
              <p:nvPr/>
            </p:nvSpPr>
            <p:spPr bwMode="auto">
              <a:xfrm>
                <a:off x="2997" y="2607"/>
                <a:ext cx="649" cy="649"/>
              </a:xfrm>
              <a:prstGeom prst="ellipse">
                <a:avLst/>
              </a:prstGeom>
              <a:solidFill>
                <a:srgbClr val="FF0000">
                  <a:alpha val="50000"/>
                </a:srgbClr>
              </a:solidFill>
              <a:ln w="57150">
                <a:solidFill>
                  <a:srgbClr val="FF000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smtClean="0">
                    <a:ln>
                      <a:noFill/>
                    </a:ln>
                    <a:effectLst/>
                    <a:latin typeface="Arial" charset="0"/>
                    <a:cs typeface="Arial" charset="0"/>
                  </a:rPr>
                  <a:t>Risk</a:t>
                </a:r>
              </a:p>
            </p:txBody>
          </p:sp>
          <p:sp>
            <p:nvSpPr>
              <p:cNvPr id="32" name="_s1036"/>
              <p:cNvSpPr>
                <a:spLocks noChangeShapeType="1"/>
              </p:cNvSpPr>
              <p:nvPr/>
            </p:nvSpPr>
            <p:spPr bwMode="auto">
              <a:xfrm>
                <a:off x="3214" y="2126"/>
                <a:ext cx="318" cy="73"/>
              </a:xfrm>
              <a:prstGeom prst="line">
                <a:avLst/>
              </a:prstGeom>
              <a:noFill/>
              <a:ln w="28575">
                <a:solidFill>
                  <a:schemeClr val="tx1"/>
                </a:solidFill>
                <a:round/>
                <a:headEnd/>
                <a:tailEnd/>
              </a:ln>
            </p:spPr>
            <p:txBody>
              <a:bodyPr vert="horz" wrap="none" lIns="91440" tIns="45720" rIns="91440" bIns="45720" numCol="1" anchor="ctr" anchorCtr="0" compatLnSpc="1">
                <a:prstTxWarp prst="textNoShape">
                  <a:avLst/>
                </a:prstTxWarp>
              </a:bodyPr>
              <a:lstStyle/>
              <a:p>
                <a:endParaRPr lang="en-GB" sz="1600"/>
              </a:p>
            </p:txBody>
          </p:sp>
          <p:sp>
            <p:nvSpPr>
              <p:cNvPr id="33" name="_s1037"/>
              <p:cNvSpPr>
                <a:spLocks noChangeArrowheads="1"/>
              </p:cNvSpPr>
              <p:nvPr/>
            </p:nvSpPr>
            <p:spPr bwMode="auto">
              <a:xfrm>
                <a:off x="3523" y="1946"/>
                <a:ext cx="649" cy="649"/>
              </a:xfrm>
              <a:prstGeom prst="ellipse">
                <a:avLst/>
              </a:prstGeom>
              <a:solidFill>
                <a:srgbClr val="FFC000"/>
              </a:solidFill>
              <a:ln w="57150">
                <a:solidFill>
                  <a:srgbClr val="FF660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smtClean="0">
                    <a:ln>
                      <a:noFill/>
                    </a:ln>
                    <a:effectLst/>
                    <a:latin typeface="Arial" charset="0"/>
                    <a:cs typeface="Arial" charset="0"/>
                  </a:rPr>
                  <a:t>Legal</a:t>
                </a:r>
              </a:p>
            </p:txBody>
          </p:sp>
          <p:sp>
            <p:nvSpPr>
              <p:cNvPr id="34" name="_s1038"/>
              <p:cNvSpPr>
                <a:spLocks noChangeShapeType="1"/>
              </p:cNvSpPr>
              <p:nvPr/>
            </p:nvSpPr>
            <p:spPr bwMode="auto">
              <a:xfrm flipV="1">
                <a:off x="3151" y="1649"/>
                <a:ext cx="255" cy="203"/>
              </a:xfrm>
              <a:prstGeom prst="line">
                <a:avLst/>
              </a:prstGeom>
              <a:noFill/>
              <a:ln w="28575">
                <a:solidFill>
                  <a:schemeClr val="tx1"/>
                </a:solidFill>
                <a:round/>
                <a:headEnd/>
                <a:tailEnd/>
              </a:ln>
            </p:spPr>
            <p:txBody>
              <a:bodyPr vert="horz" wrap="none" lIns="91440" tIns="45720" rIns="91440" bIns="45720" numCol="1" anchor="ctr" anchorCtr="0" compatLnSpc="1">
                <a:prstTxWarp prst="textNoShape">
                  <a:avLst/>
                </a:prstTxWarp>
              </a:bodyPr>
              <a:lstStyle/>
              <a:p>
                <a:endParaRPr lang="en-GB" sz="1600"/>
              </a:p>
            </p:txBody>
          </p:sp>
          <p:sp>
            <p:nvSpPr>
              <p:cNvPr id="35" name="_s1039"/>
              <p:cNvSpPr>
                <a:spLocks noChangeArrowheads="1"/>
              </p:cNvSpPr>
              <p:nvPr/>
            </p:nvSpPr>
            <p:spPr bwMode="auto">
              <a:xfrm>
                <a:off x="3335" y="1123"/>
                <a:ext cx="649" cy="649"/>
              </a:xfrm>
              <a:prstGeom prst="ellipse">
                <a:avLst/>
              </a:prstGeom>
              <a:solidFill>
                <a:schemeClr val="accent2"/>
              </a:solidFill>
              <a:ln w="57150">
                <a:solidFill>
                  <a:schemeClr val="accent4"/>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smtClean="0">
                    <a:ln>
                      <a:noFill/>
                    </a:ln>
                    <a:effectLst/>
                    <a:latin typeface="Arial" charset="0"/>
                    <a:cs typeface="Arial" charset="0"/>
                  </a:rPr>
                  <a:t>Organisation</a:t>
                </a:r>
              </a:p>
            </p:txBody>
          </p:sp>
          <p:sp>
            <p:nvSpPr>
              <p:cNvPr id="37" name="_s1041"/>
              <p:cNvSpPr>
                <a:spLocks noChangeArrowheads="1"/>
              </p:cNvSpPr>
              <p:nvPr/>
            </p:nvSpPr>
            <p:spPr bwMode="auto">
              <a:xfrm>
                <a:off x="2574" y="757"/>
                <a:ext cx="649" cy="649"/>
              </a:xfrm>
              <a:prstGeom prst="ellipse">
                <a:avLst/>
              </a:prstGeom>
              <a:solidFill>
                <a:schemeClr val="accent3"/>
              </a:solidFill>
              <a:ln w="57150">
                <a:solidFill>
                  <a:schemeClr val="accent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effectLst/>
                    <a:latin typeface="Arial" charset="0"/>
                    <a:cs typeface="Arial" charset="0"/>
                  </a:rPr>
                  <a:t>IT</a:t>
                </a:r>
              </a:p>
            </p:txBody>
          </p:sp>
          <p:sp>
            <p:nvSpPr>
              <p:cNvPr id="38" name="_s1042"/>
              <p:cNvSpPr>
                <a:spLocks noChangeArrowheads="1"/>
              </p:cNvSpPr>
              <p:nvPr/>
            </p:nvSpPr>
            <p:spPr bwMode="auto">
              <a:xfrm>
                <a:off x="2492" y="1649"/>
                <a:ext cx="813" cy="813"/>
              </a:xfrm>
              <a:prstGeom prst="ellipse">
                <a:avLst/>
              </a:prstGeom>
              <a:solidFill>
                <a:schemeClr val="tx1"/>
              </a:solidFill>
              <a:ln w="57150">
                <a:solidFill>
                  <a:schemeClr val="accent1"/>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accent1"/>
                    </a:solidFill>
                    <a:effectLst/>
                    <a:latin typeface="Arial" charset="0"/>
                    <a:cs typeface="Arial" charset="0"/>
                  </a:rPr>
                  <a:t>Typical Design Boundaries</a:t>
                </a:r>
              </a:p>
            </p:txBody>
          </p:sp>
        </p:grpSp>
      </p:grpSp>
      <p:sp>
        <p:nvSpPr>
          <p:cNvPr id="52" name="Rectangle 51"/>
          <p:cNvSpPr/>
          <p:nvPr/>
        </p:nvSpPr>
        <p:spPr>
          <a:xfrm>
            <a:off x="6005015" y="1281113"/>
            <a:ext cx="2797673" cy="50135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lvl="2">
              <a:lnSpc>
                <a:spcPct val="106000"/>
              </a:lnSpc>
              <a:spcBef>
                <a:spcPct val="20000"/>
              </a:spcBef>
              <a:buClr>
                <a:srgbClr val="000000"/>
              </a:buClr>
            </a:pPr>
            <a:r>
              <a:rPr lang="en-US" sz="1600" b="1" kern="0" dirty="0">
                <a:solidFill>
                  <a:schemeClr val="tx1"/>
                </a:solidFill>
              </a:rPr>
              <a:t>Assess the environmental conditions </a:t>
            </a:r>
            <a:r>
              <a:rPr lang="en-US" sz="1600" b="1" kern="0" dirty="0" smtClean="0">
                <a:solidFill>
                  <a:schemeClr val="tx1"/>
                </a:solidFill>
              </a:rPr>
              <a:t>and the key project constraints:</a:t>
            </a:r>
            <a:endParaRPr lang="en-US" sz="1600" b="1" kern="0" dirty="0">
              <a:solidFill>
                <a:schemeClr val="tx1"/>
              </a:solidFill>
            </a:endParaRPr>
          </a:p>
          <a:p>
            <a:pPr marL="444500" lvl="3" indent="-285750">
              <a:lnSpc>
                <a:spcPct val="106000"/>
              </a:lnSpc>
              <a:spcBef>
                <a:spcPts val="600"/>
              </a:spcBef>
              <a:buFont typeface="Wingdings" panose="05000000000000000000" pitchFamily="2" charset="2"/>
              <a:buChar char="§"/>
            </a:pPr>
            <a:r>
              <a:rPr lang="en-US" sz="1400" kern="0" dirty="0">
                <a:solidFill>
                  <a:schemeClr val="tx1"/>
                </a:solidFill>
              </a:rPr>
              <a:t>Understand anything that may constrained the improvements or impede the flow of the work and is not directly related to the operational work</a:t>
            </a:r>
          </a:p>
          <a:p>
            <a:pPr marL="444500" lvl="3" indent="-285750">
              <a:lnSpc>
                <a:spcPct val="106000"/>
              </a:lnSpc>
              <a:spcBef>
                <a:spcPts val="600"/>
              </a:spcBef>
              <a:buFont typeface="Wingdings" panose="05000000000000000000" pitchFamily="2" charset="2"/>
              <a:buChar char="§"/>
            </a:pPr>
            <a:r>
              <a:rPr lang="en-US" sz="1400" kern="0" dirty="0">
                <a:solidFill>
                  <a:schemeClr val="tx1"/>
                </a:solidFill>
              </a:rPr>
              <a:t>Are there any other projects impacting the scope</a:t>
            </a:r>
            <a:r>
              <a:rPr lang="en-US" sz="1400" kern="0" dirty="0" smtClean="0">
                <a:solidFill>
                  <a:schemeClr val="tx1"/>
                </a:solidFill>
              </a:rPr>
              <a:t>?</a:t>
            </a:r>
          </a:p>
          <a:p>
            <a:pPr marL="444500" lvl="3" indent="-285750">
              <a:lnSpc>
                <a:spcPct val="106000"/>
              </a:lnSpc>
              <a:spcBef>
                <a:spcPts val="600"/>
              </a:spcBef>
              <a:buFont typeface="Wingdings" panose="05000000000000000000" pitchFamily="2" charset="2"/>
              <a:buChar char="§"/>
            </a:pPr>
            <a:r>
              <a:rPr lang="en-US" sz="1400" kern="0" dirty="0" smtClean="0">
                <a:solidFill>
                  <a:schemeClr val="tx1"/>
                </a:solidFill>
              </a:rPr>
              <a:t>To which </a:t>
            </a:r>
            <a:r>
              <a:rPr lang="en-US" sz="1400" kern="0" dirty="0">
                <a:solidFill>
                  <a:schemeClr val="tx1"/>
                </a:solidFill>
              </a:rPr>
              <a:t>degree </a:t>
            </a:r>
            <a:r>
              <a:rPr lang="en-US" sz="1400" kern="0" dirty="0" smtClean="0">
                <a:solidFill>
                  <a:schemeClr val="tx1"/>
                </a:solidFill>
              </a:rPr>
              <a:t>systems may be changed or up-graded </a:t>
            </a:r>
            <a:r>
              <a:rPr lang="en-US" sz="1400" kern="0" dirty="0">
                <a:solidFill>
                  <a:schemeClr val="tx1"/>
                </a:solidFill>
              </a:rPr>
              <a:t>in the to-be </a:t>
            </a:r>
            <a:r>
              <a:rPr lang="en-US" sz="1400" kern="0" dirty="0" smtClean="0">
                <a:solidFill>
                  <a:schemeClr val="tx1"/>
                </a:solidFill>
              </a:rPr>
              <a:t>design?</a:t>
            </a:r>
          </a:p>
          <a:p>
            <a:pPr marL="444500" lvl="3" indent="-285750">
              <a:lnSpc>
                <a:spcPct val="106000"/>
              </a:lnSpc>
              <a:spcBef>
                <a:spcPts val="600"/>
              </a:spcBef>
              <a:buFont typeface="Wingdings" panose="05000000000000000000" pitchFamily="2" charset="2"/>
              <a:buChar char="§"/>
            </a:pPr>
            <a:r>
              <a:rPr lang="en-US" sz="1400" kern="0" dirty="0" smtClean="0">
                <a:solidFill>
                  <a:schemeClr val="tx1"/>
                </a:solidFill>
              </a:rPr>
              <a:t>What </a:t>
            </a:r>
            <a:r>
              <a:rPr lang="en-US" sz="1400" kern="0" dirty="0">
                <a:solidFill>
                  <a:schemeClr val="tx1"/>
                </a:solidFill>
              </a:rPr>
              <a:t>are </a:t>
            </a:r>
            <a:r>
              <a:rPr lang="en-US" sz="1400" kern="0" dirty="0" smtClean="0">
                <a:solidFill>
                  <a:schemeClr val="tx1"/>
                </a:solidFill>
              </a:rPr>
              <a:t>the limitations </a:t>
            </a:r>
            <a:r>
              <a:rPr lang="en-US" sz="1400" kern="0" dirty="0">
                <a:solidFill>
                  <a:schemeClr val="tx1"/>
                </a:solidFill>
              </a:rPr>
              <a:t>that cannot be changed? </a:t>
            </a:r>
          </a:p>
          <a:p>
            <a:pPr marL="444500" lvl="3" indent="-285750">
              <a:lnSpc>
                <a:spcPct val="106000"/>
              </a:lnSpc>
              <a:spcBef>
                <a:spcPts val="600"/>
              </a:spcBef>
              <a:buFont typeface="Wingdings" panose="05000000000000000000" pitchFamily="2" charset="2"/>
              <a:buChar char="§"/>
            </a:pPr>
            <a:r>
              <a:rPr lang="en-US" sz="1400" kern="0" dirty="0">
                <a:solidFill>
                  <a:schemeClr val="tx1"/>
                </a:solidFill>
              </a:rPr>
              <a:t>Can we challenge them?</a:t>
            </a:r>
          </a:p>
          <a:p>
            <a:pPr marL="285750" indent="-285750" algn="ctr">
              <a:buFont typeface="Wingdings" panose="05000000000000000000" pitchFamily="2" charset="2"/>
              <a:buChar char="§"/>
            </a:pP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noFill/>
        </p:spPr>
        <p:txBody>
          <a:bodyPr/>
          <a:lstStyle/>
          <a:p>
            <a:fld id="{F0F82351-DD0B-4F5B-BAAE-9AB0A6AB6940}" type="slidenum">
              <a:rPr lang="en-GB" altLang="en-GB"/>
              <a:pPr/>
              <a:t>58</a:t>
            </a:fld>
            <a:endParaRPr lang="en-GB" altLang="en-GB"/>
          </a:p>
        </p:txBody>
      </p:sp>
      <p:sp>
        <p:nvSpPr>
          <p:cNvPr id="8" name="Rectangle 20"/>
          <p:cNvSpPr txBox="1">
            <a:spLocks noChangeArrowheads="1"/>
          </p:cNvSpPr>
          <p:nvPr/>
        </p:nvSpPr>
        <p:spPr bwMode="auto">
          <a:xfrm>
            <a:off x="358775" y="363722"/>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eaLnBrk="0" hangingPunct="0">
              <a:lnSpc>
                <a:spcPts val="2400"/>
              </a:lnSpc>
            </a:pPr>
            <a:r>
              <a:rPr lang="en-GB" sz="2400" kern="0" dirty="0" smtClean="0">
                <a:solidFill>
                  <a:srgbClr val="000066"/>
                </a:solidFill>
                <a:latin typeface="Arial"/>
                <a:ea typeface="+mj-ea"/>
                <a:cs typeface="+mj-cs"/>
              </a:rPr>
              <a:t>Design Boundaries</a:t>
            </a:r>
            <a:br>
              <a:rPr lang="en-GB" sz="2400" kern="0" dirty="0" smtClean="0">
                <a:solidFill>
                  <a:srgbClr val="000066"/>
                </a:solidFill>
                <a:latin typeface="Arial"/>
                <a:ea typeface="+mj-ea"/>
                <a:cs typeface="+mj-cs"/>
              </a:rPr>
            </a:br>
            <a:r>
              <a:rPr lang="en-GB" b="1" kern="0" dirty="0" smtClean="0">
                <a:solidFill>
                  <a:srgbClr val="99CC33"/>
                </a:solidFill>
                <a:latin typeface="Arial"/>
                <a:ea typeface="+mj-ea"/>
              </a:rPr>
              <a:t>There may well be various business blockers and constraints within which you must work</a:t>
            </a:r>
            <a:endParaRPr kumimoji="0" lang="en-GB" sz="2400" b="1" i="0" u="none" strike="noStrike" kern="0" cap="none" spc="0" normalizeH="0" baseline="0" noProof="0" dirty="0" smtClean="0">
              <a:ln>
                <a:noFill/>
              </a:ln>
              <a:solidFill>
                <a:srgbClr val="92D050"/>
              </a:solidFill>
              <a:effectLst/>
              <a:uLnTx/>
              <a:uFillTx/>
              <a:latin typeface="+mj-lt"/>
              <a:ea typeface="+mj-ea"/>
              <a:cs typeface="Arial" charset="0"/>
            </a:endParaRPr>
          </a:p>
        </p:txBody>
      </p:sp>
      <p:sp>
        <p:nvSpPr>
          <p:cNvPr id="28" name="Rectangle 3"/>
          <p:cNvSpPr txBox="1">
            <a:spLocks noChangeArrowheads="1"/>
          </p:cNvSpPr>
          <p:nvPr/>
        </p:nvSpPr>
        <p:spPr bwMode="auto">
          <a:xfrm>
            <a:off x="358775" y="1522908"/>
            <a:ext cx="4070350" cy="139587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marL="0" lvl="1" indent="0">
              <a:buFontTx/>
              <a:buNone/>
            </a:pPr>
            <a:r>
              <a:rPr lang="en-GB" sz="1800" b="1" kern="0" dirty="0" smtClean="0">
                <a:solidFill>
                  <a:schemeClr val="accent1"/>
                </a:solidFill>
              </a:rPr>
              <a:t>Key questions:</a:t>
            </a:r>
          </a:p>
          <a:p>
            <a:pPr marL="177800" lvl="1" indent="-177800">
              <a:buFont typeface="Wingdings" panose="05000000000000000000" pitchFamily="2" charset="2"/>
              <a:buChar char="§"/>
            </a:pPr>
            <a:r>
              <a:rPr lang="en-US" sz="1600" kern="0" dirty="0"/>
              <a:t>Are there any other </a:t>
            </a:r>
            <a:r>
              <a:rPr lang="en-US" sz="1600" kern="0" dirty="0" smtClean="0"/>
              <a:t>projects or initiatives </a:t>
            </a:r>
            <a:r>
              <a:rPr lang="en-US" sz="1600" kern="0" dirty="0"/>
              <a:t>impacting the scope?</a:t>
            </a:r>
          </a:p>
          <a:p>
            <a:pPr marL="177800" lvl="1" indent="-177800">
              <a:buFont typeface="Wingdings" panose="05000000000000000000" pitchFamily="2" charset="2"/>
              <a:buChar char="§"/>
            </a:pPr>
            <a:r>
              <a:rPr lang="en-US" sz="1600" kern="0" dirty="0"/>
              <a:t>What are limitations that cannot be changed? </a:t>
            </a:r>
          </a:p>
          <a:p>
            <a:pPr marL="177800" lvl="1" indent="-177800">
              <a:buFont typeface="Wingdings" panose="05000000000000000000" pitchFamily="2" charset="2"/>
              <a:buChar char="§"/>
            </a:pPr>
            <a:r>
              <a:rPr lang="en-US" sz="1600" kern="0" dirty="0"/>
              <a:t>Can we challenge them?</a:t>
            </a:r>
            <a:endParaRPr lang="en-GB" sz="1600" kern="0" dirty="0" smtClean="0"/>
          </a:p>
        </p:txBody>
      </p:sp>
      <p:pic>
        <p:nvPicPr>
          <p:cNvPr id="30" name="Picture 20" descr="MPj04304740000[1]"/>
          <p:cNvPicPr>
            <a:picLocks noChangeAspect="1" noChangeArrowheads="1"/>
          </p:cNvPicPr>
          <p:nvPr/>
        </p:nvPicPr>
        <p:blipFill>
          <a:blip r:embed="rId3" cstate="print"/>
          <a:srcRect/>
          <a:stretch>
            <a:fillRect/>
          </a:stretch>
        </p:blipFill>
        <p:spPr bwMode="auto">
          <a:xfrm>
            <a:off x="323850" y="5307298"/>
            <a:ext cx="1081088" cy="1081088"/>
          </a:xfrm>
          <a:prstGeom prst="rect">
            <a:avLst/>
          </a:prstGeom>
          <a:noFill/>
          <a:ln w="9525">
            <a:noFill/>
            <a:miter lim="800000"/>
            <a:headEnd/>
            <a:tailEnd/>
          </a:ln>
        </p:spPr>
      </p:pic>
      <p:sp>
        <p:nvSpPr>
          <p:cNvPr id="42" name="Rectangle 22"/>
          <p:cNvSpPr>
            <a:spLocks noChangeArrowheads="1"/>
          </p:cNvSpPr>
          <p:nvPr/>
        </p:nvSpPr>
        <p:spPr bwMode="auto">
          <a:xfrm>
            <a:off x="323850" y="5337212"/>
            <a:ext cx="8478838" cy="964824"/>
          </a:xfrm>
          <a:prstGeom prst="rect">
            <a:avLst/>
          </a:prstGeom>
          <a:noFill/>
          <a:ln w="9525">
            <a:solidFill>
              <a:schemeClr val="accent3"/>
            </a:solidFill>
            <a:miter lim="800000"/>
            <a:headEnd/>
            <a:tailEnd/>
          </a:ln>
        </p:spPr>
        <p:txBody>
          <a:bodyPr wrap="none" anchor="ctr"/>
          <a:lstStyle/>
          <a:p>
            <a:endParaRPr lang="en-US">
              <a:solidFill>
                <a:srgbClr val="000066"/>
              </a:solidFill>
            </a:endParaRPr>
          </a:p>
        </p:txBody>
      </p:sp>
      <p:sp>
        <p:nvSpPr>
          <p:cNvPr id="43" name="Rectangle 3"/>
          <p:cNvSpPr txBox="1">
            <a:spLocks noChangeArrowheads="1"/>
          </p:cNvSpPr>
          <p:nvPr/>
        </p:nvSpPr>
        <p:spPr bwMode="auto">
          <a:xfrm>
            <a:off x="358775" y="3575717"/>
            <a:ext cx="4070350" cy="1567805"/>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a:spcBef>
                <a:spcPts val="600"/>
              </a:spcBef>
            </a:pPr>
            <a:r>
              <a:rPr lang="en-GB" sz="1800" b="1" kern="0" dirty="0" smtClean="0"/>
              <a:t>Team work:</a:t>
            </a:r>
          </a:p>
          <a:p>
            <a:pPr marL="177800" lvl="1" indent="-177800">
              <a:buFont typeface="Wingdings" panose="05000000000000000000" pitchFamily="2" charset="2"/>
              <a:buChar char="§"/>
            </a:pPr>
            <a:r>
              <a:rPr lang="en-US" sz="1600" kern="0" dirty="0"/>
              <a:t>Brainstorm </a:t>
            </a:r>
            <a:r>
              <a:rPr lang="en-US" sz="1600" kern="0" dirty="0" smtClean="0"/>
              <a:t>the boundaries or controllable </a:t>
            </a:r>
            <a:r>
              <a:rPr lang="en-US" sz="1600" kern="0" dirty="0"/>
              <a:t>environmental </a:t>
            </a:r>
            <a:r>
              <a:rPr lang="en-US" sz="1600" kern="0" dirty="0" smtClean="0"/>
              <a:t>factors </a:t>
            </a:r>
            <a:r>
              <a:rPr lang="en-US" sz="1600" kern="0" dirty="0"/>
              <a:t>impacting the </a:t>
            </a:r>
            <a:r>
              <a:rPr lang="en-US" sz="1600" kern="0" dirty="0" smtClean="0"/>
              <a:t>scope</a:t>
            </a:r>
            <a:endParaRPr lang="en-US" sz="1600" kern="0" dirty="0"/>
          </a:p>
          <a:p>
            <a:pPr marL="177800" lvl="1" indent="-177800">
              <a:buFont typeface="Wingdings" panose="05000000000000000000" pitchFamily="2" charset="2"/>
              <a:buChar char="§"/>
            </a:pPr>
            <a:r>
              <a:rPr lang="en-US" sz="1600" kern="0" dirty="0" smtClean="0"/>
              <a:t>For each topic, identify the key constraints and challenge their impact on the project</a:t>
            </a:r>
            <a:endParaRPr lang="en-US" sz="1600" kern="0" dirty="0"/>
          </a:p>
        </p:txBody>
      </p:sp>
      <p:sp>
        <p:nvSpPr>
          <p:cNvPr id="46" name="5-Point Star 45"/>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rotWithShape="1">
          <a:blip r:embed="rId4" cstate="print">
            <a:extLst>
              <a:ext uri="{28A0092B-C50C-407E-A947-70E740481C1C}">
                <a14:useLocalDpi xmlns:a14="http://schemas.microsoft.com/office/drawing/2010/main" val="0"/>
              </a:ext>
            </a:extLst>
          </a:blip>
          <a:srcRect t="5930" r="2026"/>
          <a:stretch/>
        </p:blipFill>
        <p:spPr>
          <a:xfrm>
            <a:off x="4439080" y="1579834"/>
            <a:ext cx="4363608" cy="3142291"/>
          </a:xfrm>
          <a:prstGeom prst="rect">
            <a:avLst/>
          </a:prstGeom>
        </p:spPr>
      </p:pic>
      <p:sp>
        <p:nvSpPr>
          <p:cNvPr id="51" name="Text Box 21"/>
          <p:cNvSpPr txBox="1">
            <a:spLocks noChangeArrowheads="1"/>
          </p:cNvSpPr>
          <p:nvPr/>
        </p:nvSpPr>
        <p:spPr bwMode="auto">
          <a:xfrm>
            <a:off x="1295399" y="5432567"/>
            <a:ext cx="7485063" cy="869469"/>
          </a:xfrm>
          <a:prstGeom prst="rect">
            <a:avLst/>
          </a:prstGeom>
          <a:noFill/>
          <a:ln w="9525">
            <a:noFill/>
            <a:miter lim="800000"/>
            <a:headEnd/>
            <a:tailEnd/>
          </a:ln>
        </p:spPr>
        <p:txBody>
          <a:bodyPr wrap="square" rIns="36000">
            <a:spAutoFit/>
          </a:bodyPr>
          <a:lstStyle/>
          <a:p>
            <a:pPr>
              <a:spcBef>
                <a:spcPct val="50000"/>
              </a:spcBef>
            </a:pPr>
            <a:r>
              <a:rPr lang="en-US" sz="1600" b="1" i="1" dirty="0">
                <a:solidFill>
                  <a:srgbClr val="000066"/>
                </a:solidFill>
              </a:rPr>
              <a:t>Hot Tips</a:t>
            </a:r>
          </a:p>
          <a:p>
            <a:pPr>
              <a:spcBef>
                <a:spcPts val="300"/>
              </a:spcBef>
            </a:pPr>
            <a:r>
              <a:rPr lang="en-GB" sz="1600" i="1" dirty="0" smtClean="0">
                <a:solidFill>
                  <a:srgbClr val="000066"/>
                </a:solidFill>
              </a:rPr>
              <a:t>These design boundaries will be used to define a realistic future state of the improved process. It is therefore important to understand what you can/cannot do</a:t>
            </a:r>
            <a:endParaRPr lang="en-GB" sz="1600" i="1" dirty="0">
              <a:solidFill>
                <a:srgbClr val="000066"/>
              </a:solidFill>
            </a:endParaRPr>
          </a:p>
        </p:txBody>
      </p:sp>
    </p:spTree>
    <p:extLst>
      <p:ext uri="{BB962C8B-B14F-4D97-AF65-F5344CB8AC3E}">
        <p14:creationId xmlns:p14="http://schemas.microsoft.com/office/powerpoint/2010/main" val="3186108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p:txBody>
          <a:bodyPr/>
          <a:lstStyle/>
          <a:p>
            <a:pPr eaLnBrk="1" hangingPunct="1"/>
            <a:r>
              <a:rPr lang="en-GB" dirty="0" smtClean="0"/>
              <a:t>Project governance arrangements</a:t>
            </a:r>
            <a:br>
              <a:rPr lang="en-GB" dirty="0" smtClean="0"/>
            </a:br>
            <a:r>
              <a:rPr lang="en-GB" sz="1800" b="1" dirty="0" smtClean="0">
                <a:solidFill>
                  <a:srgbClr val="99CC33"/>
                </a:solidFill>
                <a:cs typeface="Arial" charset="0"/>
              </a:rPr>
              <a:t>A vital part of the project</a:t>
            </a:r>
            <a:endParaRPr lang="en-GB" sz="1800" dirty="0" smtClean="0"/>
          </a:p>
        </p:txBody>
      </p:sp>
      <p:sp>
        <p:nvSpPr>
          <p:cNvPr id="9" name="Slide Number Placeholder 4"/>
          <p:cNvSpPr>
            <a:spLocks noGrp="1"/>
          </p:cNvSpPr>
          <p:nvPr>
            <p:ph type="sldNum" sz="quarter" idx="11"/>
          </p:nvPr>
        </p:nvSpPr>
        <p:spPr>
          <a:noFill/>
        </p:spPr>
        <p:txBody>
          <a:bodyPr/>
          <a:lstStyle/>
          <a:p>
            <a:fld id="{F0F82351-DD0B-4F5B-BAAE-9AB0A6AB6940}" type="slidenum">
              <a:rPr lang="en-GB" altLang="en-GB"/>
              <a:pPr/>
              <a:t>59</a:t>
            </a:fld>
            <a:endParaRPr lang="en-GB" altLang="en-GB"/>
          </a:p>
        </p:txBody>
      </p:sp>
      <p:pic>
        <p:nvPicPr>
          <p:cNvPr id="198661" name="Picture 57" descr="Flipchart"/>
          <p:cNvPicPr>
            <a:picLocks noChangeAspect="1" noChangeArrowheads="1"/>
          </p:cNvPicPr>
          <p:nvPr/>
        </p:nvPicPr>
        <p:blipFill>
          <a:blip r:embed="rId3" cstate="print"/>
          <a:srcRect/>
          <a:stretch>
            <a:fillRect/>
          </a:stretch>
        </p:blipFill>
        <p:spPr bwMode="auto">
          <a:xfrm>
            <a:off x="5940621" y="908050"/>
            <a:ext cx="3032125" cy="5400675"/>
          </a:xfrm>
          <a:prstGeom prst="rect">
            <a:avLst/>
          </a:prstGeom>
          <a:noFill/>
          <a:ln w="9525">
            <a:noFill/>
            <a:miter lim="800000"/>
            <a:headEnd/>
            <a:tailEnd/>
          </a:ln>
        </p:spPr>
      </p:pic>
      <p:pic>
        <p:nvPicPr>
          <p:cNvPr id="198662" name="Picture 109"/>
          <p:cNvPicPr>
            <a:picLocks noChangeAspect="1" noChangeArrowheads="1"/>
          </p:cNvPicPr>
          <p:nvPr/>
        </p:nvPicPr>
        <p:blipFill>
          <a:blip r:embed="rId4" cstate="print"/>
          <a:srcRect/>
          <a:stretch>
            <a:fillRect/>
          </a:stretch>
        </p:blipFill>
        <p:spPr bwMode="auto">
          <a:xfrm rot="414866">
            <a:off x="6709302" y="1557338"/>
            <a:ext cx="1709738" cy="2160587"/>
          </a:xfrm>
          <a:prstGeom prst="rect">
            <a:avLst/>
          </a:prstGeom>
          <a:noFill/>
          <a:ln w="6350" algn="ctr">
            <a:noFill/>
            <a:miter lim="800000"/>
            <a:headEnd/>
            <a:tailEnd/>
          </a:ln>
        </p:spPr>
      </p:pic>
      <p:pic>
        <p:nvPicPr>
          <p:cNvPr id="10" name="Picture 20" descr="MPj04304740000[1]"/>
          <p:cNvPicPr>
            <a:picLocks noChangeAspect="1" noChangeArrowheads="1"/>
          </p:cNvPicPr>
          <p:nvPr/>
        </p:nvPicPr>
        <p:blipFill>
          <a:blip r:embed="rId5" cstate="print"/>
          <a:srcRect/>
          <a:stretch>
            <a:fillRect/>
          </a:stretch>
        </p:blipFill>
        <p:spPr bwMode="auto">
          <a:xfrm>
            <a:off x="323850" y="4195239"/>
            <a:ext cx="1081088" cy="1081088"/>
          </a:xfrm>
          <a:prstGeom prst="rect">
            <a:avLst/>
          </a:prstGeom>
          <a:noFill/>
          <a:ln w="9525">
            <a:noFill/>
            <a:miter lim="800000"/>
            <a:headEnd/>
            <a:tailEnd/>
          </a:ln>
        </p:spPr>
      </p:pic>
      <p:sp>
        <p:nvSpPr>
          <p:cNvPr id="11" name="Text Box 21"/>
          <p:cNvSpPr txBox="1">
            <a:spLocks noChangeArrowheads="1"/>
          </p:cNvSpPr>
          <p:nvPr/>
        </p:nvSpPr>
        <p:spPr bwMode="auto">
          <a:xfrm>
            <a:off x="1372429" y="4148930"/>
            <a:ext cx="4199696" cy="2147087"/>
          </a:xfrm>
          <a:prstGeom prst="rect">
            <a:avLst/>
          </a:prstGeom>
          <a:noFill/>
          <a:ln w="9525">
            <a:noFill/>
            <a:miter lim="800000"/>
            <a:headEnd/>
            <a:tailEnd/>
          </a:ln>
        </p:spPr>
        <p:txBody>
          <a:bodyPr wrap="square" rIns="36000">
            <a:noAutofit/>
          </a:bodyPr>
          <a:lstStyle/>
          <a:p>
            <a:pPr>
              <a:spcBef>
                <a:spcPct val="50000"/>
              </a:spcBef>
            </a:pPr>
            <a:r>
              <a:rPr lang="en-US" sz="1600" b="1" i="1" dirty="0">
                <a:solidFill>
                  <a:srgbClr val="000066"/>
                </a:solidFill>
              </a:rPr>
              <a:t>Hot Tips</a:t>
            </a:r>
          </a:p>
          <a:p>
            <a:pPr>
              <a:spcBef>
                <a:spcPts val="300"/>
              </a:spcBef>
            </a:pPr>
            <a:r>
              <a:rPr lang="en-US" sz="1600" i="1" dirty="0">
                <a:solidFill>
                  <a:srgbClr val="000066"/>
                </a:solidFill>
              </a:rPr>
              <a:t>Agreeing governance arrangements with the Sponsor is key to ensure full support and commitment of the team </a:t>
            </a:r>
            <a:r>
              <a:rPr lang="en-US" sz="1600" i="1" dirty="0" smtClean="0">
                <a:solidFill>
                  <a:srgbClr val="000066"/>
                </a:solidFill>
              </a:rPr>
              <a:t>and </a:t>
            </a:r>
            <a:r>
              <a:rPr lang="en-US" sz="1600" i="1" dirty="0">
                <a:solidFill>
                  <a:srgbClr val="000066"/>
                </a:solidFill>
              </a:rPr>
              <a:t>stakeholders</a:t>
            </a:r>
          </a:p>
          <a:p>
            <a:pPr>
              <a:spcBef>
                <a:spcPts val="300"/>
              </a:spcBef>
            </a:pPr>
            <a:r>
              <a:rPr lang="en-US" sz="1600" i="1" dirty="0">
                <a:solidFill>
                  <a:srgbClr val="000066"/>
                </a:solidFill>
              </a:rPr>
              <a:t>A weekly progress report should </a:t>
            </a:r>
            <a:r>
              <a:rPr lang="en-US" sz="1600" i="1" dirty="0" smtClean="0">
                <a:solidFill>
                  <a:srgbClr val="000066"/>
                </a:solidFill>
              </a:rPr>
              <a:t>cover :</a:t>
            </a:r>
          </a:p>
          <a:p>
            <a:pPr marL="285750" indent="-285750">
              <a:spcBef>
                <a:spcPts val="300"/>
              </a:spcBef>
              <a:buFont typeface="Wingdings" panose="05000000000000000000" pitchFamily="2" charset="2"/>
              <a:buChar char="§"/>
            </a:pPr>
            <a:r>
              <a:rPr lang="en-US" sz="1400" i="1" dirty="0">
                <a:solidFill>
                  <a:srgbClr val="000066"/>
                </a:solidFill>
              </a:rPr>
              <a:t>Progress to date</a:t>
            </a:r>
          </a:p>
          <a:p>
            <a:pPr marL="285750" indent="-285750">
              <a:spcBef>
                <a:spcPts val="300"/>
              </a:spcBef>
              <a:buFont typeface="Wingdings" panose="05000000000000000000" pitchFamily="2" charset="2"/>
              <a:buChar char="§"/>
            </a:pPr>
            <a:r>
              <a:rPr lang="en-US" sz="1400" i="1" dirty="0">
                <a:solidFill>
                  <a:srgbClr val="000066"/>
                </a:solidFill>
              </a:rPr>
              <a:t>Next week activities</a:t>
            </a:r>
          </a:p>
          <a:p>
            <a:pPr marL="285750" indent="-285750">
              <a:spcBef>
                <a:spcPts val="300"/>
              </a:spcBef>
              <a:buFont typeface="Wingdings" panose="05000000000000000000" pitchFamily="2" charset="2"/>
              <a:buChar char="§"/>
            </a:pPr>
            <a:r>
              <a:rPr lang="en-US" sz="1400" i="1" dirty="0">
                <a:solidFill>
                  <a:srgbClr val="000066"/>
                </a:solidFill>
              </a:rPr>
              <a:t>Top 3 risks and 3 </a:t>
            </a:r>
            <a:r>
              <a:rPr lang="en-US" sz="1400" i="1" dirty="0" smtClean="0">
                <a:solidFill>
                  <a:srgbClr val="000066"/>
                </a:solidFill>
              </a:rPr>
              <a:t>issues</a:t>
            </a:r>
            <a:endParaRPr lang="en-US" sz="1600" i="1" dirty="0">
              <a:solidFill>
                <a:srgbClr val="000066"/>
              </a:solidFill>
            </a:endParaRPr>
          </a:p>
        </p:txBody>
      </p:sp>
      <p:sp>
        <p:nvSpPr>
          <p:cNvPr id="12" name="Rectangle 22"/>
          <p:cNvSpPr>
            <a:spLocks noChangeArrowheads="1"/>
          </p:cNvSpPr>
          <p:nvPr/>
        </p:nvSpPr>
        <p:spPr bwMode="auto">
          <a:xfrm>
            <a:off x="323849" y="4148929"/>
            <a:ext cx="5248275" cy="2153107"/>
          </a:xfrm>
          <a:prstGeom prst="rect">
            <a:avLst/>
          </a:prstGeom>
          <a:noFill/>
          <a:ln w="9525">
            <a:solidFill>
              <a:schemeClr val="accent3"/>
            </a:solidFill>
            <a:miter lim="800000"/>
            <a:headEnd/>
            <a:tailEnd/>
          </a:ln>
        </p:spPr>
        <p:txBody>
          <a:bodyPr wrap="none" anchor="ctr"/>
          <a:lstStyle/>
          <a:p>
            <a:endParaRPr lang="en-US">
              <a:solidFill>
                <a:srgbClr val="000066"/>
              </a:solidFill>
            </a:endParaRPr>
          </a:p>
        </p:txBody>
      </p:sp>
      <p:sp>
        <p:nvSpPr>
          <p:cNvPr id="13" name="Rectangle 3"/>
          <p:cNvSpPr txBox="1">
            <a:spLocks noChangeArrowheads="1"/>
          </p:cNvSpPr>
          <p:nvPr/>
        </p:nvSpPr>
        <p:spPr bwMode="auto">
          <a:xfrm>
            <a:off x="358775" y="1522908"/>
            <a:ext cx="4928012" cy="111472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marL="0" lvl="1" indent="0">
              <a:buFontTx/>
              <a:buNone/>
            </a:pPr>
            <a:r>
              <a:rPr lang="en-GB" sz="1800" b="1" kern="0" dirty="0" smtClean="0">
                <a:solidFill>
                  <a:schemeClr val="accent1"/>
                </a:solidFill>
              </a:rPr>
              <a:t>Key questions:</a:t>
            </a:r>
          </a:p>
          <a:p>
            <a:pPr marL="177800" lvl="1" indent="-177800">
              <a:buFont typeface="Wingdings" panose="05000000000000000000" pitchFamily="2" charset="2"/>
              <a:buChar char="§"/>
            </a:pPr>
            <a:r>
              <a:rPr lang="en-US" sz="1600" kern="0" dirty="0" smtClean="0">
                <a:solidFill>
                  <a:schemeClr val="accent1"/>
                </a:solidFill>
              </a:rPr>
              <a:t>How are we going to measure and report progress?</a:t>
            </a:r>
          </a:p>
          <a:p>
            <a:pPr marL="177800" lvl="1" indent="-177800">
              <a:buFont typeface="Wingdings" panose="05000000000000000000" pitchFamily="2" charset="2"/>
              <a:buChar char="§"/>
            </a:pPr>
            <a:r>
              <a:rPr lang="en-US" sz="1600" kern="0" dirty="0" smtClean="0">
                <a:solidFill>
                  <a:schemeClr val="accent1"/>
                </a:solidFill>
              </a:rPr>
              <a:t>Who needs to know about it? And how often?</a:t>
            </a:r>
            <a:endParaRPr lang="en-GB" sz="1600" kern="0" dirty="0" smtClean="0">
              <a:solidFill>
                <a:schemeClr val="accent1"/>
              </a:solidFill>
            </a:endParaRPr>
          </a:p>
        </p:txBody>
      </p:sp>
      <p:sp>
        <p:nvSpPr>
          <p:cNvPr id="14" name="Rectangle 3"/>
          <p:cNvSpPr>
            <a:spLocks noChangeArrowheads="1"/>
          </p:cNvSpPr>
          <p:nvPr/>
        </p:nvSpPr>
        <p:spPr bwMode="auto">
          <a:xfrm>
            <a:off x="360386" y="1155060"/>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160463" indent="-1160463">
              <a:spcBef>
                <a:spcPct val="30000"/>
              </a:spcBef>
            </a:pPr>
            <a:r>
              <a:rPr lang="en-GB" b="1" dirty="0" smtClean="0">
                <a:solidFill>
                  <a:srgbClr val="00A1DE"/>
                </a:solidFill>
                <a:latin typeface="+mj-lt"/>
                <a:cs typeface="Arial" pitchFamily="34" charset="0"/>
              </a:rPr>
              <a:t>Objective</a:t>
            </a:r>
            <a:r>
              <a:rPr lang="en-GB" dirty="0" smtClean="0">
                <a:solidFill>
                  <a:srgbClr val="00A1DE"/>
                </a:solidFill>
                <a:latin typeface="+mj-lt"/>
                <a:cs typeface="Arial" pitchFamily="34" charset="0"/>
              </a:rPr>
              <a:t>: </a:t>
            </a:r>
            <a:r>
              <a:rPr lang="en-GB" dirty="0" smtClean="0">
                <a:solidFill>
                  <a:srgbClr val="002776"/>
                </a:solidFill>
                <a:latin typeface="+mj-lt"/>
                <a:cs typeface="Arial" pitchFamily="34" charset="0"/>
              </a:rPr>
              <a:t>	</a:t>
            </a:r>
            <a:r>
              <a:rPr lang="en-US" dirty="0" smtClean="0">
                <a:solidFill>
                  <a:schemeClr val="accent1"/>
                </a:solidFill>
                <a:latin typeface="+mj-lt"/>
                <a:cs typeface="Arial" pitchFamily="34" charset="0"/>
              </a:rPr>
              <a:t>Set a simple &amp; effective project governance</a:t>
            </a:r>
            <a:endParaRPr lang="en-US" dirty="0">
              <a:solidFill>
                <a:schemeClr val="accent1"/>
              </a:solidFill>
              <a:latin typeface="+mj-lt"/>
              <a:cs typeface="Arial" pitchFamily="34" charset="0"/>
            </a:endParaRPr>
          </a:p>
        </p:txBody>
      </p:sp>
      <p:sp>
        <p:nvSpPr>
          <p:cNvPr id="15" name="Rectangle 3"/>
          <p:cNvSpPr txBox="1">
            <a:spLocks noChangeArrowheads="1"/>
          </p:cNvSpPr>
          <p:nvPr/>
        </p:nvSpPr>
        <p:spPr bwMode="auto">
          <a:xfrm>
            <a:off x="358775" y="2678575"/>
            <a:ext cx="5863070" cy="117535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a:spcBef>
                <a:spcPts val="600"/>
              </a:spcBef>
            </a:pPr>
            <a:r>
              <a:rPr lang="en-GB" sz="1800" b="1" kern="0" dirty="0" smtClean="0">
                <a:solidFill>
                  <a:schemeClr val="accent1"/>
                </a:solidFill>
              </a:rPr>
              <a:t>Team work:</a:t>
            </a:r>
          </a:p>
          <a:p>
            <a:pPr marL="177800" lvl="1" indent="-177800">
              <a:buFont typeface="Wingdings" panose="05000000000000000000" pitchFamily="2" charset="2"/>
              <a:buChar char="§"/>
            </a:pPr>
            <a:r>
              <a:rPr lang="en-US" sz="1600" kern="0" dirty="0">
                <a:solidFill>
                  <a:schemeClr val="accent1"/>
                </a:solidFill>
              </a:rPr>
              <a:t>Confirm who your stakeholders are using a </a:t>
            </a:r>
            <a:r>
              <a:rPr lang="en-US" sz="1600" kern="0" dirty="0" smtClean="0">
                <a:solidFill>
                  <a:schemeClr val="accent1"/>
                </a:solidFill>
              </a:rPr>
              <a:t>RACI</a:t>
            </a:r>
            <a:endParaRPr lang="en-US" sz="1600" kern="0" dirty="0">
              <a:solidFill>
                <a:schemeClr val="accent1"/>
              </a:solidFill>
            </a:endParaRPr>
          </a:p>
          <a:p>
            <a:pPr marL="177800" lvl="1" indent="-177800">
              <a:buFont typeface="Wingdings" panose="05000000000000000000" pitchFamily="2" charset="2"/>
              <a:buChar char="§"/>
            </a:pPr>
            <a:r>
              <a:rPr lang="en-US" sz="1600" kern="0" dirty="0">
                <a:solidFill>
                  <a:schemeClr val="accent1"/>
                </a:solidFill>
              </a:rPr>
              <a:t>Confirm the report out </a:t>
            </a:r>
            <a:r>
              <a:rPr lang="en-US" sz="1600" kern="0" dirty="0" smtClean="0">
                <a:solidFill>
                  <a:schemeClr val="accent1"/>
                </a:solidFill>
              </a:rPr>
              <a:t>dates </a:t>
            </a:r>
          </a:p>
          <a:p>
            <a:pPr marL="177800" lvl="1" indent="-177800">
              <a:buFont typeface="Wingdings" panose="05000000000000000000" pitchFamily="2" charset="2"/>
              <a:buChar char="§"/>
            </a:pPr>
            <a:r>
              <a:rPr lang="en-US" sz="1600" kern="0" dirty="0" smtClean="0">
                <a:solidFill>
                  <a:schemeClr val="accent1"/>
                </a:solidFill>
              </a:rPr>
              <a:t>Agree on a simple report to show progress and escalate issues</a:t>
            </a:r>
            <a:endParaRPr lang="en-US" sz="1600" kern="0" dirty="0">
              <a:solidFill>
                <a:schemeClr val="accent1"/>
              </a:solidFill>
            </a:endParaRPr>
          </a:p>
        </p:txBody>
      </p:sp>
      <p:sp>
        <p:nvSpPr>
          <p:cNvPr id="16" name="5-Point Star 15"/>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815" y="1181100"/>
            <a:ext cx="8016874" cy="1752600"/>
          </a:xfrm>
          <a:prstGeom prst="rect">
            <a:avLst/>
          </a:prstGeom>
          <a:solidFill>
            <a:schemeClr val="tx1">
              <a:lumMod val="7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reeform 46"/>
          <p:cNvSpPr/>
          <p:nvPr/>
        </p:nvSpPr>
        <p:spPr>
          <a:xfrm>
            <a:off x="8252056" y="477672"/>
            <a:ext cx="336088" cy="1078975"/>
          </a:xfrm>
          <a:custGeom>
            <a:avLst/>
            <a:gdLst>
              <a:gd name="connsiteX0" fmla="*/ 0 w 469900"/>
              <a:gd name="connsiteY0" fmla="*/ 2336800 h 2336800"/>
              <a:gd name="connsiteX1" fmla="*/ 457200 w 469900"/>
              <a:gd name="connsiteY1" fmla="*/ 1066800 h 2336800"/>
              <a:gd name="connsiteX2" fmla="*/ 76200 w 469900"/>
              <a:gd name="connsiteY2" fmla="*/ 0 h 2336800"/>
            </a:gdLst>
            <a:ahLst/>
            <a:cxnLst>
              <a:cxn ang="0">
                <a:pos x="connsiteX0" y="connsiteY0"/>
              </a:cxn>
              <a:cxn ang="0">
                <a:pos x="connsiteX1" y="connsiteY1"/>
              </a:cxn>
              <a:cxn ang="0">
                <a:pos x="connsiteX2" y="connsiteY2"/>
              </a:cxn>
            </a:cxnLst>
            <a:rect l="l" t="t" r="r" b="b"/>
            <a:pathLst>
              <a:path w="469900" h="2336800">
                <a:moveTo>
                  <a:pt x="0" y="2336800"/>
                </a:moveTo>
                <a:cubicBezTo>
                  <a:pt x="222250" y="1896533"/>
                  <a:pt x="444500" y="1456267"/>
                  <a:pt x="457200" y="1066800"/>
                </a:cubicBezTo>
                <a:cubicBezTo>
                  <a:pt x="469900" y="677333"/>
                  <a:pt x="129117" y="139700"/>
                  <a:pt x="76200" y="0"/>
                </a:cubicBezTo>
              </a:path>
            </a:pathLst>
          </a:custGeom>
          <a:ln w="4445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dirty="0"/>
          </a:p>
        </p:txBody>
      </p:sp>
      <p:sp>
        <p:nvSpPr>
          <p:cNvPr id="158723" name="Title 1"/>
          <p:cNvSpPr>
            <a:spLocks noGrp="1"/>
          </p:cNvSpPr>
          <p:nvPr>
            <p:ph type="title"/>
          </p:nvPr>
        </p:nvSpPr>
        <p:spPr/>
        <p:txBody>
          <a:bodyPr/>
          <a:lstStyle/>
          <a:p>
            <a:r>
              <a:rPr lang="en-GB" dirty="0" smtClean="0"/>
              <a:t>Legend for this course</a:t>
            </a:r>
            <a:br>
              <a:rPr lang="en-GB" dirty="0" smtClean="0"/>
            </a:br>
            <a:r>
              <a:rPr lang="en-GB" sz="1800" b="1" dirty="0" smtClean="0">
                <a:solidFill>
                  <a:srgbClr val="92D050"/>
                </a:solidFill>
              </a:rPr>
              <a:t>Finding your way through the presentation</a:t>
            </a:r>
          </a:p>
        </p:txBody>
      </p:sp>
      <p:sp>
        <p:nvSpPr>
          <p:cNvPr id="158724" name="Slide Number Placeholder 4"/>
          <p:cNvSpPr>
            <a:spLocks noGrp="1"/>
          </p:cNvSpPr>
          <p:nvPr>
            <p:ph type="sldNum" sz="quarter" idx="11"/>
          </p:nvPr>
        </p:nvSpPr>
        <p:spPr>
          <a:noFill/>
        </p:spPr>
        <p:txBody>
          <a:bodyPr/>
          <a:lstStyle/>
          <a:p>
            <a:fld id="{2A12F9B5-2EB0-4836-AC75-F49440599D4E}" type="slidenum">
              <a:rPr lang="en-GB" altLang="en-GB"/>
              <a:pPr/>
              <a:t>6</a:t>
            </a:fld>
            <a:endParaRPr lang="en-GB" altLang="en-GB"/>
          </a:p>
        </p:txBody>
      </p:sp>
      <p:sp>
        <p:nvSpPr>
          <p:cNvPr id="158761" name="Content Placeholder 2"/>
          <p:cNvSpPr txBox="1">
            <a:spLocks/>
          </p:cNvSpPr>
          <p:nvPr/>
        </p:nvSpPr>
        <p:spPr bwMode="auto">
          <a:xfrm>
            <a:off x="1892300" y="1155700"/>
            <a:ext cx="6616402" cy="1758951"/>
          </a:xfrm>
          <a:prstGeom prst="rect">
            <a:avLst/>
          </a:prstGeom>
          <a:noFill/>
          <a:ln w="9525">
            <a:noFill/>
            <a:miter lim="800000"/>
            <a:headEnd/>
            <a:tailEnd/>
          </a:ln>
        </p:spPr>
        <p:txBody>
          <a:bodyPr lIns="180000" tIns="0" rIns="108000" bIns="0" anchor="ctr"/>
          <a:lstStyle/>
          <a:p>
            <a:pPr marL="285750" indent="-285750" eaLnBrk="0" hangingPunct="0">
              <a:spcAft>
                <a:spcPts val="0"/>
              </a:spcAft>
              <a:buClr>
                <a:srgbClr val="000066"/>
              </a:buClr>
              <a:buSzPct val="100000"/>
              <a:buFont typeface="Wingdings" panose="05000000000000000000" pitchFamily="2" charset="2"/>
              <a:buChar char="§"/>
            </a:pPr>
            <a:r>
              <a:rPr lang="en-GB" sz="1600" dirty="0">
                <a:solidFill>
                  <a:srgbClr val="000066"/>
                </a:solidFill>
              </a:rPr>
              <a:t>You will be able to track through the presentation using the </a:t>
            </a:r>
            <a:r>
              <a:rPr lang="en-GB" sz="1600" b="1" dirty="0">
                <a:solidFill>
                  <a:srgbClr val="000066"/>
                </a:solidFill>
              </a:rPr>
              <a:t>stage</a:t>
            </a:r>
            <a:r>
              <a:rPr lang="en-GB" sz="1600" dirty="0">
                <a:solidFill>
                  <a:srgbClr val="000066"/>
                </a:solidFill>
              </a:rPr>
              <a:t> </a:t>
            </a:r>
            <a:r>
              <a:rPr lang="en-GB" sz="1600" b="1" dirty="0">
                <a:solidFill>
                  <a:srgbClr val="000066"/>
                </a:solidFill>
              </a:rPr>
              <a:t>key</a:t>
            </a:r>
            <a:r>
              <a:rPr lang="en-GB" sz="1600" dirty="0">
                <a:solidFill>
                  <a:srgbClr val="000066"/>
                </a:solidFill>
              </a:rPr>
              <a:t> </a:t>
            </a:r>
            <a:r>
              <a:rPr lang="en-GB" sz="1600" dirty="0" smtClean="0">
                <a:solidFill>
                  <a:srgbClr val="000066"/>
                </a:solidFill>
              </a:rPr>
              <a:t>in </a:t>
            </a:r>
            <a:r>
              <a:rPr lang="en-GB" sz="1600" dirty="0">
                <a:solidFill>
                  <a:srgbClr val="000066"/>
                </a:solidFill>
              </a:rPr>
              <a:t>the top right hand </a:t>
            </a:r>
            <a:r>
              <a:rPr lang="en-GB" sz="1600" dirty="0" smtClean="0">
                <a:solidFill>
                  <a:srgbClr val="000066"/>
                </a:solidFill>
              </a:rPr>
              <a:t>corner</a:t>
            </a:r>
            <a:endParaRPr lang="en-GB" sz="1600" dirty="0">
              <a:solidFill>
                <a:srgbClr val="000066"/>
              </a:solidFill>
            </a:endParaRPr>
          </a:p>
          <a:p>
            <a:pPr marL="285750" indent="-285750" eaLnBrk="0" hangingPunct="0">
              <a:spcBef>
                <a:spcPts val="600"/>
              </a:spcBef>
              <a:spcAft>
                <a:spcPts val="0"/>
              </a:spcAft>
              <a:buClr>
                <a:srgbClr val="000066"/>
              </a:buClr>
              <a:buSzPct val="100000"/>
              <a:buFont typeface="Wingdings" panose="05000000000000000000" pitchFamily="2" charset="2"/>
              <a:buChar char="§"/>
            </a:pPr>
            <a:r>
              <a:rPr lang="en-GB" sz="1600" dirty="0">
                <a:solidFill>
                  <a:srgbClr val="000066"/>
                </a:solidFill>
              </a:rPr>
              <a:t>The presentation is supported by a handbook, which provides </a:t>
            </a:r>
            <a:r>
              <a:rPr lang="en-GB" sz="1600" dirty="0" smtClean="0">
                <a:solidFill>
                  <a:srgbClr val="000066"/>
                </a:solidFill>
              </a:rPr>
              <a:t>details </a:t>
            </a:r>
            <a:r>
              <a:rPr lang="en-GB" sz="1600" dirty="0">
                <a:solidFill>
                  <a:srgbClr val="000066"/>
                </a:solidFill>
              </a:rPr>
              <a:t>on a number of the tools, techniques and </a:t>
            </a:r>
            <a:r>
              <a:rPr lang="en-GB" sz="1600" dirty="0" smtClean="0">
                <a:solidFill>
                  <a:srgbClr val="000066"/>
                </a:solidFill>
              </a:rPr>
              <a:t>methodologies</a:t>
            </a:r>
            <a:endParaRPr lang="en-GB" sz="1600" dirty="0">
              <a:solidFill>
                <a:srgbClr val="000066"/>
              </a:solidFill>
            </a:endParaRPr>
          </a:p>
        </p:txBody>
      </p:sp>
      <p:sp>
        <p:nvSpPr>
          <p:cNvPr id="25" name="Rectangle 24"/>
          <p:cNvSpPr/>
          <p:nvPr/>
        </p:nvSpPr>
        <p:spPr>
          <a:xfrm>
            <a:off x="785814" y="3208338"/>
            <a:ext cx="8016874" cy="3103561"/>
          </a:xfrm>
          <a:prstGeom prst="rect">
            <a:avLst/>
          </a:prstGeom>
          <a:solidFill>
            <a:schemeClr val="tx1">
              <a:lumMod val="7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ounded Rectangle 26"/>
          <p:cNvSpPr/>
          <p:nvPr/>
        </p:nvSpPr>
        <p:spPr>
          <a:xfrm>
            <a:off x="384173" y="3322638"/>
            <a:ext cx="1508125" cy="5635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Slide Frames</a:t>
            </a:r>
            <a:endParaRPr lang="en-US" b="1" dirty="0"/>
          </a:p>
        </p:txBody>
      </p:sp>
      <p:sp>
        <p:nvSpPr>
          <p:cNvPr id="28" name="Content Placeholder 2"/>
          <p:cNvSpPr txBox="1">
            <a:spLocks/>
          </p:cNvSpPr>
          <p:nvPr/>
        </p:nvSpPr>
        <p:spPr bwMode="auto">
          <a:xfrm>
            <a:off x="1892300" y="3955055"/>
            <a:ext cx="2565400" cy="484980"/>
          </a:xfrm>
          <a:prstGeom prst="rect">
            <a:avLst/>
          </a:prstGeom>
          <a:noFill/>
          <a:ln w="9525">
            <a:noFill/>
            <a:miter lim="800000"/>
            <a:headEnd/>
            <a:tailEnd/>
          </a:ln>
        </p:spPr>
        <p:txBody>
          <a:bodyPr lIns="180000" tIns="0" rIns="108000" bIns="0" anchor="ctr"/>
          <a:lstStyle/>
          <a:p>
            <a:pPr eaLnBrk="0" hangingPunct="0">
              <a:lnSpc>
                <a:spcPct val="150000"/>
              </a:lnSpc>
              <a:spcAft>
                <a:spcPct val="25000"/>
              </a:spcAft>
              <a:buClr>
                <a:srgbClr val="000066"/>
              </a:buClr>
              <a:buSzPct val="100000"/>
            </a:pPr>
            <a:r>
              <a:rPr lang="en-GB" sz="1400" b="1" dirty="0" smtClean="0">
                <a:solidFill>
                  <a:srgbClr val="000066"/>
                </a:solidFill>
              </a:rPr>
              <a:t>1. Exercises and Quizzes</a:t>
            </a:r>
            <a:endParaRPr lang="en-GB" sz="1400" b="1" dirty="0">
              <a:solidFill>
                <a:srgbClr val="000066"/>
              </a:solidFill>
            </a:endParaRPr>
          </a:p>
        </p:txBody>
      </p:sp>
      <p:sp>
        <p:nvSpPr>
          <p:cNvPr id="29" name="Content Placeholder 2"/>
          <p:cNvSpPr txBox="1">
            <a:spLocks/>
          </p:cNvSpPr>
          <p:nvPr/>
        </p:nvSpPr>
        <p:spPr bwMode="auto">
          <a:xfrm>
            <a:off x="1892300" y="5144680"/>
            <a:ext cx="2197100" cy="484980"/>
          </a:xfrm>
          <a:prstGeom prst="rect">
            <a:avLst/>
          </a:prstGeom>
          <a:noFill/>
          <a:ln w="9525">
            <a:noFill/>
            <a:miter lim="800000"/>
            <a:headEnd/>
            <a:tailEnd/>
          </a:ln>
        </p:spPr>
        <p:txBody>
          <a:bodyPr lIns="180000" tIns="0" rIns="108000" bIns="0" anchor="ctr"/>
          <a:lstStyle/>
          <a:p>
            <a:pPr eaLnBrk="0" hangingPunct="0">
              <a:lnSpc>
                <a:spcPct val="150000"/>
              </a:lnSpc>
              <a:spcAft>
                <a:spcPct val="25000"/>
              </a:spcAft>
              <a:buClr>
                <a:srgbClr val="000066"/>
              </a:buClr>
              <a:buSzPct val="100000"/>
            </a:pPr>
            <a:r>
              <a:rPr lang="en-GB" sz="1400" b="1" dirty="0" smtClean="0">
                <a:solidFill>
                  <a:srgbClr val="000066"/>
                </a:solidFill>
              </a:rPr>
              <a:t>2. Lean Simulation</a:t>
            </a:r>
            <a:endParaRPr lang="en-GB" sz="1400" b="1" dirty="0">
              <a:solidFill>
                <a:srgbClr val="000066"/>
              </a:solidFill>
            </a:endParaRPr>
          </a:p>
        </p:txBody>
      </p:sp>
      <p:sp>
        <p:nvSpPr>
          <p:cNvPr id="30" name="Content Placeholder 2"/>
          <p:cNvSpPr txBox="1">
            <a:spLocks/>
          </p:cNvSpPr>
          <p:nvPr/>
        </p:nvSpPr>
        <p:spPr bwMode="auto">
          <a:xfrm>
            <a:off x="4947604" y="3955055"/>
            <a:ext cx="3592214" cy="484980"/>
          </a:xfrm>
          <a:prstGeom prst="rect">
            <a:avLst/>
          </a:prstGeom>
          <a:noFill/>
          <a:ln w="9525">
            <a:noFill/>
            <a:miter lim="800000"/>
            <a:headEnd/>
            <a:tailEnd/>
          </a:ln>
        </p:spPr>
        <p:txBody>
          <a:bodyPr lIns="180000" tIns="0" rIns="108000" bIns="0" anchor="ctr"/>
          <a:lstStyle/>
          <a:p>
            <a:pPr eaLnBrk="0" hangingPunct="0">
              <a:lnSpc>
                <a:spcPct val="150000"/>
              </a:lnSpc>
              <a:spcAft>
                <a:spcPct val="25000"/>
              </a:spcAft>
              <a:buClr>
                <a:srgbClr val="000066"/>
              </a:buClr>
              <a:buSzPct val="100000"/>
            </a:pPr>
            <a:r>
              <a:rPr lang="en-GB" sz="1400" b="1" dirty="0">
                <a:solidFill>
                  <a:srgbClr val="000066"/>
                </a:solidFill>
              </a:rPr>
              <a:t>3</a:t>
            </a:r>
            <a:r>
              <a:rPr lang="en-GB" sz="1400" b="1" dirty="0" smtClean="0">
                <a:solidFill>
                  <a:srgbClr val="000066"/>
                </a:solidFill>
              </a:rPr>
              <a:t>. Examples</a:t>
            </a:r>
            <a:endParaRPr lang="en-GB" sz="1400" b="1" dirty="0">
              <a:solidFill>
                <a:srgbClr val="000066"/>
              </a:solidFill>
            </a:endParaRPr>
          </a:p>
        </p:txBody>
      </p:sp>
      <p:sp>
        <p:nvSpPr>
          <p:cNvPr id="31" name="Content Placeholder 2"/>
          <p:cNvSpPr txBox="1">
            <a:spLocks/>
          </p:cNvSpPr>
          <p:nvPr/>
        </p:nvSpPr>
        <p:spPr bwMode="auto">
          <a:xfrm>
            <a:off x="4947604" y="5144680"/>
            <a:ext cx="3764596" cy="484980"/>
          </a:xfrm>
          <a:prstGeom prst="rect">
            <a:avLst/>
          </a:prstGeom>
          <a:noFill/>
          <a:ln w="9525">
            <a:noFill/>
            <a:miter lim="800000"/>
            <a:headEnd/>
            <a:tailEnd/>
          </a:ln>
        </p:spPr>
        <p:txBody>
          <a:bodyPr lIns="180000" tIns="0" rIns="108000" bIns="0" anchor="ctr"/>
          <a:lstStyle/>
          <a:p>
            <a:pPr eaLnBrk="0" hangingPunct="0">
              <a:lnSpc>
                <a:spcPct val="150000"/>
              </a:lnSpc>
              <a:spcAft>
                <a:spcPct val="25000"/>
              </a:spcAft>
              <a:buClr>
                <a:srgbClr val="000066"/>
              </a:buClr>
              <a:buSzPct val="100000"/>
            </a:pPr>
            <a:r>
              <a:rPr lang="en-GB" sz="1400" b="1" dirty="0" smtClean="0">
                <a:solidFill>
                  <a:srgbClr val="000066"/>
                </a:solidFill>
              </a:rPr>
              <a:t>4. Tutorials “How to”</a:t>
            </a:r>
            <a:endParaRPr lang="en-GB" sz="1400" b="1" dirty="0">
              <a:solidFill>
                <a:srgbClr val="000066"/>
              </a:solidFill>
            </a:endParaRPr>
          </a:p>
        </p:txBody>
      </p:sp>
      <p:sp>
        <p:nvSpPr>
          <p:cNvPr id="5" name="Rectangle 4"/>
          <p:cNvSpPr/>
          <p:nvPr/>
        </p:nvSpPr>
        <p:spPr>
          <a:xfrm>
            <a:off x="2231364" y="4440035"/>
            <a:ext cx="711200" cy="474670"/>
          </a:xfrm>
          <a:prstGeom prst="rect">
            <a:avLst/>
          </a:prstGeom>
          <a:solidFill>
            <a:schemeClr val="tx1"/>
          </a:solidFill>
          <a:ln>
            <a:solidFill>
              <a:srgbClr val="92D400"/>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b="1" dirty="0" smtClean="0">
                <a:solidFill>
                  <a:schemeClr val="accent1"/>
                </a:solidFill>
              </a:rPr>
              <a:t>Question</a:t>
            </a:r>
            <a:endParaRPr lang="en-US" sz="1000" b="1" dirty="0">
              <a:solidFill>
                <a:schemeClr val="accent1"/>
              </a:solidFill>
            </a:endParaRPr>
          </a:p>
        </p:txBody>
      </p:sp>
      <p:sp>
        <p:nvSpPr>
          <p:cNvPr id="33" name="Rectangle 32"/>
          <p:cNvSpPr/>
          <p:nvPr/>
        </p:nvSpPr>
        <p:spPr>
          <a:xfrm>
            <a:off x="3187700" y="4440035"/>
            <a:ext cx="711200" cy="474670"/>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b="1" dirty="0" smtClean="0">
                <a:solidFill>
                  <a:schemeClr val="accent1"/>
                </a:solidFill>
              </a:rPr>
              <a:t>Answer</a:t>
            </a:r>
            <a:endParaRPr lang="en-US" sz="1000" b="1" dirty="0">
              <a:solidFill>
                <a:schemeClr val="accent1"/>
              </a:solidFill>
            </a:endParaRPr>
          </a:p>
        </p:txBody>
      </p:sp>
      <p:sp>
        <p:nvSpPr>
          <p:cNvPr id="34" name="Rectangle 33"/>
          <p:cNvSpPr/>
          <p:nvPr/>
        </p:nvSpPr>
        <p:spPr>
          <a:xfrm>
            <a:off x="2231364" y="5649107"/>
            <a:ext cx="711200" cy="474670"/>
          </a:xfrm>
          <a:prstGeom prst="rect">
            <a:avLst/>
          </a:prstGeom>
          <a:solidFill>
            <a:schemeClr val="tx1"/>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b="1" dirty="0" smtClean="0">
                <a:solidFill>
                  <a:schemeClr val="accent1"/>
                </a:solidFill>
              </a:rPr>
              <a:t>Try it!</a:t>
            </a:r>
            <a:endParaRPr lang="en-US" sz="1000" b="1" dirty="0">
              <a:solidFill>
                <a:schemeClr val="accent1"/>
              </a:solidFill>
            </a:endParaRPr>
          </a:p>
        </p:txBody>
      </p:sp>
      <p:sp>
        <p:nvSpPr>
          <p:cNvPr id="38" name="Rectangle 37"/>
          <p:cNvSpPr/>
          <p:nvPr/>
        </p:nvSpPr>
        <p:spPr>
          <a:xfrm>
            <a:off x="5284713" y="4440035"/>
            <a:ext cx="711200" cy="474670"/>
          </a:xfrm>
          <a:prstGeom prst="rect">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000" b="1" dirty="0" smtClean="0">
                <a:solidFill>
                  <a:schemeClr val="accent1"/>
                </a:solidFill>
              </a:rPr>
              <a:t>Let’s see</a:t>
            </a:r>
            <a:endParaRPr lang="en-US" sz="1000" b="1" dirty="0">
              <a:solidFill>
                <a:schemeClr val="accent1"/>
              </a:solidFill>
            </a:endParaRPr>
          </a:p>
        </p:txBody>
      </p:sp>
      <p:sp>
        <p:nvSpPr>
          <p:cNvPr id="39" name="Rectangle 38"/>
          <p:cNvSpPr/>
          <p:nvPr/>
        </p:nvSpPr>
        <p:spPr>
          <a:xfrm>
            <a:off x="5284713" y="5649107"/>
            <a:ext cx="711200" cy="47467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smtClean="0">
                <a:solidFill>
                  <a:schemeClr val="accent1"/>
                </a:solidFill>
              </a:rPr>
              <a:t>Workshop agenda</a:t>
            </a:r>
            <a:endParaRPr lang="en-US" sz="1000" b="1" dirty="0">
              <a:solidFill>
                <a:schemeClr val="accent1"/>
              </a:solidFill>
            </a:endParaRPr>
          </a:p>
        </p:txBody>
      </p:sp>
      <p:sp>
        <p:nvSpPr>
          <p:cNvPr id="22" name="Content Placeholder 2"/>
          <p:cNvSpPr txBox="1">
            <a:spLocks/>
          </p:cNvSpPr>
          <p:nvPr/>
        </p:nvSpPr>
        <p:spPr bwMode="auto">
          <a:xfrm>
            <a:off x="1892300" y="3208339"/>
            <a:ext cx="6616402" cy="766761"/>
          </a:xfrm>
          <a:prstGeom prst="rect">
            <a:avLst/>
          </a:prstGeom>
          <a:noFill/>
          <a:ln w="9525">
            <a:noFill/>
            <a:miter lim="800000"/>
            <a:headEnd/>
            <a:tailEnd/>
          </a:ln>
        </p:spPr>
        <p:txBody>
          <a:bodyPr lIns="180000" tIns="0" rIns="108000" bIns="0" anchor="ctr"/>
          <a:lstStyle/>
          <a:p>
            <a:pPr marL="285750" indent="-285750" eaLnBrk="0" hangingPunct="0">
              <a:spcAft>
                <a:spcPts val="0"/>
              </a:spcAft>
              <a:buClr>
                <a:srgbClr val="000066"/>
              </a:buClr>
              <a:buSzPct val="100000"/>
              <a:buFont typeface="Wingdings" panose="05000000000000000000" pitchFamily="2" charset="2"/>
              <a:buChar char="§"/>
            </a:pPr>
            <a:r>
              <a:rPr lang="en-US" sz="1600" dirty="0" smtClean="0">
                <a:solidFill>
                  <a:srgbClr val="000066"/>
                </a:solidFill>
              </a:rPr>
              <a:t>Four different </a:t>
            </a:r>
            <a:r>
              <a:rPr lang="en-US" sz="1600" dirty="0">
                <a:solidFill>
                  <a:srgbClr val="000066"/>
                </a:solidFill>
              </a:rPr>
              <a:t>slide </a:t>
            </a:r>
            <a:r>
              <a:rPr lang="en-US" sz="1600" dirty="0" smtClean="0">
                <a:solidFill>
                  <a:srgbClr val="000066"/>
                </a:solidFill>
              </a:rPr>
              <a:t>frames </a:t>
            </a:r>
            <a:r>
              <a:rPr lang="en-US" sz="1600" dirty="0">
                <a:solidFill>
                  <a:srgbClr val="000066"/>
                </a:solidFill>
              </a:rPr>
              <a:t>to distinguish </a:t>
            </a:r>
            <a:r>
              <a:rPr lang="en-US" sz="1600" dirty="0" smtClean="0">
                <a:solidFill>
                  <a:srgbClr val="000066"/>
                </a:solidFill>
              </a:rPr>
              <a:t>the material content</a:t>
            </a:r>
            <a:endParaRPr lang="en-US" sz="1600" dirty="0">
              <a:solidFill>
                <a:srgbClr val="000066"/>
              </a:solidFill>
            </a:endParaRPr>
          </a:p>
        </p:txBody>
      </p:sp>
      <p:sp>
        <p:nvSpPr>
          <p:cNvPr id="44" name="Rectangle 43"/>
          <p:cNvSpPr/>
          <p:nvPr/>
        </p:nvSpPr>
        <p:spPr>
          <a:xfrm>
            <a:off x="6182436" y="5649107"/>
            <a:ext cx="1958263" cy="474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dirty="0" smtClean="0">
                <a:solidFill>
                  <a:schemeClr val="accent1"/>
                </a:solidFill>
              </a:rPr>
              <a:t>Slide used to facilitate the Lean improvement workshop</a:t>
            </a:r>
            <a:endParaRPr lang="en-US" sz="1000" dirty="0">
              <a:solidFill>
                <a:schemeClr val="accent1"/>
              </a:solidFill>
            </a:endParaRPr>
          </a:p>
        </p:txBody>
      </p:sp>
      <p:sp>
        <p:nvSpPr>
          <p:cNvPr id="45" name="Rectangle 44"/>
          <p:cNvSpPr/>
          <p:nvPr/>
        </p:nvSpPr>
        <p:spPr>
          <a:xfrm>
            <a:off x="6048374" y="4440035"/>
            <a:ext cx="2092325" cy="474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indent="-88900"/>
            <a:r>
              <a:rPr lang="en-US" sz="1000" dirty="0" smtClean="0">
                <a:solidFill>
                  <a:schemeClr val="accent1"/>
                </a:solidFill>
              </a:rPr>
              <a:t>= Examples to illustrate each tool or technics presented</a:t>
            </a:r>
            <a:endParaRPr lang="en-US" sz="1000" dirty="0">
              <a:solidFill>
                <a:schemeClr val="accent1"/>
              </a:solidFill>
            </a:endParaRPr>
          </a:p>
        </p:txBody>
      </p:sp>
      <p:sp>
        <p:nvSpPr>
          <p:cNvPr id="48" name="Rectangle 47"/>
          <p:cNvSpPr/>
          <p:nvPr/>
        </p:nvSpPr>
        <p:spPr>
          <a:xfrm>
            <a:off x="2964789" y="5649107"/>
            <a:ext cx="2092325" cy="474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indent="-88900"/>
            <a:r>
              <a:rPr lang="en-US" sz="1000" dirty="0" smtClean="0">
                <a:solidFill>
                  <a:schemeClr val="accent1"/>
                </a:solidFill>
              </a:rPr>
              <a:t>= some practice,</a:t>
            </a:r>
          </a:p>
          <a:p>
            <a:pPr marL="88900" indent="-88900"/>
            <a:r>
              <a:rPr lang="en-US" sz="1000" dirty="0">
                <a:solidFill>
                  <a:schemeClr val="accent1"/>
                </a:solidFill>
              </a:rPr>
              <a:t>	</a:t>
            </a:r>
            <a:r>
              <a:rPr lang="en-US" sz="1000" dirty="0" smtClean="0">
                <a:solidFill>
                  <a:schemeClr val="accent1"/>
                </a:solidFill>
              </a:rPr>
              <a:t>learning by doing!</a:t>
            </a:r>
            <a:endParaRPr lang="en-US" sz="1000" dirty="0">
              <a:solidFill>
                <a:schemeClr val="accent1"/>
              </a:solidFill>
            </a:endParaRPr>
          </a:p>
        </p:txBody>
      </p:sp>
      <p:sp>
        <p:nvSpPr>
          <p:cNvPr id="49" name="Rounded Rectangle 48"/>
          <p:cNvSpPr/>
          <p:nvPr/>
        </p:nvSpPr>
        <p:spPr>
          <a:xfrm>
            <a:off x="384173" y="1289051"/>
            <a:ext cx="1508125" cy="5635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Navigation</a:t>
            </a:r>
            <a:endParaRPr lang="fr-FR" b="1" dirty="0"/>
          </a:p>
        </p:txBody>
      </p:sp>
      <p:sp>
        <p:nvSpPr>
          <p:cNvPr id="3" name="5-Point Star 2"/>
          <p:cNvSpPr/>
          <p:nvPr/>
        </p:nvSpPr>
        <p:spPr>
          <a:xfrm>
            <a:off x="8146178" y="5629660"/>
            <a:ext cx="397502" cy="39750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5108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r>
              <a:rPr lang="en-GB" dirty="0" smtClean="0"/>
              <a:t>Typical Mobilisation Workshop Agenda</a:t>
            </a:r>
            <a:br>
              <a:rPr lang="en-GB" dirty="0" smtClean="0"/>
            </a:br>
            <a:r>
              <a:rPr lang="en-GB" sz="1800" b="1" dirty="0" smtClean="0">
                <a:solidFill>
                  <a:srgbClr val="99CC33"/>
                </a:solidFill>
                <a:cs typeface="Arial" charset="0"/>
              </a:rPr>
              <a:t>An Overview</a:t>
            </a:r>
            <a:endParaRPr lang="en-GB" sz="1800" dirty="0" smtClean="0"/>
          </a:p>
        </p:txBody>
      </p:sp>
      <p:sp>
        <p:nvSpPr>
          <p:cNvPr id="15" name="Slide Number Placeholder 4"/>
          <p:cNvSpPr>
            <a:spLocks noGrp="1"/>
          </p:cNvSpPr>
          <p:nvPr>
            <p:ph type="sldNum" sz="quarter" idx="11"/>
          </p:nvPr>
        </p:nvSpPr>
        <p:spPr>
          <a:noFill/>
        </p:spPr>
        <p:txBody>
          <a:bodyPr/>
          <a:lstStyle/>
          <a:p>
            <a:fld id="{F0F82351-DD0B-4F5B-BAAE-9AB0A6AB6940}" type="slidenum">
              <a:rPr lang="en-GB" altLang="en-GB"/>
              <a:pPr/>
              <a:t>60</a:t>
            </a:fld>
            <a:endParaRPr lang="en-GB" altLang="en-GB"/>
          </a:p>
        </p:txBody>
      </p:sp>
      <p:sp>
        <p:nvSpPr>
          <p:cNvPr id="32" name="Text Box 8"/>
          <p:cNvSpPr txBox="1">
            <a:spLocks noChangeArrowheads="1"/>
          </p:cNvSpPr>
          <p:nvPr/>
        </p:nvSpPr>
        <p:spPr bwMode="gray">
          <a:xfrm>
            <a:off x="1152124" y="2465759"/>
            <a:ext cx="7196976" cy="1280741"/>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Lean Awareness</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Validation of end to end process scope</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Value tree analysis</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Refine </a:t>
            </a:r>
            <a:r>
              <a:rPr lang="en-US" sz="1400" kern="0" dirty="0" smtClean="0">
                <a:solidFill>
                  <a:srgbClr val="000066"/>
                </a:solidFill>
                <a:latin typeface="Arial" pitchFamily="34" charset="0"/>
                <a:cs typeface="ヒラギノ角ゴ Pro W3"/>
              </a:rPr>
              <a:t>charter</a:t>
            </a:r>
            <a:endParaRPr lang="en-US" sz="1400" kern="0" dirty="0">
              <a:solidFill>
                <a:srgbClr val="000066"/>
              </a:solidFill>
              <a:latin typeface="Arial" pitchFamily="34" charset="0"/>
              <a:cs typeface="ヒラギノ角ゴ Pro W3"/>
            </a:endParaRPr>
          </a:p>
        </p:txBody>
      </p:sp>
      <p:sp>
        <p:nvSpPr>
          <p:cNvPr id="33" name="Rectangle 13"/>
          <p:cNvSpPr>
            <a:spLocks noChangeArrowheads="1"/>
          </p:cNvSpPr>
          <p:nvPr/>
        </p:nvSpPr>
        <p:spPr bwMode="auto">
          <a:xfrm rot="10800000">
            <a:off x="358774" y="2508970"/>
            <a:ext cx="453012" cy="1239838"/>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Key </a:t>
            </a:r>
            <a:r>
              <a:rPr lang="en-GB" sz="1400" b="1" kern="0" dirty="0" smtClean="0">
                <a:latin typeface="Arial" pitchFamily="34" charset="0"/>
                <a:cs typeface="ヒラギノ角ゴ Pro W3"/>
              </a:rPr>
              <a:t/>
            </a:r>
            <a:br>
              <a:rPr lang="en-GB" sz="1400" b="1" kern="0" dirty="0" smtClean="0">
                <a:latin typeface="Arial" pitchFamily="34" charset="0"/>
                <a:cs typeface="ヒラギノ角ゴ Pro W3"/>
              </a:rPr>
            </a:br>
            <a:r>
              <a:rPr lang="en-GB" sz="1400" b="1" kern="0" dirty="0" smtClean="0">
                <a:latin typeface="Arial" pitchFamily="34" charset="0"/>
                <a:cs typeface="ヒラギノ角ゴ Pro W3"/>
              </a:rPr>
              <a:t>Activities</a:t>
            </a:r>
            <a:endParaRPr lang="en-GB" sz="1400" b="1" kern="0" dirty="0">
              <a:latin typeface="Arial" pitchFamily="34" charset="0"/>
              <a:cs typeface="ヒラギノ角ゴ Pro W3"/>
            </a:endParaRPr>
          </a:p>
        </p:txBody>
      </p:sp>
      <p:sp>
        <p:nvSpPr>
          <p:cNvPr id="34" name="Text Box 14"/>
          <p:cNvSpPr txBox="1">
            <a:spLocks noChangeArrowheads="1"/>
          </p:cNvSpPr>
          <p:nvPr/>
        </p:nvSpPr>
        <p:spPr bwMode="gray">
          <a:xfrm>
            <a:off x="1152124" y="1166813"/>
            <a:ext cx="7196976" cy="1298945"/>
          </a:xfrm>
          <a:prstGeom prst="rect">
            <a:avLst/>
          </a:prstGeom>
          <a:solidFill>
            <a:srgbClr val="FFFFFF"/>
          </a:solidFill>
          <a:ln w="9525">
            <a:noFill/>
            <a:miter lim="800000"/>
            <a:headEnd/>
            <a:tailEnd/>
          </a:ln>
        </p:spPr>
        <p:txBody>
          <a:bodyPr wrap="square" lIns="18288" rIns="18288">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Project Kick-off</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GB" sz="1400" kern="0" dirty="0">
                <a:solidFill>
                  <a:srgbClr val="000066"/>
                </a:solidFill>
                <a:latin typeface="Arial" pitchFamily="34" charset="0"/>
                <a:cs typeface="ヒラギノ角ゴ Pro W3"/>
              </a:rPr>
              <a:t>Finalised</a:t>
            </a:r>
            <a:r>
              <a:rPr lang="en-US" sz="1400" kern="0" dirty="0">
                <a:solidFill>
                  <a:srgbClr val="000066"/>
                </a:solidFill>
                <a:latin typeface="Arial" pitchFamily="34" charset="0"/>
                <a:cs typeface="ヒラギノ角ゴ Pro W3"/>
              </a:rPr>
              <a:t> Scope</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High-level process</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Team Selected</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High level plan agreed</a:t>
            </a:r>
          </a:p>
        </p:txBody>
      </p:sp>
      <p:sp>
        <p:nvSpPr>
          <p:cNvPr id="35" name="Rectangle 18"/>
          <p:cNvSpPr>
            <a:spLocks noChangeArrowheads="1"/>
          </p:cNvSpPr>
          <p:nvPr/>
        </p:nvSpPr>
        <p:spPr bwMode="auto">
          <a:xfrm rot="10800000">
            <a:off x="354931" y="1166813"/>
            <a:ext cx="454977" cy="1270000"/>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Outputs</a:t>
            </a:r>
          </a:p>
        </p:txBody>
      </p:sp>
      <p:sp>
        <p:nvSpPr>
          <p:cNvPr id="199691" name="Text Box 30"/>
          <p:cNvSpPr txBox="1">
            <a:spLocks noChangeArrowheads="1"/>
          </p:cNvSpPr>
          <p:nvPr/>
        </p:nvSpPr>
        <p:spPr bwMode="gray">
          <a:xfrm>
            <a:off x="1152124" y="3780332"/>
            <a:ext cx="7196976" cy="1415716"/>
          </a:xfrm>
          <a:prstGeom prst="rect">
            <a:avLst/>
          </a:prstGeom>
          <a:solidFill>
            <a:srgbClr val="FFFFFF"/>
          </a:solidFill>
          <a:ln w="9525">
            <a:noFill/>
            <a:miter lim="800000"/>
            <a:headEnd/>
            <a:tailEnd/>
          </a:ln>
        </p:spPr>
        <p:txBody>
          <a:bodyPr wrap="square" lIns="18288" rIns="18288" anchor="ctr">
            <a:noAutofit/>
          </a:bodyPr>
          <a:lstStyle/>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Problem scoping</a:t>
            </a:r>
            <a:endParaRPr lang="en-GB" sz="1400" dirty="0">
              <a:solidFill>
                <a:srgbClr val="000066"/>
              </a:solidFill>
              <a:ea typeface="ヒラギノ角ゴ Pro W3" pitchFamily="1" charset="-128"/>
            </a:endParaRPr>
          </a:p>
          <a:p>
            <a:pPr marL="285750" indent="-285750">
              <a:lnSpc>
                <a:spcPct val="90000"/>
              </a:lnSpc>
              <a:spcBef>
                <a:spcPct val="30000"/>
              </a:spcBef>
              <a:buClr>
                <a:srgbClr val="000066"/>
              </a:buClr>
              <a:buFont typeface="Wingdings" panose="05000000000000000000" pitchFamily="2" charset="2"/>
              <a:buChar char="§"/>
            </a:pPr>
            <a:r>
              <a:rPr lang="en-GB" sz="1400" dirty="0">
                <a:solidFill>
                  <a:srgbClr val="000066"/>
                </a:solidFill>
                <a:ea typeface="ヒラギノ角ゴ Pro W3" pitchFamily="1" charset="-128"/>
              </a:rPr>
              <a:t>Identify process owners, suppliers, customers (SIPOC)</a:t>
            </a:r>
          </a:p>
          <a:p>
            <a:pPr marL="285750" indent="-285750">
              <a:lnSpc>
                <a:spcPct val="90000"/>
              </a:lnSpc>
              <a:spcBef>
                <a:spcPct val="30000"/>
              </a:spcBef>
              <a:buClr>
                <a:srgbClr val="000066"/>
              </a:buClr>
              <a:buFont typeface="Wingdings" panose="05000000000000000000" pitchFamily="2" charset="2"/>
              <a:buChar char="§"/>
            </a:pPr>
            <a:r>
              <a:rPr lang="en-GB" sz="1400" dirty="0">
                <a:solidFill>
                  <a:srgbClr val="000066"/>
                </a:solidFill>
                <a:ea typeface="ヒラギノ角ゴ Pro W3" pitchFamily="1" charset="-128"/>
              </a:rPr>
              <a:t>Value Tree</a:t>
            </a:r>
          </a:p>
          <a:p>
            <a:pPr marL="285750" indent="-285750">
              <a:lnSpc>
                <a:spcPct val="90000"/>
              </a:lnSpc>
              <a:spcBef>
                <a:spcPct val="30000"/>
              </a:spcBef>
              <a:buClr>
                <a:srgbClr val="000066"/>
              </a:buClr>
              <a:buFont typeface="Wingdings" panose="05000000000000000000" pitchFamily="2" charset="2"/>
              <a:buChar char="§"/>
            </a:pPr>
            <a:r>
              <a:rPr lang="en-GB" sz="1400" dirty="0">
                <a:solidFill>
                  <a:srgbClr val="000066"/>
                </a:solidFill>
                <a:ea typeface="ヒラギノ角ゴ Pro W3" pitchFamily="1" charset="-128"/>
              </a:rPr>
              <a:t>Data collection </a:t>
            </a:r>
          </a:p>
          <a:p>
            <a:pPr marL="285750" indent="-285750">
              <a:lnSpc>
                <a:spcPct val="90000"/>
              </a:lnSpc>
              <a:spcBef>
                <a:spcPct val="30000"/>
              </a:spcBef>
              <a:buClr>
                <a:srgbClr val="000066"/>
              </a:buClr>
              <a:buFont typeface="Wingdings" panose="05000000000000000000" pitchFamily="2" charset="2"/>
              <a:buChar char="§"/>
            </a:pPr>
            <a:r>
              <a:rPr lang="en-GB" sz="1400" dirty="0">
                <a:solidFill>
                  <a:srgbClr val="000066"/>
                </a:solidFill>
                <a:ea typeface="ヒラギノ角ゴ Pro W3" pitchFamily="1" charset="-128"/>
              </a:rPr>
              <a:t>Project Charter</a:t>
            </a:r>
          </a:p>
        </p:txBody>
      </p:sp>
      <p:sp>
        <p:nvSpPr>
          <p:cNvPr id="37" name="Rectangle 35"/>
          <p:cNvSpPr>
            <a:spLocks noChangeArrowheads="1"/>
          </p:cNvSpPr>
          <p:nvPr/>
        </p:nvSpPr>
        <p:spPr bwMode="auto">
          <a:xfrm rot="10800000">
            <a:off x="358772" y="3820965"/>
            <a:ext cx="453012" cy="1347787"/>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Tools and </a:t>
            </a:r>
            <a:r>
              <a:rPr lang="en-GB" sz="1400" b="1" kern="0" dirty="0" smtClean="0">
                <a:latin typeface="Arial" pitchFamily="34" charset="0"/>
                <a:cs typeface="ヒラギノ角ゴ Pro W3"/>
              </a:rPr>
              <a:t/>
            </a:r>
            <a:br>
              <a:rPr lang="en-GB" sz="1400" b="1" kern="0" dirty="0" smtClean="0">
                <a:latin typeface="Arial" pitchFamily="34" charset="0"/>
                <a:cs typeface="ヒラギノ角ゴ Pro W3"/>
              </a:rPr>
            </a:br>
            <a:r>
              <a:rPr lang="en-GB" sz="1400" b="1" kern="0" dirty="0" smtClean="0">
                <a:latin typeface="Arial" pitchFamily="34" charset="0"/>
                <a:cs typeface="ヒラギノ角ゴ Pro W3"/>
              </a:rPr>
              <a:t>techniques</a:t>
            </a:r>
            <a:endParaRPr lang="en-GB" sz="1400" b="1" kern="0" dirty="0">
              <a:latin typeface="Arial" pitchFamily="34" charset="0"/>
              <a:cs typeface="ヒラギノ角ゴ Pro W3"/>
            </a:endParaRPr>
          </a:p>
        </p:txBody>
      </p:sp>
      <p:sp>
        <p:nvSpPr>
          <p:cNvPr id="38" name="Text Box 14"/>
          <p:cNvSpPr txBox="1">
            <a:spLocks noChangeArrowheads="1"/>
          </p:cNvSpPr>
          <p:nvPr/>
        </p:nvSpPr>
        <p:spPr bwMode="gray">
          <a:xfrm>
            <a:off x="1144187" y="5196048"/>
            <a:ext cx="7196974" cy="1087278"/>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Sponsor</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Project Lead</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Lean Coach</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Stakeholders (optional)</a:t>
            </a:r>
          </a:p>
        </p:txBody>
      </p:sp>
      <p:sp>
        <p:nvSpPr>
          <p:cNvPr id="39" name="Rectangle 18"/>
          <p:cNvSpPr>
            <a:spLocks noChangeArrowheads="1"/>
          </p:cNvSpPr>
          <p:nvPr/>
        </p:nvSpPr>
        <p:spPr bwMode="auto">
          <a:xfrm rot="10800000">
            <a:off x="345323" y="5240909"/>
            <a:ext cx="459890" cy="1044000"/>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Attendees</a:t>
            </a:r>
          </a:p>
        </p:txBody>
      </p:sp>
      <p:sp>
        <p:nvSpPr>
          <p:cNvPr id="16" name="Rectangle 15"/>
          <p:cNvSpPr/>
          <p:nvPr/>
        </p:nvSpPr>
        <p:spPr>
          <a:xfrm>
            <a:off x="50800" y="50800"/>
            <a:ext cx="903600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4849908" y="2573612"/>
            <a:ext cx="3959354" cy="1179423"/>
          </a:xfrm>
          <a:prstGeom prst="rect">
            <a:avLst/>
          </a:prstGeom>
        </p:spPr>
        <p:txBody>
          <a:bodyPr wrap="square">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Initial identification of data requirements</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Identify design boundaries</a:t>
            </a:r>
          </a:p>
        </p:txBody>
      </p:sp>
      <p:cxnSp>
        <p:nvCxnSpPr>
          <p:cNvPr id="18" name="Straight Connector 17"/>
          <p:cNvCxnSpPr/>
          <p:nvPr/>
        </p:nvCxnSpPr>
        <p:spPr>
          <a:xfrm flipV="1">
            <a:off x="811787" y="2465759"/>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11787" y="3771618"/>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11787" y="5204801"/>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24-Point Star 3"/>
          <p:cNvSpPr/>
          <p:nvPr/>
        </p:nvSpPr>
        <p:spPr>
          <a:xfrm>
            <a:off x="5804261" y="5329687"/>
            <a:ext cx="2536900" cy="866443"/>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2hrs meeting</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0" descr="MPj04304740000[1]"/>
          <p:cNvPicPr>
            <a:picLocks noChangeAspect="1" noChangeArrowheads="1"/>
          </p:cNvPicPr>
          <p:nvPr/>
        </p:nvPicPr>
        <p:blipFill>
          <a:blip r:embed="rId2" cstate="print"/>
          <a:srcRect/>
          <a:stretch>
            <a:fillRect/>
          </a:stretch>
        </p:blipFill>
        <p:spPr bwMode="auto">
          <a:xfrm>
            <a:off x="323850" y="1057275"/>
            <a:ext cx="1081088" cy="1081088"/>
          </a:xfrm>
          <a:prstGeom prst="rect">
            <a:avLst/>
          </a:prstGeom>
          <a:noFill/>
          <a:ln w="9525">
            <a:noFill/>
            <a:miter lim="800000"/>
            <a:headEnd/>
            <a:tailEnd/>
          </a:ln>
        </p:spPr>
      </p:pic>
      <p:sp>
        <p:nvSpPr>
          <p:cNvPr id="6" name="Rectangle 5"/>
          <p:cNvSpPr/>
          <p:nvPr/>
        </p:nvSpPr>
        <p:spPr>
          <a:xfrm>
            <a:off x="50800" y="50800"/>
            <a:ext cx="903600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7"/>
          <p:cNvSpPr>
            <a:spLocks noChangeArrowheads="1"/>
          </p:cNvSpPr>
          <p:nvPr/>
        </p:nvSpPr>
        <p:spPr bwMode="auto">
          <a:xfrm>
            <a:off x="358776" y="1155700"/>
            <a:ext cx="8420100" cy="5156200"/>
          </a:xfrm>
          <a:prstGeom prst="rect">
            <a:avLst/>
          </a:prstGeom>
          <a:noFill/>
          <a:ln w="3175">
            <a:solidFill>
              <a:schemeClr val="accent3"/>
            </a:solidFill>
            <a:miter lim="800000"/>
            <a:headEnd/>
            <a:tailEnd/>
          </a:ln>
        </p:spPr>
        <p:txBody>
          <a:bodyPr lIns="180000" tIns="0" rIns="108000" bIns="0" anchor="ctr"/>
          <a:lstStyle/>
          <a:p>
            <a:pPr marL="185738" indent="-185738">
              <a:lnSpc>
                <a:spcPct val="102000"/>
              </a:lnSpc>
              <a:spcAft>
                <a:spcPts val="1800"/>
              </a:spcAft>
              <a:buFont typeface="Arial" charset="0"/>
              <a:buChar char="•"/>
            </a:pPr>
            <a:endParaRPr lang="en-GB" sz="1600" dirty="0">
              <a:solidFill>
                <a:srgbClr val="000066"/>
              </a:solidFill>
              <a:ea typeface="ヒラギノ角ゴ Pro W3" pitchFamily="1" charset="-128"/>
            </a:endParaRPr>
          </a:p>
        </p:txBody>
      </p:sp>
      <p:sp>
        <p:nvSpPr>
          <p:cNvPr id="8" name="Title 1"/>
          <p:cNvSpPr txBox="1">
            <a:spLocks/>
          </p:cNvSpPr>
          <p:nvPr/>
        </p:nvSpPr>
        <p:spPr bwMode="auto">
          <a:xfrm>
            <a:off x="357187"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charset="0"/>
              </a:defRPr>
            </a:lvl2pPr>
            <a:lvl3pPr algn="l" rtl="0" eaLnBrk="0" fontAlgn="base" hangingPunct="0">
              <a:lnSpc>
                <a:spcPts val="2600"/>
              </a:lnSpc>
              <a:spcBef>
                <a:spcPct val="0"/>
              </a:spcBef>
              <a:spcAft>
                <a:spcPct val="0"/>
              </a:spcAft>
              <a:defRPr sz="2400">
                <a:solidFill>
                  <a:srgbClr val="000066"/>
                </a:solidFill>
                <a:latin typeface="Arial" charset="0"/>
              </a:defRPr>
            </a:lvl3pPr>
            <a:lvl4pPr algn="l" rtl="0" eaLnBrk="0" fontAlgn="base" hangingPunct="0">
              <a:lnSpc>
                <a:spcPts val="2600"/>
              </a:lnSpc>
              <a:spcBef>
                <a:spcPct val="0"/>
              </a:spcBef>
              <a:spcAft>
                <a:spcPct val="0"/>
              </a:spcAft>
              <a:defRPr sz="2400">
                <a:solidFill>
                  <a:srgbClr val="000066"/>
                </a:solidFill>
                <a:latin typeface="Arial" charset="0"/>
              </a:defRPr>
            </a:lvl4pPr>
            <a:lvl5pPr algn="l" rtl="0" eaLnBrk="0" fontAlgn="base" hangingPunct="0">
              <a:lnSpc>
                <a:spcPts val="2600"/>
              </a:lnSpc>
              <a:spcBef>
                <a:spcPct val="0"/>
              </a:spcBef>
              <a:spcAft>
                <a:spcPct val="0"/>
              </a:spcAft>
              <a:defRPr sz="2400">
                <a:solidFill>
                  <a:srgbClr val="000066"/>
                </a:solidFill>
                <a:latin typeface="Arial" charset="0"/>
              </a:defRPr>
            </a:lvl5pPr>
            <a:lvl6pPr marL="457200" algn="l" rtl="0" fontAlgn="base">
              <a:lnSpc>
                <a:spcPts val="2600"/>
              </a:lnSpc>
              <a:spcBef>
                <a:spcPct val="0"/>
              </a:spcBef>
              <a:spcAft>
                <a:spcPct val="0"/>
              </a:spcAft>
              <a:defRPr sz="2400">
                <a:solidFill>
                  <a:srgbClr val="000066"/>
                </a:solidFill>
                <a:latin typeface="Arial" charset="0"/>
              </a:defRPr>
            </a:lvl6pPr>
            <a:lvl7pPr marL="914400" algn="l" rtl="0" fontAlgn="base">
              <a:lnSpc>
                <a:spcPts val="2600"/>
              </a:lnSpc>
              <a:spcBef>
                <a:spcPct val="0"/>
              </a:spcBef>
              <a:spcAft>
                <a:spcPct val="0"/>
              </a:spcAft>
              <a:defRPr sz="2400">
                <a:solidFill>
                  <a:srgbClr val="000066"/>
                </a:solidFill>
                <a:latin typeface="Arial" charset="0"/>
              </a:defRPr>
            </a:lvl7pPr>
            <a:lvl8pPr marL="1371600" algn="l" rtl="0" fontAlgn="base">
              <a:lnSpc>
                <a:spcPts val="2600"/>
              </a:lnSpc>
              <a:spcBef>
                <a:spcPct val="0"/>
              </a:spcBef>
              <a:spcAft>
                <a:spcPct val="0"/>
              </a:spcAft>
              <a:defRPr sz="2400">
                <a:solidFill>
                  <a:srgbClr val="000066"/>
                </a:solidFill>
                <a:latin typeface="Arial" charset="0"/>
              </a:defRPr>
            </a:lvl8pPr>
            <a:lvl9pPr marL="1828800" algn="l" rtl="0" fontAlgn="base">
              <a:lnSpc>
                <a:spcPts val="2600"/>
              </a:lnSpc>
              <a:spcBef>
                <a:spcPct val="0"/>
              </a:spcBef>
              <a:spcAft>
                <a:spcPct val="0"/>
              </a:spcAft>
              <a:defRPr sz="2400">
                <a:solidFill>
                  <a:srgbClr val="000066"/>
                </a:solidFill>
                <a:latin typeface="Arial" charset="0"/>
              </a:defRPr>
            </a:lvl9pPr>
          </a:lstStyle>
          <a:p>
            <a:r>
              <a:rPr lang="en-GB" kern="0" dirty="0" smtClean="0"/>
              <a:t>Typical Mobilisation Workshop Agenda</a:t>
            </a:r>
            <a:br>
              <a:rPr lang="en-GB" kern="0" dirty="0" smtClean="0"/>
            </a:br>
            <a:endParaRPr lang="en-GB" sz="1800" kern="0" dirty="0" smtClean="0"/>
          </a:p>
        </p:txBody>
      </p:sp>
      <p:sp>
        <p:nvSpPr>
          <p:cNvPr id="12" name="Text Box 21"/>
          <p:cNvSpPr txBox="1">
            <a:spLocks noChangeArrowheads="1"/>
          </p:cNvSpPr>
          <p:nvPr/>
        </p:nvSpPr>
        <p:spPr bwMode="auto">
          <a:xfrm>
            <a:off x="1372429" y="1281113"/>
            <a:ext cx="7430259" cy="5014905"/>
          </a:xfrm>
          <a:prstGeom prst="rect">
            <a:avLst/>
          </a:prstGeom>
          <a:noFill/>
          <a:ln w="9525">
            <a:noFill/>
            <a:miter lim="800000"/>
            <a:headEnd/>
            <a:tailEnd/>
          </a:ln>
        </p:spPr>
        <p:txBody>
          <a:bodyPr wrap="square" rIns="36000">
            <a:noAutofit/>
          </a:bodyPr>
          <a:lstStyle/>
          <a:p>
            <a:pPr>
              <a:spcBef>
                <a:spcPct val="50000"/>
              </a:spcBef>
            </a:pPr>
            <a:r>
              <a:rPr lang="en-US" sz="1600" b="1" i="1" dirty="0">
                <a:solidFill>
                  <a:srgbClr val="000066"/>
                </a:solidFill>
              </a:rPr>
              <a:t>Hot Tips</a:t>
            </a:r>
          </a:p>
          <a:p>
            <a:pPr marL="285750" indent="-285750">
              <a:lnSpc>
                <a:spcPct val="102000"/>
              </a:lnSpc>
              <a:spcBef>
                <a:spcPts val="600"/>
              </a:spcBef>
              <a:spcAft>
                <a:spcPts val="1800"/>
              </a:spcAft>
              <a:buFont typeface="Wingdings" panose="05000000000000000000" pitchFamily="2" charset="2"/>
              <a:buChar char="§"/>
            </a:pPr>
            <a:r>
              <a:rPr lang="en-GB" sz="1600" dirty="0" smtClean="0">
                <a:solidFill>
                  <a:srgbClr val="000066"/>
                </a:solidFill>
                <a:ea typeface="ヒラギノ角ゴ Pro W3" pitchFamily="1" charset="-128"/>
              </a:rPr>
              <a:t>Give </a:t>
            </a:r>
            <a:r>
              <a:rPr lang="en-GB" sz="1600" dirty="0">
                <a:solidFill>
                  <a:srgbClr val="000066"/>
                </a:solidFill>
                <a:ea typeface="ヒラギノ角ゴ Pro W3" pitchFamily="1" charset="-128"/>
              </a:rPr>
              <a:t>the </a:t>
            </a:r>
            <a:r>
              <a:rPr lang="en-GB" sz="1600" dirty="0" smtClean="0">
                <a:solidFill>
                  <a:srgbClr val="000066"/>
                </a:solidFill>
                <a:ea typeface="ヒラギノ角ゴ Pro W3" pitchFamily="1" charset="-128"/>
              </a:rPr>
              <a:t>Sponsor &amp; stakeholders an </a:t>
            </a:r>
            <a:r>
              <a:rPr lang="en-GB" sz="1600" dirty="0">
                <a:solidFill>
                  <a:srgbClr val="000066"/>
                </a:solidFill>
                <a:ea typeface="ヒラギノ角ゴ Pro W3" pitchFamily="1" charset="-128"/>
              </a:rPr>
              <a:t>overview of the Lean </a:t>
            </a:r>
            <a:r>
              <a:rPr lang="en-GB" sz="1600" dirty="0" smtClean="0">
                <a:solidFill>
                  <a:srgbClr val="000066"/>
                </a:solidFill>
                <a:ea typeface="ヒラギノ角ゴ Pro W3" pitchFamily="1" charset="-128"/>
              </a:rPr>
              <a:t>approach</a:t>
            </a:r>
            <a:endParaRPr lang="en-GB" sz="1600" dirty="0">
              <a:solidFill>
                <a:srgbClr val="000066"/>
              </a:solidFill>
              <a:ea typeface="ヒラギノ角ゴ Pro W3" pitchFamily="1" charset="-128"/>
            </a:endParaRPr>
          </a:p>
          <a:p>
            <a:pPr marL="285750" indent="-285750">
              <a:lnSpc>
                <a:spcPct val="102000"/>
              </a:lnSpc>
              <a:spcAft>
                <a:spcPts val="300"/>
              </a:spcAft>
              <a:buFont typeface="Wingdings" panose="05000000000000000000" pitchFamily="2" charset="2"/>
              <a:buChar char="§"/>
            </a:pPr>
            <a:r>
              <a:rPr lang="en-GB" sz="1600" dirty="0">
                <a:solidFill>
                  <a:srgbClr val="000066"/>
                </a:solidFill>
                <a:ea typeface="ヒラギノ角ゴ Pro W3" pitchFamily="1" charset="-128"/>
              </a:rPr>
              <a:t>Create / refine the project charter by</a:t>
            </a:r>
          </a:p>
          <a:p>
            <a:pPr marL="612775" lvl="1" indent="-168275">
              <a:spcAft>
                <a:spcPct val="20000"/>
              </a:spcAft>
              <a:buFont typeface="Arial" charset="0"/>
              <a:buChar char="–"/>
            </a:pPr>
            <a:r>
              <a:rPr lang="en-GB" sz="1400" dirty="0">
                <a:solidFill>
                  <a:srgbClr val="000066"/>
                </a:solidFill>
                <a:ea typeface="ヒラギノ角ゴ Pro W3" pitchFamily="1" charset="-128"/>
              </a:rPr>
              <a:t>Agreeing the scope and </a:t>
            </a:r>
            <a:r>
              <a:rPr lang="en-GB" sz="1400" dirty="0" smtClean="0">
                <a:solidFill>
                  <a:srgbClr val="000066"/>
                </a:solidFill>
                <a:ea typeface="ヒラギノ角ゴ Pro W3" pitchFamily="1" charset="-128"/>
              </a:rPr>
              <a:t>objectives of the project</a:t>
            </a:r>
            <a:endParaRPr lang="en-GB" sz="1400" dirty="0">
              <a:solidFill>
                <a:srgbClr val="000066"/>
              </a:solidFill>
              <a:ea typeface="ヒラギノ角ゴ Pro W3" pitchFamily="1" charset="-128"/>
            </a:endParaRPr>
          </a:p>
          <a:p>
            <a:pPr marL="612775" lvl="1" indent="-168275">
              <a:spcAft>
                <a:spcPct val="20000"/>
              </a:spcAft>
              <a:buFont typeface="Arial" charset="0"/>
              <a:buChar char="–"/>
            </a:pPr>
            <a:r>
              <a:rPr lang="en-GB" sz="1400" dirty="0">
                <a:solidFill>
                  <a:srgbClr val="000066"/>
                </a:solidFill>
                <a:ea typeface="ヒラギノ角ゴ Pro W3" pitchFamily="1" charset="-128"/>
              </a:rPr>
              <a:t>Understanding the high level process using the </a:t>
            </a:r>
            <a:r>
              <a:rPr lang="en-GB" sz="1400" dirty="0" smtClean="0">
                <a:solidFill>
                  <a:srgbClr val="000066"/>
                </a:solidFill>
                <a:ea typeface="ヒラギノ角ゴ Pro W3" pitchFamily="1" charset="-128"/>
              </a:rPr>
              <a:t>SIPOC in order to select the right team (one representative from every </a:t>
            </a:r>
            <a:r>
              <a:rPr lang="en-GB" sz="1400" dirty="0" err="1" smtClean="0">
                <a:solidFill>
                  <a:srgbClr val="000066"/>
                </a:solidFill>
                <a:ea typeface="ヒラギノ角ゴ Pro W3" pitchFamily="1" charset="-128"/>
              </a:rPr>
              <a:t>dpt</a:t>
            </a:r>
            <a:r>
              <a:rPr lang="en-GB" sz="1400" dirty="0" smtClean="0">
                <a:solidFill>
                  <a:srgbClr val="000066"/>
                </a:solidFill>
                <a:ea typeface="ヒラギノ角ゴ Pro W3" pitchFamily="1" charset="-128"/>
              </a:rPr>
              <a:t> impacted)</a:t>
            </a:r>
            <a:endParaRPr lang="en-GB" sz="1400" dirty="0">
              <a:solidFill>
                <a:srgbClr val="000066"/>
              </a:solidFill>
              <a:ea typeface="ヒラギノ角ゴ Pro W3" pitchFamily="1" charset="-128"/>
            </a:endParaRPr>
          </a:p>
          <a:p>
            <a:pPr marL="612775" lvl="1" indent="-168275">
              <a:spcAft>
                <a:spcPct val="20000"/>
              </a:spcAft>
              <a:buFont typeface="Arial" charset="0"/>
              <a:buChar char="–"/>
            </a:pPr>
            <a:r>
              <a:rPr lang="en-GB" sz="1400" dirty="0" smtClean="0">
                <a:solidFill>
                  <a:srgbClr val="000066"/>
                </a:solidFill>
                <a:ea typeface="ヒラギノ角ゴ Pro W3" pitchFamily="1" charset="-128"/>
              </a:rPr>
              <a:t>Clarifying the </a:t>
            </a:r>
            <a:r>
              <a:rPr lang="en-GB" sz="1400" dirty="0">
                <a:solidFill>
                  <a:srgbClr val="000066"/>
                </a:solidFill>
                <a:ea typeface="ヒラギノ角ゴ Pro W3" pitchFamily="1" charset="-128"/>
              </a:rPr>
              <a:t>business case</a:t>
            </a:r>
          </a:p>
          <a:p>
            <a:pPr marL="612775" lvl="1" indent="-168275">
              <a:spcAft>
                <a:spcPct val="20000"/>
              </a:spcAft>
              <a:buFont typeface="Arial" charset="0"/>
              <a:buChar char="–"/>
            </a:pPr>
            <a:r>
              <a:rPr lang="en-GB" sz="1400" dirty="0">
                <a:solidFill>
                  <a:srgbClr val="000066"/>
                </a:solidFill>
                <a:ea typeface="ヒラギノ角ゴ Pro W3" pitchFamily="1" charset="-128"/>
              </a:rPr>
              <a:t>Refining the problem </a:t>
            </a:r>
            <a:r>
              <a:rPr lang="en-GB" sz="1400" dirty="0" smtClean="0">
                <a:solidFill>
                  <a:srgbClr val="000066"/>
                </a:solidFill>
                <a:ea typeface="ヒラギノ角ゴ Pro W3" pitchFamily="1" charset="-128"/>
              </a:rPr>
              <a:t>statement to gain agreement on what the real problem is</a:t>
            </a:r>
            <a:endParaRPr lang="en-GB" sz="1400" dirty="0">
              <a:solidFill>
                <a:srgbClr val="000066"/>
              </a:solidFill>
              <a:ea typeface="ヒラギノ角ゴ Pro W3" pitchFamily="1" charset="-128"/>
            </a:endParaRPr>
          </a:p>
          <a:p>
            <a:pPr marL="612775" lvl="1" indent="-168275">
              <a:spcAft>
                <a:spcPts val="1800"/>
              </a:spcAft>
              <a:buFont typeface="Arial" charset="0"/>
              <a:buChar char="–"/>
            </a:pPr>
            <a:r>
              <a:rPr lang="en-GB" sz="1400" dirty="0">
                <a:solidFill>
                  <a:srgbClr val="000066"/>
                </a:solidFill>
                <a:ea typeface="ヒラギノ角ゴ Pro W3" pitchFamily="1" charset="-128"/>
              </a:rPr>
              <a:t>Workshop planning</a:t>
            </a:r>
          </a:p>
          <a:p>
            <a:pPr marL="285750" indent="-285750">
              <a:lnSpc>
                <a:spcPct val="102000"/>
              </a:lnSpc>
              <a:spcAft>
                <a:spcPts val="1800"/>
              </a:spcAft>
              <a:buFont typeface="Wingdings" panose="05000000000000000000" pitchFamily="2" charset="2"/>
              <a:buChar char="§"/>
            </a:pPr>
            <a:r>
              <a:rPr lang="en-GB" sz="1600" dirty="0" smtClean="0">
                <a:solidFill>
                  <a:srgbClr val="000066"/>
                </a:solidFill>
                <a:ea typeface="ヒラギノ角ゴ Pro W3" pitchFamily="1" charset="-128"/>
              </a:rPr>
              <a:t>Secure the resources and agree their time commitment for the whole duration of the projects (the most important phase is the implementation)</a:t>
            </a:r>
          </a:p>
          <a:p>
            <a:pPr marL="285750" indent="-285750">
              <a:lnSpc>
                <a:spcPct val="102000"/>
              </a:lnSpc>
              <a:spcAft>
                <a:spcPts val="1800"/>
              </a:spcAft>
              <a:buFont typeface="Wingdings" panose="05000000000000000000" pitchFamily="2" charset="2"/>
              <a:buChar char="§"/>
            </a:pPr>
            <a:r>
              <a:rPr lang="en-GB" sz="1600" dirty="0" smtClean="0">
                <a:solidFill>
                  <a:srgbClr val="000066"/>
                </a:solidFill>
                <a:ea typeface="ヒラギノ角ゴ Pro W3" pitchFamily="1" charset="-128"/>
              </a:rPr>
              <a:t>Identify </a:t>
            </a:r>
            <a:r>
              <a:rPr lang="en-GB" sz="1600" dirty="0">
                <a:solidFill>
                  <a:srgbClr val="000066"/>
                </a:solidFill>
                <a:ea typeface="ヒラギノ角ゴ Pro W3" pitchFamily="1" charset="-128"/>
              </a:rPr>
              <a:t>of the types of data required to support documentation of the as-is process </a:t>
            </a:r>
            <a:r>
              <a:rPr lang="en-GB" sz="1600" dirty="0" smtClean="0">
                <a:solidFill>
                  <a:srgbClr val="000066"/>
                </a:solidFill>
                <a:ea typeface="ヒラギノ角ゴ Pro W3" pitchFamily="1" charset="-128"/>
              </a:rPr>
              <a:t>to start gathering and collecting data as soon as possible</a:t>
            </a:r>
            <a:endParaRPr lang="en-GB" sz="1600" dirty="0">
              <a:solidFill>
                <a:srgbClr val="000066"/>
              </a:solidFill>
              <a:ea typeface="ヒラギノ角ゴ Pro W3" pitchFamily="1" charset="-128"/>
            </a:endParaRPr>
          </a:p>
          <a:p>
            <a:pPr marL="285750" indent="-285750">
              <a:lnSpc>
                <a:spcPct val="102000"/>
              </a:lnSpc>
              <a:spcAft>
                <a:spcPct val="37000"/>
              </a:spcAft>
              <a:buFont typeface="Wingdings" panose="05000000000000000000" pitchFamily="2" charset="2"/>
              <a:buChar char="§"/>
            </a:pPr>
            <a:r>
              <a:rPr lang="en-GB" sz="1600" dirty="0">
                <a:solidFill>
                  <a:srgbClr val="000066"/>
                </a:solidFill>
                <a:ea typeface="ヒラギノ角ゴ Pro W3" pitchFamily="1" charset="-128"/>
              </a:rPr>
              <a:t>Agree the on-going </a:t>
            </a:r>
            <a:r>
              <a:rPr lang="en-GB" sz="1600" dirty="0" smtClean="0">
                <a:solidFill>
                  <a:srgbClr val="000066"/>
                </a:solidFill>
                <a:ea typeface="ヒラギノ角ゴ Pro W3" pitchFamily="1" charset="-128"/>
              </a:rPr>
              <a:t>governance and progress report</a:t>
            </a:r>
            <a:endParaRPr lang="en-GB" sz="1600" dirty="0">
              <a:solidFill>
                <a:srgbClr val="000066"/>
              </a:solidFill>
              <a:ea typeface="ヒラギノ角ゴ Pro W3" pitchFamily="1" charset="-128"/>
            </a:endParaRPr>
          </a:p>
        </p:txBody>
      </p:sp>
      <p:sp>
        <p:nvSpPr>
          <p:cNvPr id="14" name="Slide Number Placeholder 4"/>
          <p:cNvSpPr>
            <a:spLocks noGrp="1"/>
          </p:cNvSpPr>
          <p:nvPr>
            <p:ph type="sldNum" sz="quarter" idx="11"/>
          </p:nvPr>
        </p:nvSpPr>
        <p:spPr>
          <a:xfrm>
            <a:off x="358775" y="6548438"/>
            <a:ext cx="355600" cy="122237"/>
          </a:xfrm>
          <a:noFill/>
        </p:spPr>
        <p:txBody>
          <a:bodyPr/>
          <a:lstStyle/>
          <a:p>
            <a:fld id="{799C7080-7D20-44B2-A81C-5824675CCA0D}" type="slidenum">
              <a:rPr lang="en-GB" altLang="en-GB"/>
              <a:pPr/>
              <a:t>61</a:t>
            </a:fld>
            <a:endParaRPr lang="en-GB" altLang="en-GB"/>
          </a:p>
        </p:txBody>
      </p:sp>
    </p:spTree>
    <p:extLst>
      <p:ext uri="{BB962C8B-B14F-4D97-AF65-F5344CB8AC3E}">
        <p14:creationId xmlns:p14="http://schemas.microsoft.com/office/powerpoint/2010/main" val="28849307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pPr lvl="0" eaLnBrk="1" hangingPunct="1">
              <a:defRPr/>
            </a:pPr>
            <a:r>
              <a:rPr lang="en-GB" dirty="0" smtClean="0">
                <a:ea typeface="+mn-ea"/>
                <a:cs typeface="Arial" pitchFamily="34" charset="0"/>
              </a:rPr>
              <a:t>Agenda</a:t>
            </a:r>
            <a:br>
              <a:rPr lang="en-GB" dirty="0" smtClean="0">
                <a:ea typeface="+mn-ea"/>
                <a:cs typeface="Arial" pitchFamily="34" charset="0"/>
              </a:rPr>
            </a:br>
            <a:r>
              <a:rPr lang="en-GB" sz="1800" b="1" dirty="0" smtClean="0">
                <a:solidFill>
                  <a:srgbClr val="FFFFFF"/>
                </a:solidFill>
                <a:ea typeface="+mn-ea"/>
                <a:cs typeface="Arial" pitchFamily="34" charset="0"/>
              </a:rPr>
              <a:t>Day 1 - Introduction and Mobilisation </a:t>
            </a:r>
            <a:endParaRPr lang="en-GB" sz="1800" b="1" dirty="0">
              <a:solidFill>
                <a:srgbClr val="FFFFFF"/>
              </a:solidFill>
              <a:ea typeface="+mn-ea"/>
              <a:cs typeface="Arial" pitchFamily="34" charset="0"/>
            </a:endParaRPr>
          </a:p>
        </p:txBody>
      </p:sp>
      <p:sp>
        <p:nvSpPr>
          <p:cNvPr id="185346" name="Slide Number Placeholder 4"/>
          <p:cNvSpPr>
            <a:spLocks noGrp="1"/>
          </p:cNvSpPr>
          <p:nvPr>
            <p:ph type="sldNum" sz="quarter" idx="11"/>
          </p:nvPr>
        </p:nvSpPr>
        <p:spPr>
          <a:noFill/>
        </p:spPr>
        <p:txBody>
          <a:bodyPr/>
          <a:lstStyle/>
          <a:p>
            <a:fld id="{6F92061D-1F1A-43F6-8031-328AA936391B}" type="slidenum">
              <a:rPr lang="en-GB" altLang="en-GB"/>
              <a:pPr/>
              <a:t>62</a:t>
            </a:fld>
            <a:endParaRPr lang="en-GB" altLang="en-GB"/>
          </a:p>
        </p:txBody>
      </p:sp>
      <p:graphicFrame>
        <p:nvGraphicFramePr>
          <p:cNvPr id="357409" name="Group 33"/>
          <p:cNvGraphicFramePr>
            <a:graphicFrameLocks noGrp="1"/>
          </p:cNvGraphicFramePr>
          <p:nvPr>
            <p:extLst>
              <p:ext uri="{D42A27DB-BD31-4B8C-83A1-F6EECF244321}">
                <p14:modId xmlns:p14="http://schemas.microsoft.com/office/powerpoint/2010/main" val="4243865539"/>
              </p:ext>
            </p:extLst>
          </p:nvPr>
        </p:nvGraphicFramePr>
        <p:xfrm>
          <a:off x="476250" y="1530350"/>
          <a:ext cx="8353425" cy="4436924"/>
        </p:xfrm>
        <a:graphic>
          <a:graphicData uri="http://schemas.openxmlformats.org/drawingml/2006/table">
            <a:tbl>
              <a:tblPr/>
              <a:tblGrid>
                <a:gridCol w="1296987"/>
                <a:gridCol w="7056438"/>
              </a:tblGrid>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Introductions and Welcome</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Training Objectives</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Background and History of Lean Six Sigma</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kumimoji="0" lang="en-GB" sz="1400" b="0" i="0" u="none" strike="noStrike" cap="none" normalizeH="0" baseline="0" dirty="0" smtClean="0">
                          <a:ln>
                            <a:noFill/>
                          </a:ln>
                          <a:solidFill>
                            <a:srgbClr val="000066"/>
                          </a:solidFill>
                          <a:effectLst/>
                          <a:latin typeface="Arial" pitchFamily="34" charset="0"/>
                        </a:rPr>
                        <a:t>Deloitte Lean Six Sigma – The 5 Workshop Approach</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Charter</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Statement</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Scope (SIPOC)</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Design Boundaries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Governance (including Stakeholder Management)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600" b="1" i="0" u="none" strike="noStrike" cap="none" normalizeH="0" baseline="0" dirty="0" smtClean="0">
                          <a:ln>
                            <a:noFill/>
                          </a:ln>
                          <a:solidFill>
                            <a:schemeClr val="tx1"/>
                          </a:solidFill>
                          <a:effectLst/>
                          <a:latin typeface="Arial" pitchFamily="34" charset="0"/>
                        </a:rPr>
                        <a:t>Introducing the simulation</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600" b="1" i="0" u="none" strike="noStrike" cap="none" normalizeH="0" baseline="0" dirty="0" smtClean="0">
                          <a:ln>
                            <a:noFill/>
                          </a:ln>
                          <a:solidFill>
                            <a:schemeClr val="tx1"/>
                          </a:solidFill>
                          <a:effectLst/>
                          <a:latin typeface="Arial" pitchFamily="34" charset="0"/>
                        </a:rPr>
                        <a:t>Problem and Allocation of Roles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600" b="1" i="0" u="none" strike="noStrike" cap="none" normalizeH="0" baseline="0" dirty="0" smtClean="0">
                          <a:ln>
                            <a:noFill/>
                          </a:ln>
                          <a:solidFill>
                            <a:schemeClr val="tx1"/>
                          </a:solidFill>
                          <a:effectLst/>
                          <a:latin typeface="Arial" pitchFamily="34" charset="0"/>
                        </a:rPr>
                        <a:t>Simulation Round 1</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00B0F0">
                        <a:alpha val="80000"/>
                      </a:srgbClr>
                    </a:solidFill>
                  </a:tcPr>
                </a:tc>
              </a:tr>
            </a:tbl>
          </a:graphicData>
        </a:graphic>
      </p:graphicFrame>
      <p:sp>
        <p:nvSpPr>
          <p:cNvPr id="17" name="TextBox 16"/>
          <p:cNvSpPr txBox="1"/>
          <p:nvPr/>
        </p:nvSpPr>
        <p:spPr>
          <a:xfrm>
            <a:off x="5291931" y="3320256"/>
            <a:ext cx="2808288" cy="307975"/>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Business Case (Value Tree)</a:t>
            </a:r>
          </a:p>
        </p:txBody>
      </p:sp>
      <p:sp>
        <p:nvSpPr>
          <p:cNvPr id="18" name="TextBox 17"/>
          <p:cNvSpPr txBox="1"/>
          <p:nvPr/>
        </p:nvSpPr>
        <p:spPr>
          <a:xfrm>
            <a:off x="5291931" y="5072063"/>
            <a:ext cx="3528216" cy="880241"/>
          </a:xfrm>
          <a:prstGeom prst="rect">
            <a:avLst/>
          </a:prstGeom>
          <a:noFill/>
        </p:spPr>
        <p:txBody>
          <a:bodyPr wrap="square">
            <a:spAutoFit/>
          </a:bodyPr>
          <a:lstStyle/>
          <a:p>
            <a:pPr marL="185738" indent="-185738">
              <a:spcAft>
                <a:spcPct val="20000"/>
              </a:spcAft>
              <a:buSzPct val="120000"/>
              <a:buFont typeface="Wingdings" pitchFamily="2" charset="2"/>
              <a:buChar char="§"/>
              <a:tabLst>
                <a:tab pos="5715000" algn="l"/>
              </a:tabLst>
              <a:defRPr/>
            </a:pPr>
            <a:r>
              <a:rPr lang="en-GB" sz="1600" b="1" dirty="0">
                <a:latin typeface="Arial" pitchFamily="34" charset="0"/>
                <a:cs typeface="+mn-cs"/>
              </a:rPr>
              <a:t>Record and Review Initial Statistics</a:t>
            </a:r>
          </a:p>
          <a:p>
            <a:pPr marL="185738" indent="-185738">
              <a:spcAft>
                <a:spcPct val="20000"/>
              </a:spcAft>
              <a:buSzPct val="120000"/>
              <a:buFont typeface="Wingdings" pitchFamily="2" charset="2"/>
              <a:buChar char="§"/>
              <a:tabLst>
                <a:tab pos="5715000" algn="l"/>
              </a:tabLst>
              <a:defRPr/>
            </a:pPr>
            <a:r>
              <a:rPr lang="en-GB" sz="1600" b="1" dirty="0">
                <a:latin typeface="Arial" pitchFamily="34" charset="0"/>
                <a:cs typeface="+mn-cs"/>
              </a:rPr>
              <a:t>Data Requirements</a:t>
            </a:r>
          </a:p>
        </p:txBody>
      </p:sp>
    </p:spTree>
    <p:extLst>
      <p:ext uri="{BB962C8B-B14F-4D97-AF65-F5344CB8AC3E}">
        <p14:creationId xmlns:p14="http://schemas.microsoft.com/office/powerpoint/2010/main" val="36093210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GB" smtClean="0"/>
              <a:t>Introducing the Simulation</a:t>
            </a:r>
            <a:br>
              <a:rPr lang="en-GB" smtClean="0"/>
            </a:br>
            <a:r>
              <a:rPr lang="en-GB" sz="1800" b="1" smtClean="0">
                <a:solidFill>
                  <a:srgbClr val="99CC33"/>
                </a:solidFill>
              </a:rPr>
              <a:t>Lets try and implement the approach</a:t>
            </a:r>
            <a:r>
              <a:rPr lang="en-GB" smtClean="0"/>
              <a:t/>
            </a:r>
            <a:br>
              <a:rPr lang="en-GB" smtClean="0"/>
            </a:br>
            <a:endParaRPr lang="en-GB" sz="1800" b="1" smtClean="0">
              <a:solidFill>
                <a:srgbClr val="92D050"/>
              </a:solidFill>
            </a:endParaRPr>
          </a:p>
        </p:txBody>
      </p:sp>
      <p:sp>
        <p:nvSpPr>
          <p:cNvPr id="179203" name="Slide Number Placeholder 4"/>
          <p:cNvSpPr>
            <a:spLocks noGrp="1"/>
          </p:cNvSpPr>
          <p:nvPr>
            <p:ph type="sldNum" sz="quarter" idx="11"/>
          </p:nvPr>
        </p:nvSpPr>
        <p:spPr>
          <a:noFill/>
        </p:spPr>
        <p:txBody>
          <a:bodyPr/>
          <a:lstStyle/>
          <a:p>
            <a:fld id="{628E0A8A-F1F5-4A1C-B46A-34BBD3DD8CEF}" type="slidenum">
              <a:rPr lang="en-GB" altLang="en-GB"/>
              <a:pPr/>
              <a:t>63</a:t>
            </a:fld>
            <a:endParaRPr lang="en-GB" altLang="en-GB"/>
          </a:p>
        </p:txBody>
      </p:sp>
      <p:sp>
        <p:nvSpPr>
          <p:cNvPr id="179204" name="Content Placeholder 4"/>
          <p:cNvSpPr>
            <a:spLocks/>
          </p:cNvSpPr>
          <p:nvPr/>
        </p:nvSpPr>
        <p:spPr bwMode="auto">
          <a:xfrm>
            <a:off x="285750" y="428625"/>
            <a:ext cx="8626475" cy="571500"/>
          </a:xfrm>
          <a:prstGeom prst="rect">
            <a:avLst/>
          </a:prstGeom>
          <a:noFill/>
          <a:ln w="9525">
            <a:noFill/>
            <a:miter lim="800000"/>
            <a:headEnd/>
            <a:tailEnd/>
          </a:ln>
        </p:spPr>
        <p:txBody>
          <a:bodyPr/>
          <a:lstStyle/>
          <a:p>
            <a:pPr marL="382588" indent="-342900">
              <a:spcBef>
                <a:spcPts val="700"/>
              </a:spcBef>
              <a:buSzPct val="100000"/>
              <a:buFont typeface="Arial" charset="0"/>
              <a:buNone/>
            </a:pPr>
            <a:endParaRPr lang="en-US" sz="2400">
              <a:solidFill>
                <a:srgbClr val="005E1D"/>
              </a:solidFill>
            </a:endParaRPr>
          </a:p>
        </p:txBody>
      </p:sp>
      <p:sp>
        <p:nvSpPr>
          <p:cNvPr id="179206" name="Rectangle 2"/>
          <p:cNvSpPr>
            <a:spLocks noChangeArrowheads="1"/>
          </p:cNvSpPr>
          <p:nvPr/>
        </p:nvSpPr>
        <p:spPr bwMode="auto">
          <a:xfrm>
            <a:off x="358775" y="1166813"/>
            <a:ext cx="8443913" cy="4879145"/>
          </a:xfrm>
          <a:prstGeom prst="rect">
            <a:avLst/>
          </a:prstGeom>
          <a:solidFill>
            <a:srgbClr val="FFFFFF"/>
          </a:solidFill>
          <a:ln w="0" algn="ctr">
            <a:noFill/>
            <a:miter lim="800000"/>
            <a:headEnd/>
            <a:tailEnd/>
          </a:ln>
        </p:spPr>
        <p:txBody>
          <a:bodyPr lIns="36000" tIns="36000" rIns="36000" bIns="36000" anchor="ctr"/>
          <a:lstStyle/>
          <a:p>
            <a:pPr marL="268288" indent="-174625"/>
            <a:r>
              <a:rPr lang="en-GB" sz="1600" b="1" dirty="0">
                <a:solidFill>
                  <a:srgbClr val="000066"/>
                </a:solidFill>
              </a:rPr>
              <a:t>Situation</a:t>
            </a:r>
          </a:p>
          <a:p>
            <a:pPr marL="379413" indent="-285750">
              <a:buFont typeface="Wingdings" panose="05000000000000000000" pitchFamily="2" charset="2"/>
              <a:buChar char="§"/>
            </a:pPr>
            <a:r>
              <a:rPr lang="en-GB" sz="1600" dirty="0">
                <a:solidFill>
                  <a:srgbClr val="000066"/>
                </a:solidFill>
              </a:rPr>
              <a:t>Acclaim Inc (AI) is based in two locations, and is inundated with work requests to repair houses.  Due to new legislative requirements, they are not allowed to conduct the survey on the building (as they will be completing the work once the survey is complete), and so contract the services of Service Corp (SC). </a:t>
            </a:r>
          </a:p>
          <a:p>
            <a:pPr marL="379413" indent="-285750">
              <a:buFont typeface="Wingdings" panose="05000000000000000000" pitchFamily="2" charset="2"/>
              <a:buChar char="§"/>
            </a:pPr>
            <a:endParaRPr lang="en-GB" sz="1600" dirty="0">
              <a:solidFill>
                <a:srgbClr val="000066"/>
              </a:solidFill>
            </a:endParaRPr>
          </a:p>
          <a:p>
            <a:pPr marL="379413" indent="-285750">
              <a:buFont typeface="Wingdings" panose="05000000000000000000" pitchFamily="2" charset="2"/>
              <a:buChar char="§"/>
            </a:pPr>
            <a:r>
              <a:rPr lang="en-GB" sz="1600" dirty="0">
                <a:solidFill>
                  <a:srgbClr val="000066"/>
                </a:solidFill>
              </a:rPr>
              <a:t>During this simulation, it is Service Corp’s responsibility to quote a price for all the work requests Acclaim Inc send to them.</a:t>
            </a:r>
          </a:p>
          <a:p>
            <a:pPr marL="379413" indent="-285750">
              <a:buFont typeface="Wingdings" panose="05000000000000000000" pitchFamily="2" charset="2"/>
              <a:buChar char="§"/>
            </a:pPr>
            <a:endParaRPr lang="en-GB" sz="1600" dirty="0">
              <a:solidFill>
                <a:srgbClr val="000066"/>
              </a:solidFill>
            </a:endParaRPr>
          </a:p>
          <a:p>
            <a:pPr marL="379413" indent="-285750">
              <a:buFont typeface="Wingdings" panose="05000000000000000000" pitchFamily="2" charset="2"/>
              <a:buChar char="§"/>
            </a:pPr>
            <a:r>
              <a:rPr lang="en-GB" sz="1600" dirty="0">
                <a:solidFill>
                  <a:srgbClr val="000066"/>
                </a:solidFill>
              </a:rPr>
              <a:t>Most participants will be employees of Service Corp, and some will work for Acclaim Inc. Service Corp wants to convince Acclaim Inc that they are meeting their performance expectations!</a:t>
            </a:r>
          </a:p>
          <a:p>
            <a:pPr marL="268288" indent="-174625"/>
            <a:endParaRPr lang="en-GB" sz="1600" dirty="0">
              <a:solidFill>
                <a:srgbClr val="000066"/>
              </a:solidFill>
            </a:endParaRPr>
          </a:p>
          <a:p>
            <a:pPr marL="268288" indent="-174625"/>
            <a:r>
              <a:rPr lang="en-GB" sz="1600" b="1" dirty="0">
                <a:solidFill>
                  <a:srgbClr val="000066"/>
                </a:solidFill>
              </a:rPr>
              <a:t>Ground Rules</a:t>
            </a:r>
          </a:p>
          <a:p>
            <a:pPr marL="379413" indent="-285750">
              <a:buFont typeface="Wingdings" panose="05000000000000000000" pitchFamily="2" charset="2"/>
              <a:buChar char="§"/>
            </a:pPr>
            <a:r>
              <a:rPr lang="en-GB" sz="1600" dirty="0">
                <a:solidFill>
                  <a:srgbClr val="000066"/>
                </a:solidFill>
              </a:rPr>
              <a:t>No changes will be allowed in Round 1. You will be able to make changes for later rounds</a:t>
            </a:r>
          </a:p>
          <a:p>
            <a:pPr marL="379413" indent="-285750">
              <a:buFont typeface="Wingdings" panose="05000000000000000000" pitchFamily="2" charset="2"/>
              <a:buChar char="§"/>
            </a:pPr>
            <a:r>
              <a:rPr lang="en-GB" sz="1600" dirty="0">
                <a:solidFill>
                  <a:srgbClr val="000066"/>
                </a:solidFill>
              </a:rPr>
              <a:t>The purpose is to establish a baseline before improvement</a:t>
            </a:r>
          </a:p>
          <a:p>
            <a:pPr marL="379413" indent="-285750">
              <a:buFont typeface="Wingdings" panose="05000000000000000000" pitchFamily="2" charset="2"/>
              <a:buChar char="§"/>
            </a:pPr>
            <a:r>
              <a:rPr lang="en-GB" sz="1600" dirty="0">
                <a:solidFill>
                  <a:srgbClr val="000066"/>
                </a:solidFill>
              </a:rPr>
              <a:t>Don’t look for any tricks as there are none</a:t>
            </a:r>
          </a:p>
        </p:txBody>
      </p:sp>
      <p:sp>
        <p:nvSpPr>
          <p:cNvPr id="9" name="Rectangle 8"/>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800" y="50800"/>
            <a:ext cx="9036000" cy="67437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7361722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GB" smtClean="0"/>
              <a:t>Introducing the Simulation</a:t>
            </a:r>
            <a:br>
              <a:rPr lang="en-GB" smtClean="0"/>
            </a:br>
            <a:r>
              <a:rPr lang="en-GB" sz="1800" b="1" smtClean="0">
                <a:solidFill>
                  <a:srgbClr val="99CC33"/>
                </a:solidFill>
              </a:rPr>
              <a:t>The important information</a:t>
            </a:r>
            <a:endParaRPr lang="en-GB" sz="1800" smtClean="0"/>
          </a:p>
        </p:txBody>
      </p:sp>
      <p:sp>
        <p:nvSpPr>
          <p:cNvPr id="180227" name="Slide Number Placeholder 4"/>
          <p:cNvSpPr>
            <a:spLocks noGrp="1"/>
          </p:cNvSpPr>
          <p:nvPr>
            <p:ph type="sldNum" sz="quarter" idx="11"/>
          </p:nvPr>
        </p:nvSpPr>
        <p:spPr>
          <a:noFill/>
        </p:spPr>
        <p:txBody>
          <a:bodyPr/>
          <a:lstStyle/>
          <a:p>
            <a:fld id="{3C5B480E-AE42-4D2F-A3B4-7093D9CDE957}" type="slidenum">
              <a:rPr lang="en-GB" altLang="en-GB"/>
              <a:pPr/>
              <a:t>64</a:t>
            </a:fld>
            <a:endParaRPr lang="en-GB" altLang="en-GB"/>
          </a:p>
        </p:txBody>
      </p:sp>
      <p:sp>
        <p:nvSpPr>
          <p:cNvPr id="26" name="Content Placeholder 5"/>
          <p:cNvSpPr>
            <a:spLocks/>
          </p:cNvSpPr>
          <p:nvPr/>
        </p:nvSpPr>
        <p:spPr bwMode="auto">
          <a:xfrm flipH="1">
            <a:off x="161925" y="1357313"/>
            <a:ext cx="8569325" cy="487362"/>
          </a:xfrm>
          <a:prstGeom prst="rect">
            <a:avLst/>
          </a:prstGeom>
          <a:noFill/>
          <a:ln w="9525">
            <a:noFill/>
            <a:miter lim="800000"/>
            <a:headEnd/>
            <a:tailEnd/>
          </a:ln>
        </p:spPr>
        <p:txBody>
          <a:bodyPr/>
          <a:lstStyle/>
          <a:p>
            <a:pPr marL="382588" indent="-342900" algn="ctr" defTabSz="844550" eaLnBrk="0" hangingPunct="0">
              <a:spcBef>
                <a:spcPts val="700"/>
              </a:spcBef>
              <a:buClr>
                <a:schemeClr val="tx1"/>
              </a:buClr>
              <a:buSzPct val="100000"/>
              <a:buFont typeface="Arial" charset="0"/>
              <a:buNone/>
              <a:defRPr/>
            </a:pPr>
            <a:r>
              <a:rPr lang="en-GB" altLang="zh-CN" sz="2400" b="1">
                <a:solidFill>
                  <a:srgbClr val="000066"/>
                </a:solidFill>
                <a:ea typeface="SimSun" pitchFamily="2" charset="-122"/>
              </a:rPr>
              <a:t>Job Request Cards</a:t>
            </a:r>
          </a:p>
          <a:p>
            <a:pPr marL="382588" indent="-342900" algn="ctr" defTabSz="844550" eaLnBrk="0" hangingPunct="0">
              <a:spcBef>
                <a:spcPts val="700"/>
              </a:spcBef>
              <a:buClr>
                <a:schemeClr val="tx1"/>
              </a:buClr>
              <a:buSzPct val="100000"/>
              <a:buFont typeface="Arial" charset="0"/>
              <a:buNone/>
              <a:defRPr/>
            </a:pPr>
            <a:endParaRPr lang="en-GB" altLang="zh-CN" sz="3600" b="1">
              <a:effectLst>
                <a:outerShdw blurRad="38100" dist="38100" dir="2700000" algn="tl">
                  <a:srgbClr val="C0C0C0"/>
                </a:outerShdw>
              </a:effectLst>
              <a:ea typeface="SimSun" pitchFamily="2" charset="-122"/>
            </a:endParaRPr>
          </a:p>
        </p:txBody>
      </p:sp>
      <p:pic>
        <p:nvPicPr>
          <p:cNvPr id="180239" name="Picture 14"/>
          <p:cNvPicPr>
            <a:picLocks noChangeAspect="1" noChangeArrowheads="1"/>
          </p:cNvPicPr>
          <p:nvPr/>
        </p:nvPicPr>
        <p:blipFill>
          <a:blip r:embed="rId3" cstate="print"/>
          <a:srcRect/>
          <a:stretch>
            <a:fillRect/>
          </a:stretch>
        </p:blipFill>
        <p:spPr bwMode="auto">
          <a:xfrm>
            <a:off x="550863" y="2781300"/>
            <a:ext cx="3913187" cy="2808288"/>
          </a:xfrm>
          <a:prstGeom prst="rect">
            <a:avLst/>
          </a:prstGeom>
          <a:noFill/>
          <a:ln w="635">
            <a:solidFill>
              <a:srgbClr val="002776"/>
            </a:solidFill>
            <a:miter lim="800000"/>
            <a:headEnd/>
            <a:tailEnd/>
          </a:ln>
        </p:spPr>
      </p:pic>
      <p:pic>
        <p:nvPicPr>
          <p:cNvPr id="180240" name="Picture 15"/>
          <p:cNvPicPr>
            <a:picLocks noChangeAspect="1" noChangeArrowheads="1"/>
          </p:cNvPicPr>
          <p:nvPr/>
        </p:nvPicPr>
        <p:blipFill>
          <a:blip r:embed="rId4" cstate="print"/>
          <a:srcRect/>
          <a:stretch>
            <a:fillRect/>
          </a:stretch>
        </p:blipFill>
        <p:spPr bwMode="auto">
          <a:xfrm>
            <a:off x="4783138" y="2781300"/>
            <a:ext cx="3784600" cy="2808288"/>
          </a:xfrm>
          <a:prstGeom prst="rect">
            <a:avLst/>
          </a:prstGeom>
          <a:noFill/>
          <a:ln w="635">
            <a:solidFill>
              <a:srgbClr val="002776"/>
            </a:solidFill>
            <a:miter lim="800000"/>
            <a:headEnd/>
            <a:tailEnd/>
          </a:ln>
        </p:spPr>
      </p:pic>
      <p:sp>
        <p:nvSpPr>
          <p:cNvPr id="180241" name="Curved Down Arrow 15"/>
          <p:cNvSpPr>
            <a:spLocks noChangeArrowheads="1"/>
          </p:cNvSpPr>
          <p:nvPr/>
        </p:nvSpPr>
        <p:spPr bwMode="auto">
          <a:xfrm>
            <a:off x="3916363" y="1993900"/>
            <a:ext cx="1355725" cy="788988"/>
          </a:xfrm>
          <a:prstGeom prst="curvedDownArrow">
            <a:avLst>
              <a:gd name="adj1" fmla="val 25027"/>
              <a:gd name="adj2" fmla="val 50038"/>
              <a:gd name="adj3" fmla="val 25000"/>
            </a:avLst>
          </a:prstGeom>
          <a:solidFill>
            <a:srgbClr val="BBE0E3"/>
          </a:solidFill>
          <a:ln w="12700" algn="ctr">
            <a:solidFill>
              <a:srgbClr val="000000"/>
            </a:solidFill>
            <a:round/>
            <a:headEnd/>
            <a:tailEnd/>
          </a:ln>
        </p:spPr>
        <p:txBody>
          <a:bodyPr/>
          <a:lstStyle/>
          <a:p>
            <a:endParaRPr lang="en-US" sz="2400">
              <a:solidFill>
                <a:srgbClr val="000000"/>
              </a:solidFill>
            </a:endParaRPr>
          </a:p>
        </p:txBody>
      </p:sp>
      <p:sp>
        <p:nvSpPr>
          <p:cNvPr id="10" name="Rectangle 9"/>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00" y="50800"/>
            <a:ext cx="9036000" cy="67437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39761946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r>
              <a:rPr lang="en-GB" smtClean="0"/>
              <a:t>Simulation Round 1</a:t>
            </a:r>
            <a:br>
              <a:rPr lang="en-GB" smtClean="0"/>
            </a:br>
            <a:r>
              <a:rPr lang="en-GB" sz="1800" b="1" smtClean="0">
                <a:solidFill>
                  <a:srgbClr val="92D050"/>
                </a:solidFill>
              </a:rPr>
              <a:t>Allocation of Roles</a:t>
            </a:r>
          </a:p>
        </p:txBody>
      </p:sp>
      <p:sp>
        <p:nvSpPr>
          <p:cNvPr id="181251" name="Slide Number Placeholder 4"/>
          <p:cNvSpPr>
            <a:spLocks noGrp="1"/>
          </p:cNvSpPr>
          <p:nvPr>
            <p:ph type="sldNum" sz="quarter" idx="11"/>
          </p:nvPr>
        </p:nvSpPr>
        <p:spPr>
          <a:noFill/>
        </p:spPr>
        <p:txBody>
          <a:bodyPr/>
          <a:lstStyle/>
          <a:p>
            <a:fld id="{37769FCB-B75E-4643-9315-0F63EDEE9DBE}" type="slidenum">
              <a:rPr lang="en-GB" altLang="en-GB"/>
              <a:pPr/>
              <a:t>65</a:t>
            </a:fld>
            <a:endParaRPr lang="en-GB" altLang="en-GB"/>
          </a:p>
        </p:txBody>
      </p:sp>
      <p:sp>
        <p:nvSpPr>
          <p:cNvPr id="20" name="Pentagon 19"/>
          <p:cNvSpPr/>
          <p:nvPr/>
        </p:nvSpPr>
        <p:spPr>
          <a:xfrm>
            <a:off x="361950" y="1341438"/>
            <a:ext cx="1655763" cy="719137"/>
          </a:xfrm>
          <a:prstGeom prst="homePlate">
            <a:avLst/>
          </a:prstGeom>
          <a:solidFill>
            <a:srgbClr val="00B0F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Pick Role</a:t>
            </a:r>
          </a:p>
        </p:txBody>
      </p:sp>
      <p:sp>
        <p:nvSpPr>
          <p:cNvPr id="21" name="Chevron 20"/>
          <p:cNvSpPr/>
          <p:nvPr/>
        </p:nvSpPr>
        <p:spPr>
          <a:xfrm>
            <a:off x="1946275" y="1341438"/>
            <a:ext cx="6657975" cy="719137"/>
          </a:xfrm>
          <a:prstGeom prst="chevron">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altLang="zh-CN">
                <a:solidFill>
                  <a:srgbClr val="000066"/>
                </a:solidFill>
                <a:ea typeface="SimSun" pitchFamily="2" charset="-122"/>
                <a:cs typeface="Arial" charset="0"/>
              </a:rPr>
              <a:t>Please draw card from the envelope </a:t>
            </a:r>
            <a:endParaRPr lang="en-GB">
              <a:solidFill>
                <a:schemeClr val="tx2"/>
              </a:solidFill>
              <a:cs typeface="Arial" charset="0"/>
            </a:endParaRPr>
          </a:p>
        </p:txBody>
      </p:sp>
      <p:sp>
        <p:nvSpPr>
          <p:cNvPr id="22" name="Pentagon 21"/>
          <p:cNvSpPr/>
          <p:nvPr/>
        </p:nvSpPr>
        <p:spPr>
          <a:xfrm>
            <a:off x="361950" y="2276475"/>
            <a:ext cx="1655763" cy="720725"/>
          </a:xfrm>
          <a:prstGeom prst="homePlate">
            <a:avLst/>
          </a:prstGeom>
          <a:solidFill>
            <a:srgbClr val="00B0F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Learn Role</a:t>
            </a:r>
          </a:p>
        </p:txBody>
      </p:sp>
      <p:sp>
        <p:nvSpPr>
          <p:cNvPr id="23" name="Chevron 22"/>
          <p:cNvSpPr/>
          <p:nvPr/>
        </p:nvSpPr>
        <p:spPr>
          <a:xfrm>
            <a:off x="1946275" y="2276475"/>
            <a:ext cx="6657975" cy="720725"/>
          </a:xfrm>
          <a:prstGeom prst="chevron">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altLang="zh-CN">
                <a:solidFill>
                  <a:srgbClr val="000066"/>
                </a:solidFill>
                <a:ea typeface="SimSun" pitchFamily="2" charset="-122"/>
                <a:cs typeface="Arial" charset="0"/>
              </a:rPr>
              <a:t>Find your seat an learn the role </a:t>
            </a:r>
            <a:endParaRPr lang="en-GB">
              <a:solidFill>
                <a:schemeClr val="tx2"/>
              </a:solidFill>
              <a:cs typeface="Arial" charset="0"/>
            </a:endParaRPr>
          </a:p>
        </p:txBody>
      </p:sp>
      <p:sp>
        <p:nvSpPr>
          <p:cNvPr id="24" name="Pentagon 23"/>
          <p:cNvSpPr/>
          <p:nvPr/>
        </p:nvSpPr>
        <p:spPr>
          <a:xfrm>
            <a:off x="361950" y="3284538"/>
            <a:ext cx="1655763" cy="720725"/>
          </a:xfrm>
          <a:prstGeom prst="homePlate">
            <a:avLst/>
          </a:prstGeom>
          <a:solidFill>
            <a:srgbClr val="00B0F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Questions</a:t>
            </a:r>
          </a:p>
        </p:txBody>
      </p:sp>
      <p:sp>
        <p:nvSpPr>
          <p:cNvPr id="25" name="Chevron 24"/>
          <p:cNvSpPr/>
          <p:nvPr/>
        </p:nvSpPr>
        <p:spPr>
          <a:xfrm>
            <a:off x="1946275" y="3284538"/>
            <a:ext cx="6657975" cy="720725"/>
          </a:xfrm>
          <a:prstGeom prst="chevron">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altLang="zh-CN">
                <a:solidFill>
                  <a:srgbClr val="000066"/>
                </a:solidFill>
                <a:ea typeface="SimSun" pitchFamily="2" charset="-122"/>
                <a:cs typeface="Arial" charset="0"/>
              </a:rPr>
              <a:t>Ask the facilitator or your manager if you have questions </a:t>
            </a:r>
            <a:endParaRPr lang="en-GB">
              <a:solidFill>
                <a:schemeClr val="tx2"/>
              </a:solidFill>
              <a:cs typeface="Arial" charset="0"/>
            </a:endParaRPr>
          </a:p>
        </p:txBody>
      </p:sp>
      <p:sp>
        <p:nvSpPr>
          <p:cNvPr id="28" name="Pentagon 27"/>
          <p:cNvSpPr/>
          <p:nvPr/>
        </p:nvSpPr>
        <p:spPr>
          <a:xfrm>
            <a:off x="361950" y="4292600"/>
            <a:ext cx="1655762" cy="720725"/>
          </a:xfrm>
          <a:prstGeom prst="homePlate">
            <a:avLst/>
          </a:prstGeom>
          <a:solidFill>
            <a:srgbClr val="00B0F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Get ready</a:t>
            </a:r>
          </a:p>
        </p:txBody>
      </p:sp>
      <p:sp>
        <p:nvSpPr>
          <p:cNvPr id="29" name="Chevron 28"/>
          <p:cNvSpPr/>
          <p:nvPr/>
        </p:nvSpPr>
        <p:spPr>
          <a:xfrm>
            <a:off x="1946275" y="4292600"/>
            <a:ext cx="6657975" cy="720725"/>
          </a:xfrm>
          <a:prstGeom prst="chevron">
            <a:avLst/>
          </a:prstGeom>
          <a:solidFill>
            <a:schemeClr val="tx1"/>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altLang="zh-CN">
                <a:solidFill>
                  <a:srgbClr val="000066"/>
                </a:solidFill>
                <a:ea typeface="SimSun" pitchFamily="2" charset="-122"/>
                <a:cs typeface="Arial" charset="0"/>
              </a:rPr>
              <a:t>Please prepare your station to play Round 1 </a:t>
            </a:r>
            <a:endParaRPr lang="en-GB">
              <a:solidFill>
                <a:schemeClr val="tx2"/>
              </a:solidFill>
              <a:cs typeface="Arial" charset="0"/>
            </a:endParaRPr>
          </a:p>
        </p:txBody>
      </p:sp>
      <p:pic>
        <p:nvPicPr>
          <p:cNvPr id="181270" name="Picture 9" descr="chronometer"/>
          <p:cNvPicPr>
            <a:picLocks noChangeAspect="1" noChangeArrowheads="1"/>
          </p:cNvPicPr>
          <p:nvPr/>
        </p:nvPicPr>
        <p:blipFill>
          <a:blip r:embed="rId2" cstate="print"/>
          <a:srcRect/>
          <a:stretch>
            <a:fillRect/>
          </a:stretch>
        </p:blipFill>
        <p:spPr bwMode="auto">
          <a:xfrm>
            <a:off x="681375" y="5229225"/>
            <a:ext cx="1016912" cy="1068544"/>
          </a:xfrm>
          <a:prstGeom prst="rect">
            <a:avLst/>
          </a:prstGeom>
          <a:noFill/>
          <a:ln w="9525">
            <a:noFill/>
            <a:miter lim="800000"/>
            <a:headEnd/>
            <a:tailEnd/>
          </a:ln>
        </p:spPr>
      </p:pic>
      <p:sp>
        <p:nvSpPr>
          <p:cNvPr id="34" name="TextBox 33"/>
          <p:cNvSpPr txBox="1"/>
          <p:nvPr/>
        </p:nvSpPr>
        <p:spPr>
          <a:xfrm>
            <a:off x="1828800" y="5578553"/>
            <a:ext cx="2053277" cy="461665"/>
          </a:xfrm>
          <a:prstGeom prst="rect">
            <a:avLst/>
          </a:prstGeom>
          <a:noFill/>
        </p:spPr>
        <p:txBody>
          <a:bodyPr wrap="square">
            <a:spAutoFit/>
          </a:bodyPr>
          <a:lstStyle/>
          <a:p>
            <a:pPr>
              <a:defRPr/>
            </a:pPr>
            <a:r>
              <a:rPr lang="en-GB" sz="2400" b="1" dirty="0">
                <a:solidFill>
                  <a:srgbClr val="99CC33"/>
                </a:solidFill>
                <a:latin typeface="+mj-lt"/>
                <a:ea typeface="+mj-ea"/>
                <a:cs typeface="Arial" pitchFamily="34" charset="0"/>
              </a:rPr>
              <a:t>10 minutes</a:t>
            </a:r>
          </a:p>
        </p:txBody>
      </p:sp>
      <p:sp>
        <p:nvSpPr>
          <p:cNvPr id="16" name="Rectangle 15"/>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800" y="50800"/>
            <a:ext cx="9036000" cy="67437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10792797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1763713" y="1520825"/>
            <a:ext cx="5795962" cy="3852863"/>
          </a:xfrm>
          <a:prstGeom prst="rect">
            <a:avLst/>
          </a:prstGeom>
          <a:solidFill>
            <a:srgbClr val="E5E5CB"/>
          </a:solidFill>
          <a:ln w="0" algn="ctr">
            <a:noFill/>
            <a:miter lim="800000"/>
            <a:headEnd/>
            <a:tailEnd/>
          </a:ln>
        </p:spPr>
        <p:txBody>
          <a:bodyPr wrap="none" lIns="0" tIns="0" rIns="0" bIns="0" anchor="ctr"/>
          <a:lstStyle/>
          <a:p>
            <a:endParaRPr lang="en-US">
              <a:solidFill>
                <a:srgbClr val="FFFFFF"/>
              </a:solidFill>
            </a:endParaRPr>
          </a:p>
        </p:txBody>
      </p:sp>
      <p:sp>
        <p:nvSpPr>
          <p:cNvPr id="182275" name="Rectangle 2"/>
          <p:cNvSpPr>
            <a:spLocks noChangeArrowheads="1"/>
          </p:cNvSpPr>
          <p:nvPr/>
        </p:nvSpPr>
        <p:spPr bwMode="auto">
          <a:xfrm>
            <a:off x="1824038" y="1592263"/>
            <a:ext cx="5664200" cy="3695700"/>
          </a:xfrm>
          <a:prstGeom prst="rect">
            <a:avLst/>
          </a:prstGeom>
          <a:solidFill>
            <a:srgbClr val="FFFFFF"/>
          </a:solidFill>
          <a:ln w="3175" algn="ctr">
            <a:solidFill>
              <a:srgbClr val="002776"/>
            </a:solidFill>
            <a:miter lim="800000"/>
            <a:headEnd/>
            <a:tailEnd/>
          </a:ln>
        </p:spPr>
        <p:txBody>
          <a:bodyPr lIns="0" tIns="0" rIns="0" bIns="0" anchor="ctr"/>
          <a:lstStyle/>
          <a:p>
            <a:pPr marL="268288" indent="-174625"/>
            <a:endParaRPr lang="en-US" sz="1600">
              <a:solidFill>
                <a:srgbClr val="000066"/>
              </a:solidFill>
            </a:endParaRPr>
          </a:p>
        </p:txBody>
      </p:sp>
      <p:sp>
        <p:nvSpPr>
          <p:cNvPr id="182276" name="Title 1"/>
          <p:cNvSpPr>
            <a:spLocks noGrp="1"/>
          </p:cNvSpPr>
          <p:nvPr>
            <p:ph type="title"/>
          </p:nvPr>
        </p:nvSpPr>
        <p:spPr/>
        <p:txBody>
          <a:bodyPr/>
          <a:lstStyle/>
          <a:p>
            <a:r>
              <a:rPr lang="en-GB" smtClean="0"/>
              <a:t>Simulation Round 1</a:t>
            </a:r>
            <a:br>
              <a:rPr lang="en-GB" smtClean="0"/>
            </a:br>
            <a:r>
              <a:rPr lang="en-GB" sz="1800" b="1" smtClean="0">
                <a:solidFill>
                  <a:srgbClr val="92D050"/>
                </a:solidFill>
              </a:rPr>
              <a:t>Start</a:t>
            </a:r>
          </a:p>
        </p:txBody>
      </p:sp>
      <p:sp>
        <p:nvSpPr>
          <p:cNvPr id="182277" name="Slide Number Placeholder 4"/>
          <p:cNvSpPr>
            <a:spLocks noGrp="1"/>
          </p:cNvSpPr>
          <p:nvPr>
            <p:ph type="sldNum" sz="quarter" idx="11"/>
          </p:nvPr>
        </p:nvSpPr>
        <p:spPr>
          <a:noFill/>
        </p:spPr>
        <p:txBody>
          <a:bodyPr/>
          <a:lstStyle/>
          <a:p>
            <a:fld id="{24B199C8-CD53-478A-9A99-781E3880238C}" type="slidenum">
              <a:rPr lang="en-GB" altLang="en-GB"/>
              <a:pPr/>
              <a:t>66</a:t>
            </a:fld>
            <a:endParaRPr lang="en-GB" altLang="en-GB"/>
          </a:p>
        </p:txBody>
      </p:sp>
      <p:sp>
        <p:nvSpPr>
          <p:cNvPr id="182278" name="Content Placeholder 5"/>
          <p:cNvSpPr>
            <a:spLocks/>
          </p:cNvSpPr>
          <p:nvPr/>
        </p:nvSpPr>
        <p:spPr bwMode="auto">
          <a:xfrm flipH="1">
            <a:off x="2124075" y="1341438"/>
            <a:ext cx="4968875" cy="4878387"/>
          </a:xfrm>
          <a:prstGeom prst="rect">
            <a:avLst/>
          </a:prstGeom>
          <a:noFill/>
          <a:ln w="9525">
            <a:noFill/>
            <a:miter lim="800000"/>
            <a:headEnd/>
            <a:tailEnd/>
          </a:ln>
        </p:spPr>
        <p:txBody>
          <a:bodyPr/>
          <a:lstStyle/>
          <a:p>
            <a:pPr marL="382588" indent="-342900" algn="ctr" defTabSz="844550" eaLnBrk="0" hangingPunct="0">
              <a:spcBef>
                <a:spcPts val="700"/>
              </a:spcBef>
              <a:buClr>
                <a:schemeClr val="tx1"/>
              </a:buClr>
              <a:buSzPct val="100000"/>
              <a:buFont typeface="Arial" charset="0"/>
              <a:buNone/>
            </a:pPr>
            <a:endParaRPr lang="en-GB" altLang="zh-CN">
              <a:ea typeface="SimSun" pitchFamily="2" charset="-122"/>
            </a:endParaRPr>
          </a:p>
          <a:p>
            <a:pPr marL="382588" indent="-342900" algn="ctr" defTabSz="844550" eaLnBrk="0" hangingPunct="0">
              <a:spcBef>
                <a:spcPts val="700"/>
              </a:spcBef>
              <a:buClr>
                <a:schemeClr val="tx1"/>
              </a:buClr>
              <a:buSzPct val="100000"/>
              <a:buFont typeface="Arial" charset="0"/>
              <a:buNone/>
            </a:pPr>
            <a:r>
              <a:rPr lang="en-GB" altLang="zh-CN" sz="2400" b="1">
                <a:solidFill>
                  <a:srgbClr val="000066"/>
                </a:solidFill>
                <a:ea typeface="SimSun" pitchFamily="2" charset="-122"/>
              </a:rPr>
              <a:t>Run Round 1 for 12 minutes</a:t>
            </a:r>
          </a:p>
          <a:p>
            <a:pPr marL="382588" indent="-342900" defTabSz="844550" eaLnBrk="0" hangingPunct="0">
              <a:spcBef>
                <a:spcPts val="700"/>
              </a:spcBef>
              <a:buClr>
                <a:schemeClr val="tx1"/>
              </a:buClr>
              <a:buSzPct val="100000"/>
              <a:buFont typeface="Arial" charset="0"/>
              <a:buNone/>
            </a:pPr>
            <a:endParaRPr lang="en-GB" altLang="zh-CN" sz="1500" b="1">
              <a:ea typeface="SimSun" pitchFamily="2" charset="-122"/>
            </a:endParaRPr>
          </a:p>
          <a:p>
            <a:pPr marL="382588" indent="-342900" defTabSz="844550" eaLnBrk="0" hangingPunct="0">
              <a:spcBef>
                <a:spcPts val="700"/>
              </a:spcBef>
              <a:buClr>
                <a:schemeClr val="tx1"/>
              </a:buClr>
              <a:buSzPct val="100000"/>
              <a:buFont typeface="Arial" charset="0"/>
              <a:buChar char="•"/>
            </a:pPr>
            <a:endParaRPr lang="en-GB" altLang="zh-CN" sz="1500" b="1">
              <a:ea typeface="SimSun" pitchFamily="2" charset="-122"/>
            </a:endParaRPr>
          </a:p>
          <a:p>
            <a:pPr marL="382588" indent="-342900" defTabSz="844550" eaLnBrk="0" hangingPunct="0">
              <a:spcBef>
                <a:spcPts val="700"/>
              </a:spcBef>
              <a:buClr>
                <a:schemeClr val="tx1"/>
              </a:buClr>
              <a:buSzPct val="100000"/>
              <a:buFont typeface="Arial" charset="0"/>
              <a:buNone/>
            </a:pPr>
            <a:endParaRPr lang="en-GB" altLang="zh-CN" sz="1500" b="1">
              <a:ea typeface="SimSun" pitchFamily="2" charset="-122"/>
            </a:endParaRPr>
          </a:p>
        </p:txBody>
      </p:sp>
      <p:pic>
        <p:nvPicPr>
          <p:cNvPr id="182279" name="Picture 9" descr="chronometer"/>
          <p:cNvPicPr>
            <a:picLocks noChangeAspect="1" noChangeArrowheads="1"/>
          </p:cNvPicPr>
          <p:nvPr/>
        </p:nvPicPr>
        <p:blipFill>
          <a:blip r:embed="rId2" cstate="print"/>
          <a:srcRect/>
          <a:stretch>
            <a:fillRect/>
          </a:stretch>
        </p:blipFill>
        <p:spPr bwMode="auto">
          <a:xfrm>
            <a:off x="4756150" y="2636838"/>
            <a:ext cx="1831975" cy="1930400"/>
          </a:xfrm>
          <a:prstGeom prst="rect">
            <a:avLst/>
          </a:prstGeom>
          <a:noFill/>
          <a:ln w="9525">
            <a:noFill/>
            <a:miter lim="800000"/>
            <a:headEnd/>
            <a:tailEnd/>
          </a:ln>
        </p:spPr>
      </p:pic>
      <p:pic>
        <p:nvPicPr>
          <p:cNvPr id="182280" name="Picture 15"/>
          <p:cNvPicPr>
            <a:picLocks noChangeAspect="1" noChangeArrowheads="1"/>
          </p:cNvPicPr>
          <p:nvPr/>
        </p:nvPicPr>
        <p:blipFill>
          <a:blip r:embed="rId3" cstate="print"/>
          <a:srcRect/>
          <a:stretch>
            <a:fillRect/>
          </a:stretch>
        </p:blipFill>
        <p:spPr bwMode="auto">
          <a:xfrm>
            <a:off x="2484438" y="2636838"/>
            <a:ext cx="2035175" cy="1944687"/>
          </a:xfrm>
          <a:prstGeom prst="rect">
            <a:avLst/>
          </a:prstGeom>
          <a:noFill/>
          <a:ln w="9525">
            <a:noFill/>
            <a:miter lim="800000"/>
            <a:headEnd/>
            <a:tailEnd/>
          </a:ln>
        </p:spPr>
      </p:pic>
      <p:sp>
        <p:nvSpPr>
          <p:cNvPr id="11" name="Rectangle 10"/>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800" y="50800"/>
            <a:ext cx="9036000" cy="67437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9896616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400550" y="1476375"/>
            <a:ext cx="4248150" cy="3960813"/>
          </a:xfrm>
          <a:prstGeom prst="rect">
            <a:avLst/>
          </a:prstGeom>
          <a:solidFill>
            <a:srgbClr val="E5E5CB"/>
          </a:solidFill>
          <a:ln w="0" algn="ctr">
            <a:noFill/>
            <a:miter lim="800000"/>
            <a:headEnd/>
            <a:tailEnd/>
          </a:ln>
        </p:spPr>
        <p:txBody>
          <a:bodyPr wrap="none" lIns="0" tIns="0" rIns="0" bIns="0" anchor="ctr"/>
          <a:lstStyle/>
          <a:p>
            <a:endParaRPr lang="en-US">
              <a:solidFill>
                <a:srgbClr val="FFFFFF"/>
              </a:solidFill>
            </a:endParaRPr>
          </a:p>
        </p:txBody>
      </p:sp>
      <p:sp>
        <p:nvSpPr>
          <p:cNvPr id="183299" name="Rectangle 2"/>
          <p:cNvSpPr>
            <a:spLocks noChangeArrowheads="1"/>
          </p:cNvSpPr>
          <p:nvPr/>
        </p:nvSpPr>
        <p:spPr bwMode="auto">
          <a:xfrm>
            <a:off x="4508500" y="1573213"/>
            <a:ext cx="4032250" cy="3767137"/>
          </a:xfrm>
          <a:prstGeom prst="rect">
            <a:avLst/>
          </a:prstGeom>
          <a:solidFill>
            <a:srgbClr val="FFFFFF"/>
          </a:solidFill>
          <a:ln w="3175" algn="ctr">
            <a:solidFill>
              <a:srgbClr val="002776"/>
            </a:solidFill>
            <a:miter lim="800000"/>
            <a:headEnd/>
            <a:tailEnd/>
          </a:ln>
        </p:spPr>
        <p:txBody>
          <a:bodyPr lIns="0" tIns="0" rIns="0" bIns="0" anchor="ctr"/>
          <a:lstStyle/>
          <a:p>
            <a:pPr marL="266700" indent="-182563"/>
            <a:r>
              <a:rPr lang="en-GB" altLang="zh-CN" b="1" dirty="0">
                <a:solidFill>
                  <a:srgbClr val="000066"/>
                </a:solidFill>
                <a:ea typeface="SimSun" pitchFamily="2" charset="-122"/>
              </a:rPr>
              <a:t>Feedback - How did it go?</a:t>
            </a:r>
            <a:endParaRPr lang="en-GB" dirty="0">
              <a:solidFill>
                <a:schemeClr val="tx2"/>
              </a:solidFill>
            </a:endParaRPr>
          </a:p>
          <a:p>
            <a:pPr marL="266700" indent="-182563">
              <a:buFont typeface="Arial" charset="0"/>
              <a:buChar char="•"/>
            </a:pPr>
            <a:endParaRPr lang="en-GB" dirty="0">
              <a:solidFill>
                <a:schemeClr val="accent1"/>
              </a:solidFill>
            </a:endParaRPr>
          </a:p>
          <a:p>
            <a:pPr marL="266700" indent="-182563">
              <a:buFont typeface="Arial" charset="0"/>
              <a:buChar char="•"/>
            </a:pPr>
            <a:r>
              <a:rPr lang="en-GB" dirty="0">
                <a:solidFill>
                  <a:schemeClr val="accent1"/>
                </a:solidFill>
              </a:rPr>
              <a:t>End to End (E2E) process</a:t>
            </a:r>
          </a:p>
          <a:p>
            <a:pPr marL="266700" indent="-182563"/>
            <a:r>
              <a:rPr lang="en-GB" dirty="0">
                <a:solidFill>
                  <a:schemeClr val="accent1"/>
                </a:solidFill>
              </a:rPr>
              <a:t> </a:t>
            </a:r>
          </a:p>
          <a:p>
            <a:pPr marL="266700" indent="-182563">
              <a:buFont typeface="Arial" charset="0"/>
              <a:buChar char="•"/>
            </a:pPr>
            <a:r>
              <a:rPr lang="en-GB" dirty="0">
                <a:solidFill>
                  <a:schemeClr val="accent1"/>
                </a:solidFill>
              </a:rPr>
              <a:t>WIP levels</a:t>
            </a:r>
          </a:p>
          <a:p>
            <a:pPr marL="266700" indent="-182563"/>
            <a:r>
              <a:rPr lang="en-GB" dirty="0">
                <a:solidFill>
                  <a:schemeClr val="accent1"/>
                </a:solidFill>
              </a:rPr>
              <a:t> </a:t>
            </a:r>
          </a:p>
          <a:p>
            <a:pPr marL="266700" indent="-182563">
              <a:buFont typeface="Arial" charset="0"/>
              <a:buChar char="•"/>
            </a:pPr>
            <a:r>
              <a:rPr lang="en-GB" dirty="0">
                <a:solidFill>
                  <a:schemeClr val="accent1"/>
                </a:solidFill>
              </a:rPr>
              <a:t>Idle time</a:t>
            </a:r>
          </a:p>
          <a:p>
            <a:pPr marL="266700" indent="-182563">
              <a:buFont typeface="Arial" charset="0"/>
              <a:buChar char="•"/>
            </a:pPr>
            <a:endParaRPr lang="en-GB" dirty="0">
              <a:solidFill>
                <a:schemeClr val="accent1"/>
              </a:solidFill>
            </a:endParaRPr>
          </a:p>
          <a:p>
            <a:pPr marL="266700" indent="-182563">
              <a:buFont typeface="Arial" charset="0"/>
              <a:buChar char="•"/>
            </a:pPr>
            <a:r>
              <a:rPr lang="en-GB" dirty="0">
                <a:solidFill>
                  <a:schemeClr val="accent1"/>
                </a:solidFill>
              </a:rPr>
              <a:t>Morale during the process</a:t>
            </a:r>
          </a:p>
        </p:txBody>
      </p:sp>
      <p:sp>
        <p:nvSpPr>
          <p:cNvPr id="183300" name="Title 1"/>
          <p:cNvSpPr>
            <a:spLocks noGrp="1"/>
          </p:cNvSpPr>
          <p:nvPr>
            <p:ph type="title"/>
          </p:nvPr>
        </p:nvSpPr>
        <p:spPr/>
        <p:txBody>
          <a:bodyPr/>
          <a:lstStyle/>
          <a:p>
            <a:r>
              <a:rPr lang="en-GB" smtClean="0"/>
              <a:t>Simulation Round 1</a:t>
            </a:r>
            <a:br>
              <a:rPr lang="en-GB" smtClean="0"/>
            </a:br>
            <a:r>
              <a:rPr lang="en-GB" sz="1800" b="1" smtClean="0">
                <a:solidFill>
                  <a:srgbClr val="92D050"/>
                </a:solidFill>
              </a:rPr>
              <a:t>Feedback and post round summary</a:t>
            </a:r>
          </a:p>
        </p:txBody>
      </p:sp>
      <p:sp>
        <p:nvSpPr>
          <p:cNvPr id="183301" name="Slide Number Placeholder 4"/>
          <p:cNvSpPr>
            <a:spLocks noGrp="1"/>
          </p:cNvSpPr>
          <p:nvPr>
            <p:ph type="sldNum" sz="quarter" idx="11"/>
          </p:nvPr>
        </p:nvSpPr>
        <p:spPr>
          <a:noFill/>
        </p:spPr>
        <p:txBody>
          <a:bodyPr/>
          <a:lstStyle/>
          <a:p>
            <a:fld id="{D5AB604C-7C30-4C67-BFDD-268C92997174}" type="slidenum">
              <a:rPr lang="en-GB" altLang="en-GB"/>
              <a:pPr/>
              <a:t>67</a:t>
            </a:fld>
            <a:endParaRPr lang="en-GB" altLang="en-GB"/>
          </a:p>
        </p:txBody>
      </p:sp>
      <p:pic>
        <p:nvPicPr>
          <p:cNvPr id="183302" name="Picture 7"/>
          <p:cNvPicPr>
            <a:picLocks noChangeAspect="1" noChangeArrowheads="1"/>
          </p:cNvPicPr>
          <p:nvPr/>
        </p:nvPicPr>
        <p:blipFill>
          <a:blip r:embed="rId2" cstate="print"/>
          <a:srcRect/>
          <a:stretch>
            <a:fillRect/>
          </a:stretch>
        </p:blipFill>
        <p:spPr bwMode="auto">
          <a:xfrm>
            <a:off x="900113" y="2489994"/>
            <a:ext cx="2933700" cy="1933575"/>
          </a:xfrm>
          <a:prstGeom prst="rect">
            <a:avLst/>
          </a:prstGeom>
          <a:noFill/>
          <a:ln w="9525">
            <a:noFill/>
            <a:miter lim="800000"/>
            <a:headEnd/>
            <a:tailEnd/>
          </a:ln>
        </p:spPr>
      </p:pic>
      <p:sp>
        <p:nvSpPr>
          <p:cNvPr id="9" name="Rectangle 8"/>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800" y="50800"/>
            <a:ext cx="9036000" cy="67437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extLst>
      <p:ext uri="{BB962C8B-B14F-4D97-AF65-F5344CB8AC3E}">
        <p14:creationId xmlns:p14="http://schemas.microsoft.com/office/powerpoint/2010/main" val="20576898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GB" smtClean="0"/>
              <a:t>Data and Information Requirements</a:t>
            </a:r>
            <a:br>
              <a:rPr lang="en-GB" smtClean="0"/>
            </a:br>
            <a:r>
              <a:rPr lang="en-GB" sz="1800" b="1" smtClean="0">
                <a:solidFill>
                  <a:srgbClr val="92D050"/>
                </a:solidFill>
              </a:rPr>
              <a:t>Collecting Data to understand the current state of the process</a:t>
            </a:r>
            <a:endParaRPr lang="en-GB" smtClean="0"/>
          </a:p>
        </p:txBody>
      </p:sp>
      <p:sp>
        <p:nvSpPr>
          <p:cNvPr id="184323" name="Slide Number Placeholder 4"/>
          <p:cNvSpPr>
            <a:spLocks noGrp="1"/>
          </p:cNvSpPr>
          <p:nvPr>
            <p:ph type="sldNum" sz="quarter" idx="11"/>
          </p:nvPr>
        </p:nvSpPr>
        <p:spPr>
          <a:noFill/>
        </p:spPr>
        <p:txBody>
          <a:bodyPr/>
          <a:lstStyle/>
          <a:p>
            <a:fld id="{BA1775BF-C3BC-4AEF-BB6F-17EFD3A20ABC}" type="slidenum">
              <a:rPr lang="en-GB" altLang="en-GB"/>
              <a:pPr/>
              <a:t>68</a:t>
            </a:fld>
            <a:endParaRPr lang="en-GB" altLang="en-GB"/>
          </a:p>
        </p:txBody>
      </p:sp>
      <p:sp>
        <p:nvSpPr>
          <p:cNvPr id="184324" name="Rectangle 3"/>
          <p:cNvSpPr>
            <a:spLocks noChangeArrowheads="1"/>
          </p:cNvSpPr>
          <p:nvPr/>
        </p:nvSpPr>
        <p:spPr bwMode="auto">
          <a:xfrm>
            <a:off x="4914900" y="1549400"/>
            <a:ext cx="3744913" cy="3959225"/>
          </a:xfrm>
          <a:prstGeom prst="rect">
            <a:avLst/>
          </a:prstGeom>
          <a:noFill/>
          <a:ln w="9525" algn="ctr">
            <a:noFill/>
            <a:miter lim="800000"/>
            <a:headEnd/>
            <a:tailEnd/>
          </a:ln>
        </p:spPr>
        <p:txBody>
          <a:bodyPr lIns="92075" tIns="46038" rIns="92075" bIns="46038"/>
          <a:lstStyle/>
          <a:p>
            <a:pPr marL="185738" indent="-185738">
              <a:lnSpc>
                <a:spcPct val="90000"/>
              </a:lnSpc>
              <a:spcAft>
                <a:spcPct val="40000"/>
              </a:spcAft>
              <a:buFont typeface="Arial" charset="0"/>
              <a:buChar char="•"/>
              <a:tabLst>
                <a:tab pos="1831975" algn="l"/>
              </a:tabLst>
            </a:pPr>
            <a:r>
              <a:rPr lang="en-GB" sz="1400" dirty="0">
                <a:solidFill>
                  <a:schemeClr val="accent1"/>
                </a:solidFill>
              </a:rPr>
              <a:t>Discrete and non-discrete data</a:t>
            </a:r>
          </a:p>
          <a:p>
            <a:pPr marL="185738" indent="-185738">
              <a:lnSpc>
                <a:spcPct val="90000"/>
              </a:lnSpc>
              <a:spcAft>
                <a:spcPct val="40000"/>
              </a:spcAft>
              <a:buFontTx/>
              <a:buChar char="•"/>
              <a:tabLst>
                <a:tab pos="1831975" algn="l"/>
              </a:tabLst>
            </a:pPr>
            <a:r>
              <a:rPr lang="en-GB" sz="1400" dirty="0">
                <a:solidFill>
                  <a:schemeClr val="accent1"/>
                </a:solidFill>
              </a:rPr>
              <a:t>Performance reports</a:t>
            </a:r>
          </a:p>
          <a:p>
            <a:pPr marL="185738" indent="-185738">
              <a:lnSpc>
                <a:spcPct val="90000"/>
              </a:lnSpc>
              <a:spcAft>
                <a:spcPct val="40000"/>
              </a:spcAft>
              <a:buFontTx/>
              <a:buChar char="•"/>
              <a:tabLst>
                <a:tab pos="1831975" algn="l"/>
              </a:tabLst>
            </a:pPr>
            <a:r>
              <a:rPr lang="en-GB" sz="1400" dirty="0">
                <a:solidFill>
                  <a:schemeClr val="accent1"/>
                </a:solidFill>
              </a:rPr>
              <a:t>Customer complaints / satisfaction scores</a:t>
            </a:r>
          </a:p>
          <a:p>
            <a:pPr marL="185738" indent="-185738">
              <a:lnSpc>
                <a:spcPct val="90000"/>
              </a:lnSpc>
              <a:spcAft>
                <a:spcPct val="40000"/>
              </a:spcAft>
              <a:buFontTx/>
              <a:buChar char="•"/>
              <a:tabLst>
                <a:tab pos="1831975" algn="l"/>
              </a:tabLst>
            </a:pPr>
            <a:r>
              <a:rPr lang="en-GB" sz="1400" dirty="0">
                <a:solidFill>
                  <a:schemeClr val="accent1"/>
                </a:solidFill>
              </a:rPr>
              <a:t>Sales figures</a:t>
            </a:r>
          </a:p>
          <a:p>
            <a:pPr marL="185738" indent="-185738">
              <a:lnSpc>
                <a:spcPct val="90000"/>
              </a:lnSpc>
              <a:spcAft>
                <a:spcPct val="40000"/>
              </a:spcAft>
              <a:buFontTx/>
              <a:buChar char="•"/>
              <a:tabLst>
                <a:tab pos="1831975" algn="l"/>
              </a:tabLst>
            </a:pPr>
            <a:r>
              <a:rPr lang="en-GB" sz="1400" dirty="0">
                <a:solidFill>
                  <a:schemeClr val="accent1"/>
                </a:solidFill>
              </a:rPr>
              <a:t>Customer demand (historical/forecast)</a:t>
            </a:r>
          </a:p>
          <a:p>
            <a:pPr marL="185738" indent="-185738">
              <a:lnSpc>
                <a:spcPct val="90000"/>
              </a:lnSpc>
              <a:spcAft>
                <a:spcPct val="40000"/>
              </a:spcAft>
              <a:buFontTx/>
              <a:buChar char="•"/>
              <a:tabLst>
                <a:tab pos="1831975" algn="l"/>
              </a:tabLst>
            </a:pPr>
            <a:r>
              <a:rPr lang="en-GB" sz="1400" dirty="0">
                <a:solidFill>
                  <a:schemeClr val="accent1"/>
                </a:solidFill>
              </a:rPr>
              <a:t>Lead time</a:t>
            </a:r>
          </a:p>
          <a:p>
            <a:pPr marL="185738" indent="-185738">
              <a:lnSpc>
                <a:spcPct val="90000"/>
              </a:lnSpc>
              <a:spcAft>
                <a:spcPct val="40000"/>
              </a:spcAft>
              <a:buFontTx/>
              <a:buChar char="•"/>
              <a:tabLst>
                <a:tab pos="1831975" algn="l"/>
              </a:tabLst>
            </a:pPr>
            <a:r>
              <a:rPr lang="en-GB" sz="1400" dirty="0">
                <a:solidFill>
                  <a:schemeClr val="accent1"/>
                </a:solidFill>
              </a:rPr>
              <a:t>Process touch time</a:t>
            </a:r>
            <a:endParaRPr lang="en-US" sz="1400" dirty="0">
              <a:solidFill>
                <a:schemeClr val="accent1"/>
              </a:solidFill>
            </a:endParaRPr>
          </a:p>
          <a:p>
            <a:pPr marL="185738" indent="-185738">
              <a:lnSpc>
                <a:spcPct val="90000"/>
              </a:lnSpc>
              <a:spcAft>
                <a:spcPct val="40000"/>
              </a:spcAft>
              <a:buFontTx/>
              <a:buChar char="•"/>
              <a:tabLst>
                <a:tab pos="1831975" algn="l"/>
              </a:tabLst>
            </a:pPr>
            <a:r>
              <a:rPr lang="en-US" sz="1400" dirty="0">
                <a:solidFill>
                  <a:schemeClr val="accent1"/>
                </a:solidFill>
              </a:rPr>
              <a:t>Backlog volumes</a:t>
            </a:r>
          </a:p>
          <a:p>
            <a:pPr marL="185738" indent="-185738">
              <a:lnSpc>
                <a:spcPct val="90000"/>
              </a:lnSpc>
              <a:spcAft>
                <a:spcPct val="40000"/>
              </a:spcAft>
              <a:buFontTx/>
              <a:buChar char="•"/>
              <a:tabLst>
                <a:tab pos="1831975" algn="l"/>
              </a:tabLst>
            </a:pPr>
            <a:r>
              <a:rPr lang="en-US" sz="1400" dirty="0">
                <a:solidFill>
                  <a:schemeClr val="accent1"/>
                </a:solidFill>
              </a:rPr>
              <a:t>Defect and accuracy rates</a:t>
            </a:r>
          </a:p>
          <a:p>
            <a:pPr marL="185738" indent="-185738">
              <a:lnSpc>
                <a:spcPct val="90000"/>
              </a:lnSpc>
              <a:spcAft>
                <a:spcPct val="40000"/>
              </a:spcAft>
              <a:buFontTx/>
              <a:buChar char="•"/>
              <a:tabLst>
                <a:tab pos="1831975" algn="l"/>
              </a:tabLst>
            </a:pPr>
            <a:r>
              <a:rPr lang="en-US" sz="1400" dirty="0">
                <a:solidFill>
                  <a:schemeClr val="accent1"/>
                </a:solidFill>
              </a:rPr>
              <a:t>Rework rates</a:t>
            </a:r>
          </a:p>
          <a:p>
            <a:pPr marL="185738" indent="-185738">
              <a:lnSpc>
                <a:spcPct val="90000"/>
              </a:lnSpc>
              <a:spcAft>
                <a:spcPct val="40000"/>
              </a:spcAft>
              <a:buFontTx/>
              <a:buChar char="•"/>
              <a:tabLst>
                <a:tab pos="1831975" algn="l"/>
              </a:tabLst>
            </a:pPr>
            <a:r>
              <a:rPr lang="en-US" sz="1400" dirty="0">
                <a:solidFill>
                  <a:schemeClr val="accent1"/>
                </a:solidFill>
              </a:rPr>
              <a:t>Bottlenecks</a:t>
            </a:r>
          </a:p>
          <a:p>
            <a:pPr marL="185738" indent="-185738">
              <a:lnSpc>
                <a:spcPct val="90000"/>
              </a:lnSpc>
              <a:spcAft>
                <a:spcPct val="40000"/>
              </a:spcAft>
              <a:buFontTx/>
              <a:buChar char="•"/>
              <a:tabLst>
                <a:tab pos="1831975" algn="l"/>
              </a:tabLst>
            </a:pPr>
            <a:r>
              <a:rPr lang="en-US" sz="1400" dirty="0">
                <a:solidFill>
                  <a:schemeClr val="accent1"/>
                </a:solidFill>
              </a:rPr>
              <a:t>FTEs</a:t>
            </a:r>
          </a:p>
          <a:p>
            <a:pPr marL="185738" indent="-185738">
              <a:lnSpc>
                <a:spcPct val="90000"/>
              </a:lnSpc>
              <a:spcAft>
                <a:spcPct val="40000"/>
              </a:spcAft>
              <a:buFontTx/>
              <a:buChar char="•"/>
              <a:tabLst>
                <a:tab pos="1831975" algn="l"/>
              </a:tabLst>
            </a:pPr>
            <a:r>
              <a:rPr lang="en-US" sz="1400" dirty="0">
                <a:solidFill>
                  <a:schemeClr val="accent1"/>
                </a:solidFill>
              </a:rPr>
              <a:t>Organization charts</a:t>
            </a:r>
          </a:p>
          <a:p>
            <a:pPr marL="185738" indent="-185738">
              <a:lnSpc>
                <a:spcPct val="90000"/>
              </a:lnSpc>
              <a:spcAft>
                <a:spcPct val="40000"/>
              </a:spcAft>
              <a:buFontTx/>
              <a:buChar char="•"/>
              <a:tabLst>
                <a:tab pos="1831975" algn="l"/>
              </a:tabLst>
            </a:pPr>
            <a:r>
              <a:rPr lang="en-US" sz="1400" dirty="0">
                <a:solidFill>
                  <a:schemeClr val="accent1"/>
                </a:solidFill>
              </a:rPr>
              <a:t>Data collection plan</a:t>
            </a:r>
          </a:p>
        </p:txBody>
      </p:sp>
      <p:grpSp>
        <p:nvGrpSpPr>
          <p:cNvPr id="2" name="Group 1"/>
          <p:cNvGrpSpPr/>
          <p:nvPr/>
        </p:nvGrpSpPr>
        <p:grpSpPr>
          <a:xfrm>
            <a:off x="342900" y="1449388"/>
            <a:ext cx="4284663" cy="3654875"/>
            <a:chOff x="342900" y="1449388"/>
            <a:chExt cx="4284663" cy="3024187"/>
          </a:xfrm>
        </p:grpSpPr>
        <p:sp>
          <p:nvSpPr>
            <p:cNvPr id="184325" name="Rectangle 2"/>
            <p:cNvSpPr>
              <a:spLocks noChangeArrowheads="1"/>
            </p:cNvSpPr>
            <p:nvPr/>
          </p:nvSpPr>
          <p:spPr bwMode="auto">
            <a:xfrm>
              <a:off x="342900" y="1449388"/>
              <a:ext cx="4284663" cy="3024187"/>
            </a:xfrm>
            <a:prstGeom prst="rect">
              <a:avLst/>
            </a:prstGeom>
            <a:solidFill>
              <a:srgbClr val="E5E5CB"/>
            </a:solidFill>
            <a:ln w="0" algn="ctr">
              <a:noFill/>
              <a:miter lim="800000"/>
              <a:headEnd/>
              <a:tailEnd/>
            </a:ln>
          </p:spPr>
          <p:txBody>
            <a:bodyPr wrap="none" lIns="0" tIns="0" rIns="0" bIns="0" anchor="ctr"/>
            <a:lstStyle/>
            <a:p>
              <a:endParaRPr lang="en-US">
                <a:solidFill>
                  <a:srgbClr val="FFFFFF"/>
                </a:solidFill>
              </a:endParaRPr>
            </a:p>
          </p:txBody>
        </p:sp>
        <p:sp>
          <p:nvSpPr>
            <p:cNvPr id="184326" name="Rectangle 2"/>
            <p:cNvSpPr>
              <a:spLocks noChangeArrowheads="1"/>
            </p:cNvSpPr>
            <p:nvPr/>
          </p:nvSpPr>
          <p:spPr bwMode="auto">
            <a:xfrm>
              <a:off x="468313" y="1574800"/>
              <a:ext cx="4032250" cy="2773363"/>
            </a:xfrm>
            <a:prstGeom prst="rect">
              <a:avLst/>
            </a:prstGeom>
            <a:solidFill>
              <a:srgbClr val="FFFFFF"/>
            </a:solidFill>
            <a:ln w="3175" algn="ctr">
              <a:solidFill>
                <a:srgbClr val="002776"/>
              </a:solidFill>
              <a:miter lim="800000"/>
              <a:headEnd/>
              <a:tailEnd/>
            </a:ln>
          </p:spPr>
          <p:txBody>
            <a:bodyPr lIns="0" tIns="0" rIns="0" bIns="0" anchor="ctr"/>
            <a:lstStyle/>
            <a:p>
              <a:pPr marL="266700" indent="-182563"/>
              <a:r>
                <a:rPr lang="en-GB" altLang="zh-CN" sz="1600" b="1" dirty="0">
                  <a:solidFill>
                    <a:srgbClr val="000066"/>
                  </a:solidFill>
                  <a:ea typeface="SimSun" pitchFamily="2" charset="-122"/>
                </a:rPr>
                <a:t>Discuss back in your groups...</a:t>
              </a:r>
            </a:p>
            <a:p>
              <a:pPr marL="266700" indent="-182563">
                <a:buFont typeface="Arial" charset="0"/>
                <a:buChar char="•"/>
              </a:pPr>
              <a:endParaRPr lang="en-GB" altLang="zh-CN" sz="1600" b="1" dirty="0">
                <a:solidFill>
                  <a:srgbClr val="000066"/>
                </a:solidFill>
                <a:ea typeface="SimSun" pitchFamily="2" charset="-122"/>
              </a:endParaRPr>
            </a:p>
            <a:p>
              <a:pPr marL="369887" indent="-285750">
                <a:buFont typeface="Wingdings" panose="05000000000000000000" pitchFamily="2" charset="2"/>
                <a:buChar char="§"/>
              </a:pPr>
              <a:r>
                <a:rPr lang="en-GB" altLang="zh-CN" dirty="0">
                  <a:solidFill>
                    <a:srgbClr val="000066"/>
                  </a:solidFill>
                  <a:ea typeface="SimSun" pitchFamily="2" charset="-122"/>
                </a:rPr>
                <a:t>What type of data have you collected?</a:t>
              </a:r>
            </a:p>
            <a:p>
              <a:pPr marL="369887" indent="-285750">
                <a:buFont typeface="Wingdings" panose="05000000000000000000" pitchFamily="2" charset="2"/>
                <a:buChar char="§"/>
              </a:pPr>
              <a:endParaRPr lang="en-GB" altLang="zh-CN" dirty="0">
                <a:solidFill>
                  <a:srgbClr val="000066"/>
                </a:solidFill>
                <a:ea typeface="SimSun" pitchFamily="2" charset="-122"/>
              </a:endParaRPr>
            </a:p>
            <a:p>
              <a:pPr marL="369887" indent="-285750">
                <a:buFont typeface="Wingdings" panose="05000000000000000000" pitchFamily="2" charset="2"/>
                <a:buChar char="§"/>
              </a:pPr>
              <a:r>
                <a:rPr lang="en-GB" altLang="zh-CN" dirty="0">
                  <a:solidFill>
                    <a:srgbClr val="000066"/>
                  </a:solidFill>
                  <a:ea typeface="SimSun" pitchFamily="2" charset="-122"/>
                </a:rPr>
                <a:t>What else might be of use to understand the process?</a:t>
              </a:r>
            </a:p>
            <a:p>
              <a:pPr marL="369887" indent="-285750">
                <a:buFont typeface="Wingdings" panose="05000000000000000000" pitchFamily="2" charset="2"/>
                <a:buChar char="§"/>
              </a:pPr>
              <a:endParaRPr lang="en-GB" altLang="zh-CN" dirty="0">
                <a:solidFill>
                  <a:srgbClr val="000066"/>
                </a:solidFill>
                <a:ea typeface="SimSun" pitchFamily="2" charset="-122"/>
              </a:endParaRPr>
            </a:p>
            <a:p>
              <a:pPr marL="369887" indent="-285750">
                <a:buFont typeface="Wingdings" panose="05000000000000000000" pitchFamily="2" charset="2"/>
                <a:buChar char="§"/>
              </a:pPr>
              <a:r>
                <a:rPr lang="en-GB" altLang="zh-CN" dirty="0">
                  <a:solidFill>
                    <a:srgbClr val="000066"/>
                  </a:solidFill>
                  <a:ea typeface="SimSun" pitchFamily="2" charset="-122"/>
                </a:rPr>
                <a:t>What are the following and how might they be of use?</a:t>
              </a:r>
            </a:p>
            <a:p>
              <a:pPr marL="266700" indent="-182563"/>
              <a:r>
                <a:rPr lang="en-GB" altLang="zh-CN" sz="1600" b="1" dirty="0">
                  <a:solidFill>
                    <a:srgbClr val="000066"/>
                  </a:solidFill>
                  <a:ea typeface="SimSun" pitchFamily="2" charset="-122"/>
                </a:rPr>
                <a:t> </a:t>
              </a:r>
              <a:endParaRPr lang="en-GB" sz="1600" dirty="0">
                <a:solidFill>
                  <a:schemeClr val="tx2"/>
                </a:solidFill>
              </a:endParaRPr>
            </a:p>
          </p:txBody>
        </p:sp>
      </p:grpSp>
      <p:pic>
        <p:nvPicPr>
          <p:cNvPr id="12" name="Picture 9" descr="chronometer"/>
          <p:cNvPicPr>
            <a:picLocks noChangeAspect="1" noChangeArrowheads="1"/>
          </p:cNvPicPr>
          <p:nvPr/>
        </p:nvPicPr>
        <p:blipFill>
          <a:blip r:embed="rId3" cstate="print"/>
          <a:srcRect/>
          <a:stretch>
            <a:fillRect/>
          </a:stretch>
        </p:blipFill>
        <p:spPr bwMode="auto">
          <a:xfrm>
            <a:off x="681375" y="5229225"/>
            <a:ext cx="1016912" cy="1068544"/>
          </a:xfrm>
          <a:prstGeom prst="rect">
            <a:avLst/>
          </a:prstGeom>
          <a:noFill/>
          <a:ln w="9525">
            <a:noFill/>
            <a:miter lim="800000"/>
            <a:headEnd/>
            <a:tailEnd/>
          </a:ln>
        </p:spPr>
      </p:pic>
      <p:sp>
        <p:nvSpPr>
          <p:cNvPr id="13" name="TextBox 12"/>
          <p:cNvSpPr txBox="1"/>
          <p:nvPr/>
        </p:nvSpPr>
        <p:spPr>
          <a:xfrm>
            <a:off x="1828800" y="5578553"/>
            <a:ext cx="2053277" cy="461665"/>
          </a:xfrm>
          <a:prstGeom prst="rect">
            <a:avLst/>
          </a:prstGeom>
          <a:noFill/>
        </p:spPr>
        <p:txBody>
          <a:bodyPr wrap="square">
            <a:spAutoFit/>
          </a:bodyPr>
          <a:lstStyle/>
          <a:p>
            <a:pPr>
              <a:defRPr/>
            </a:pPr>
            <a:r>
              <a:rPr lang="en-GB" sz="2400" b="1" dirty="0">
                <a:solidFill>
                  <a:srgbClr val="99CC33"/>
                </a:solidFill>
                <a:latin typeface="+mj-lt"/>
                <a:ea typeface="+mj-ea"/>
                <a:cs typeface="Arial" pitchFamily="34" charset="0"/>
              </a:rPr>
              <a:t>10 minutes</a:t>
            </a:r>
          </a:p>
        </p:txBody>
      </p:sp>
      <p:sp>
        <p:nvSpPr>
          <p:cNvPr id="14" name="Rectangle 13"/>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
        <p:nvSpPr>
          <p:cNvPr id="16" name="Rectangle 15"/>
          <p:cNvSpPr/>
          <p:nvPr/>
        </p:nvSpPr>
        <p:spPr>
          <a:xfrm>
            <a:off x="50800" y="50800"/>
            <a:ext cx="9036000" cy="6743700"/>
          </a:xfrm>
          <a:prstGeom prst="rect">
            <a:avLst/>
          </a:prstGeom>
          <a:noFill/>
          <a:ln w="1079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76853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684213" y="2852738"/>
            <a:ext cx="7632700" cy="1368425"/>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
              <a:defRPr/>
            </a:pPr>
            <a:endParaRPr lang="en-US" sz="1400">
              <a:solidFill>
                <a:srgbClr val="000066"/>
              </a:solidFill>
              <a:cs typeface="Arial" charset="0"/>
            </a:endParaRPr>
          </a:p>
        </p:txBody>
      </p:sp>
      <p:sp>
        <p:nvSpPr>
          <p:cNvPr id="200707" name="Rectangle 2"/>
          <p:cNvSpPr>
            <a:spLocks noGrp="1" noChangeArrowheads="1"/>
          </p:cNvSpPr>
          <p:nvPr>
            <p:ph type="title"/>
          </p:nvPr>
        </p:nvSpPr>
        <p:spPr/>
        <p:txBody>
          <a:bodyPr/>
          <a:lstStyle/>
          <a:p>
            <a:r>
              <a:rPr lang="en-GB" dirty="0" smtClean="0"/>
              <a:t>Day 1 review and wrap up</a:t>
            </a:r>
            <a:br>
              <a:rPr lang="en-GB" dirty="0" smtClean="0"/>
            </a:br>
            <a:r>
              <a:rPr lang="en-GB" sz="1800" b="1" dirty="0" smtClean="0">
                <a:solidFill>
                  <a:srgbClr val="99CC33"/>
                </a:solidFill>
                <a:cs typeface="Arial" charset="0"/>
              </a:rPr>
              <a:t>What we have covered today</a:t>
            </a:r>
            <a:endParaRPr lang="en-GB" sz="1800" dirty="0" smtClean="0"/>
          </a:p>
        </p:txBody>
      </p:sp>
      <p:sp>
        <p:nvSpPr>
          <p:cNvPr id="14" name="Slide Number Placeholder 4"/>
          <p:cNvSpPr>
            <a:spLocks noGrp="1"/>
          </p:cNvSpPr>
          <p:nvPr>
            <p:ph type="sldNum" sz="quarter" idx="11"/>
          </p:nvPr>
        </p:nvSpPr>
        <p:spPr>
          <a:noFill/>
        </p:spPr>
        <p:txBody>
          <a:bodyPr/>
          <a:lstStyle/>
          <a:p>
            <a:fld id="{F0F82351-DD0B-4F5B-BAAE-9AB0A6AB6940}" type="slidenum">
              <a:rPr lang="en-GB" altLang="en-GB"/>
              <a:pPr/>
              <a:t>69</a:t>
            </a:fld>
            <a:endParaRPr lang="en-GB" altLang="en-GB"/>
          </a:p>
        </p:txBody>
      </p:sp>
      <p:sp>
        <p:nvSpPr>
          <p:cNvPr id="17" name="Rectangle 16"/>
          <p:cNvSpPr/>
          <p:nvPr/>
        </p:nvSpPr>
        <p:spPr>
          <a:xfrm>
            <a:off x="684213" y="1196975"/>
            <a:ext cx="7632700" cy="1368425"/>
          </a:xfrm>
          <a:prstGeom prst="rect">
            <a:avLst/>
          </a:prstGeom>
          <a:solidFill>
            <a:schemeClr val="tx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
              <a:defRPr/>
            </a:pPr>
            <a:endParaRPr lang="en-US" sz="1400">
              <a:solidFill>
                <a:srgbClr val="000066"/>
              </a:solidFill>
              <a:cs typeface="Arial" charset="0"/>
            </a:endParaRPr>
          </a:p>
        </p:txBody>
      </p:sp>
      <p:sp>
        <p:nvSpPr>
          <p:cNvPr id="200710" name="AutoShape 19"/>
          <p:cNvSpPr>
            <a:spLocks noChangeArrowheads="1"/>
          </p:cNvSpPr>
          <p:nvPr/>
        </p:nvSpPr>
        <p:spPr bwMode="gray">
          <a:xfrm>
            <a:off x="360649" y="4856163"/>
            <a:ext cx="1657350" cy="1163637"/>
          </a:xfrm>
          <a:prstGeom prst="chevron">
            <a:avLst>
              <a:gd name="adj" fmla="val 30372"/>
            </a:avLst>
          </a:prstGeom>
          <a:solidFill>
            <a:srgbClr val="002776"/>
          </a:solidFill>
          <a:ln w="38100" cap="rnd" algn="ctr">
            <a:solidFill>
              <a:srgbClr val="FFFF00"/>
            </a:solidFill>
            <a:miter lim="800000"/>
            <a:headEnd/>
            <a:tailEnd/>
          </a:ln>
        </p:spPr>
        <p:txBody>
          <a:bodyPr wrap="none" lIns="72000" tIns="54000" rIns="0" bIns="54000" anchor="ctr"/>
          <a:lstStyle/>
          <a:p>
            <a:pPr algn="ctr" defTabSz="1019175">
              <a:lnSpc>
                <a:spcPct val="110000"/>
              </a:lnSpc>
            </a:pPr>
            <a:r>
              <a:rPr lang="en-GB" sz="1200" b="1">
                <a:solidFill>
                  <a:srgbClr val="E5E5CC"/>
                </a:solidFill>
              </a:rPr>
              <a:t>M</a:t>
            </a:r>
          </a:p>
        </p:txBody>
      </p:sp>
      <p:sp>
        <p:nvSpPr>
          <p:cNvPr id="200711" name="AutoShape 19"/>
          <p:cNvSpPr>
            <a:spLocks noChangeArrowheads="1"/>
          </p:cNvSpPr>
          <p:nvPr/>
        </p:nvSpPr>
        <p:spPr bwMode="gray">
          <a:xfrm>
            <a:off x="1690974" y="4857750"/>
            <a:ext cx="1655762" cy="1163638"/>
          </a:xfrm>
          <a:prstGeom prst="chevron">
            <a:avLst>
              <a:gd name="adj" fmla="val 30342"/>
            </a:avLst>
          </a:prstGeom>
          <a:solidFill>
            <a:srgbClr val="0079A6"/>
          </a:solidFill>
          <a:ln w="12700" cap="rnd" algn="ctr">
            <a:noFill/>
            <a:miter lim="800000"/>
            <a:headEnd/>
            <a:tailEnd/>
          </a:ln>
        </p:spPr>
        <p:txBody>
          <a:bodyPr wrap="none" lIns="180000" tIns="54000" rIns="144000" bIns="54000" anchor="ctr"/>
          <a:lstStyle/>
          <a:p>
            <a:pPr algn="ctr" defTabSz="1019175">
              <a:lnSpc>
                <a:spcPct val="110000"/>
              </a:lnSpc>
            </a:pPr>
            <a:r>
              <a:rPr lang="en-GB" sz="1200" b="1"/>
              <a:t>CS1</a:t>
            </a:r>
          </a:p>
        </p:txBody>
      </p:sp>
      <p:sp>
        <p:nvSpPr>
          <p:cNvPr id="200712" name="AutoShape 19"/>
          <p:cNvSpPr>
            <a:spLocks noChangeArrowheads="1"/>
          </p:cNvSpPr>
          <p:nvPr/>
        </p:nvSpPr>
        <p:spPr bwMode="gray">
          <a:xfrm>
            <a:off x="3011774" y="4854575"/>
            <a:ext cx="1655762" cy="1163638"/>
          </a:xfrm>
          <a:prstGeom prst="chevron">
            <a:avLst>
              <a:gd name="adj" fmla="val 30342"/>
            </a:avLst>
          </a:prstGeom>
          <a:solidFill>
            <a:srgbClr val="1462FF"/>
          </a:solidFill>
          <a:ln w="12700" cap="rnd" algn="ctr">
            <a:noFill/>
            <a:miter lim="800000"/>
            <a:headEnd/>
            <a:tailEnd/>
          </a:ln>
        </p:spPr>
        <p:txBody>
          <a:bodyPr wrap="none" lIns="180000" tIns="54000" rIns="144000" bIns="54000" anchor="ctr"/>
          <a:lstStyle/>
          <a:p>
            <a:pPr algn="ctr" defTabSz="1019175">
              <a:lnSpc>
                <a:spcPct val="110000"/>
              </a:lnSpc>
            </a:pPr>
            <a:r>
              <a:rPr lang="en-GB" sz="1200" b="1"/>
              <a:t>CS2</a:t>
            </a:r>
          </a:p>
        </p:txBody>
      </p:sp>
      <p:sp>
        <p:nvSpPr>
          <p:cNvPr id="200713" name="AutoShape 19"/>
          <p:cNvSpPr>
            <a:spLocks noChangeArrowheads="1"/>
          </p:cNvSpPr>
          <p:nvPr/>
        </p:nvSpPr>
        <p:spPr bwMode="gray">
          <a:xfrm>
            <a:off x="4338924" y="4856163"/>
            <a:ext cx="1655762" cy="1163637"/>
          </a:xfrm>
          <a:prstGeom prst="chevron">
            <a:avLst>
              <a:gd name="adj" fmla="val 30342"/>
            </a:avLst>
          </a:prstGeom>
          <a:solidFill>
            <a:srgbClr val="00A1DE"/>
          </a:solidFill>
          <a:ln w="12700" cap="rnd" algn="ctr">
            <a:noFill/>
            <a:miter lim="800000"/>
            <a:headEnd/>
            <a:tailEnd/>
          </a:ln>
        </p:spPr>
        <p:txBody>
          <a:bodyPr wrap="none" lIns="180000" tIns="54000" rIns="144000" bIns="54000" anchor="ctr"/>
          <a:lstStyle/>
          <a:p>
            <a:pPr algn="ctr" defTabSz="1019175">
              <a:lnSpc>
                <a:spcPct val="110000"/>
              </a:lnSpc>
            </a:pPr>
            <a:r>
              <a:rPr lang="en-GB" sz="1200" b="1"/>
              <a:t>FS1</a:t>
            </a:r>
          </a:p>
        </p:txBody>
      </p:sp>
      <p:sp>
        <p:nvSpPr>
          <p:cNvPr id="200714" name="AutoShape 19"/>
          <p:cNvSpPr>
            <a:spLocks noChangeArrowheads="1"/>
          </p:cNvSpPr>
          <p:nvPr/>
        </p:nvSpPr>
        <p:spPr bwMode="gray">
          <a:xfrm>
            <a:off x="5666074" y="4856163"/>
            <a:ext cx="1655762" cy="1162050"/>
          </a:xfrm>
          <a:prstGeom prst="chevron">
            <a:avLst>
              <a:gd name="adj" fmla="val 30470"/>
            </a:avLst>
          </a:prstGeom>
          <a:solidFill>
            <a:srgbClr val="72C7E7"/>
          </a:solidFill>
          <a:ln w="12700" cap="rnd" algn="ctr">
            <a:noFill/>
            <a:miter lim="800000"/>
            <a:headEnd/>
            <a:tailEnd/>
          </a:ln>
        </p:spPr>
        <p:txBody>
          <a:bodyPr wrap="none" lIns="180000" tIns="54000" rIns="144000" bIns="54000" anchor="ctr"/>
          <a:lstStyle/>
          <a:p>
            <a:pPr algn="ctr" defTabSz="1019175">
              <a:lnSpc>
                <a:spcPct val="110000"/>
              </a:lnSpc>
            </a:pPr>
            <a:r>
              <a:rPr lang="en-GB" sz="1200" b="1"/>
              <a:t>FS2</a:t>
            </a:r>
          </a:p>
        </p:txBody>
      </p:sp>
      <p:sp>
        <p:nvSpPr>
          <p:cNvPr id="200715" name="AutoShape 19"/>
          <p:cNvSpPr>
            <a:spLocks noChangeArrowheads="1"/>
          </p:cNvSpPr>
          <p:nvPr/>
        </p:nvSpPr>
        <p:spPr bwMode="gray">
          <a:xfrm>
            <a:off x="7002749" y="4856163"/>
            <a:ext cx="1655762" cy="1162050"/>
          </a:xfrm>
          <a:prstGeom prst="chevron">
            <a:avLst>
              <a:gd name="adj" fmla="val 30357"/>
            </a:avLst>
          </a:prstGeom>
          <a:solidFill>
            <a:srgbClr val="52D0FF"/>
          </a:solidFill>
          <a:ln w="12700" cap="rnd" algn="ctr">
            <a:noFill/>
            <a:miter lim="800000"/>
            <a:headEnd/>
            <a:tailEnd/>
          </a:ln>
        </p:spPr>
        <p:txBody>
          <a:bodyPr wrap="none" lIns="180000" tIns="54000" rIns="144000" bIns="54000" anchor="ctr"/>
          <a:lstStyle/>
          <a:p>
            <a:pPr algn="ctr" defTabSz="1019175">
              <a:lnSpc>
                <a:spcPct val="110000"/>
              </a:lnSpc>
            </a:pPr>
            <a:r>
              <a:rPr lang="en-GB" sz="1200" b="1" dirty="0"/>
              <a:t>W</a:t>
            </a:r>
          </a:p>
        </p:txBody>
      </p:sp>
      <p:sp>
        <p:nvSpPr>
          <p:cNvPr id="200716" name="Rectangle 38"/>
          <p:cNvSpPr>
            <a:spLocks noChangeArrowheads="1"/>
          </p:cNvSpPr>
          <p:nvPr/>
        </p:nvSpPr>
        <p:spPr bwMode="auto">
          <a:xfrm>
            <a:off x="900113" y="1287463"/>
            <a:ext cx="7200900" cy="3138487"/>
          </a:xfrm>
          <a:prstGeom prst="rect">
            <a:avLst/>
          </a:prstGeom>
          <a:noFill/>
          <a:ln w="9525">
            <a:noFill/>
            <a:miter lim="800000"/>
            <a:headEnd/>
            <a:tailEnd/>
          </a:ln>
        </p:spPr>
        <p:txBody>
          <a:bodyPr>
            <a:spAutoFit/>
          </a:bodyPr>
          <a:lstStyle/>
          <a:p>
            <a:pPr>
              <a:buFont typeface="Wingdings" pitchFamily="2" charset="2"/>
              <a:buChar char="§"/>
            </a:pPr>
            <a:r>
              <a:rPr lang="en-GB">
                <a:solidFill>
                  <a:srgbClr val="000066"/>
                </a:solidFill>
              </a:rPr>
              <a:t> Introduction</a:t>
            </a:r>
          </a:p>
          <a:p>
            <a:pPr>
              <a:buFont typeface="Wingdings" pitchFamily="2" charset="2"/>
              <a:buChar char="§"/>
            </a:pPr>
            <a:r>
              <a:rPr lang="en-GB">
                <a:solidFill>
                  <a:srgbClr val="000066"/>
                </a:solidFill>
              </a:rPr>
              <a:t> Training Objectives</a:t>
            </a:r>
          </a:p>
          <a:p>
            <a:pPr>
              <a:buFont typeface="Wingdings" pitchFamily="2" charset="2"/>
              <a:buChar char="§"/>
            </a:pPr>
            <a:r>
              <a:rPr lang="en-GB">
                <a:solidFill>
                  <a:srgbClr val="000066"/>
                </a:solidFill>
              </a:rPr>
              <a:t> 5 Workshop Approach</a:t>
            </a:r>
          </a:p>
          <a:p>
            <a:pPr>
              <a:buFont typeface="Wingdings" pitchFamily="2" charset="2"/>
              <a:buChar char="§"/>
            </a:pPr>
            <a:r>
              <a:rPr lang="en-GB">
                <a:solidFill>
                  <a:srgbClr val="000066"/>
                </a:solidFill>
              </a:rPr>
              <a:t> Background &amp; History of Lean Six Sigma</a:t>
            </a:r>
          </a:p>
          <a:p>
            <a:pPr>
              <a:buFont typeface="Wingdings" pitchFamily="2" charset="2"/>
              <a:buChar char="§"/>
            </a:pPr>
            <a:endParaRPr lang="en-GB">
              <a:solidFill>
                <a:srgbClr val="000066"/>
              </a:solidFill>
            </a:endParaRPr>
          </a:p>
          <a:p>
            <a:r>
              <a:rPr lang="en-GB">
                <a:solidFill>
                  <a:srgbClr val="000066"/>
                </a:solidFill>
              </a:rPr>
              <a:t>  </a:t>
            </a:r>
          </a:p>
          <a:p>
            <a:pPr>
              <a:buFont typeface="Wingdings" pitchFamily="2" charset="2"/>
              <a:buChar char="§"/>
            </a:pPr>
            <a:r>
              <a:rPr lang="en-GB">
                <a:solidFill>
                  <a:srgbClr val="000066"/>
                </a:solidFill>
              </a:rPr>
              <a:t> Project Charter</a:t>
            </a:r>
          </a:p>
          <a:p>
            <a:pPr>
              <a:buFont typeface="Wingdings" pitchFamily="2" charset="2"/>
              <a:buChar char="§"/>
            </a:pPr>
            <a:r>
              <a:rPr lang="en-GB">
                <a:solidFill>
                  <a:srgbClr val="000066"/>
                </a:solidFill>
              </a:rPr>
              <a:t> Design Boundaries</a:t>
            </a:r>
          </a:p>
          <a:p>
            <a:pPr>
              <a:buFont typeface="Wingdings" pitchFamily="2" charset="2"/>
              <a:buChar char="§"/>
            </a:pPr>
            <a:r>
              <a:rPr lang="en-GB">
                <a:solidFill>
                  <a:srgbClr val="000066"/>
                </a:solidFill>
              </a:rPr>
              <a:t> Project Governance</a:t>
            </a:r>
          </a:p>
          <a:p>
            <a:pPr>
              <a:buFont typeface="Wingdings" pitchFamily="2" charset="2"/>
              <a:buChar char="§"/>
            </a:pPr>
            <a:r>
              <a:rPr lang="en-GB">
                <a:solidFill>
                  <a:srgbClr val="000066"/>
                </a:solidFill>
              </a:rPr>
              <a:t> Data (ref Simulation) </a:t>
            </a:r>
          </a:p>
          <a:p>
            <a:pPr>
              <a:buFont typeface="Wingdings" pitchFamily="2" charset="2"/>
              <a:buChar char="§"/>
            </a:pPr>
            <a:endParaRPr lang="en-GB">
              <a:solidFill>
                <a:srgbClr val="000066"/>
              </a:solidFill>
            </a:endParaRPr>
          </a:p>
        </p:txBody>
      </p:sp>
      <p:sp>
        <p:nvSpPr>
          <p:cNvPr id="200717" name="TextBox 40"/>
          <p:cNvSpPr txBox="1">
            <a:spLocks noChangeArrowheads="1"/>
          </p:cNvSpPr>
          <p:nvPr/>
        </p:nvSpPr>
        <p:spPr bwMode="auto">
          <a:xfrm>
            <a:off x="430213" y="4652963"/>
            <a:ext cx="1262062" cy="1862137"/>
          </a:xfrm>
          <a:prstGeom prst="rect">
            <a:avLst/>
          </a:prstGeom>
          <a:noFill/>
          <a:ln w="9525">
            <a:noFill/>
            <a:miter lim="800000"/>
            <a:headEnd/>
            <a:tailEnd/>
          </a:ln>
        </p:spPr>
        <p:txBody>
          <a:bodyPr>
            <a:spAutoFit/>
          </a:bodyPr>
          <a:lstStyle/>
          <a:p>
            <a:r>
              <a:rPr lang="en-GB" sz="11500">
                <a:solidFill>
                  <a:srgbClr val="92D050"/>
                </a:solidFill>
                <a:sym typeface="Wingdings" pitchFamily="2" charset="2"/>
              </a:rPr>
              <a:t></a:t>
            </a:r>
            <a:endParaRPr lang="en-GB" sz="1400">
              <a:solidFill>
                <a:srgbClr val="92D05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9" name="Picture 14" descr="ind_er_glb_ho_141_hi"/>
          <p:cNvPicPr>
            <a:picLocks noChangeAspect="1" noChangeArrowheads="1"/>
          </p:cNvPicPr>
          <p:nvPr/>
        </p:nvPicPr>
        <p:blipFill>
          <a:blip r:embed="rId3" cstate="print"/>
          <a:srcRect/>
          <a:stretch>
            <a:fillRect/>
          </a:stretch>
        </p:blipFill>
        <p:spPr bwMode="auto">
          <a:xfrm>
            <a:off x="6003926" y="4483038"/>
            <a:ext cx="2857499" cy="1778062"/>
          </a:xfrm>
          <a:prstGeom prst="rect">
            <a:avLst/>
          </a:prstGeom>
          <a:noFill/>
          <a:ln w="9525">
            <a:noFill/>
            <a:miter lim="800000"/>
            <a:headEnd/>
            <a:tailEnd/>
          </a:ln>
        </p:spPr>
      </p:pic>
      <p:sp>
        <p:nvSpPr>
          <p:cNvPr id="8" name="Rectangle 7"/>
          <p:cNvSpPr/>
          <p:nvPr/>
        </p:nvSpPr>
        <p:spPr>
          <a:xfrm>
            <a:off x="757236" y="1168400"/>
            <a:ext cx="8045452" cy="5143500"/>
          </a:xfrm>
          <a:prstGeom prst="rect">
            <a:avLst/>
          </a:prstGeom>
          <a:solidFill>
            <a:schemeClr val="tx1">
              <a:lumMod val="7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747" name="Rectangle 2"/>
          <p:cNvSpPr>
            <a:spLocks noGrp="1" noChangeArrowheads="1"/>
          </p:cNvSpPr>
          <p:nvPr>
            <p:ph type="title"/>
          </p:nvPr>
        </p:nvSpPr>
        <p:spPr>
          <a:xfrm>
            <a:off x="358775" y="358775"/>
            <a:ext cx="5308615" cy="630238"/>
          </a:xfrm>
        </p:spPr>
        <p:txBody>
          <a:bodyPr/>
          <a:lstStyle/>
          <a:p>
            <a:pPr eaLnBrk="1" hangingPunct="1"/>
            <a:r>
              <a:rPr lang="en-GB" dirty="0" smtClean="0"/>
              <a:t>Training Objectives</a:t>
            </a:r>
            <a:br>
              <a:rPr lang="en-GB" dirty="0" smtClean="0"/>
            </a:br>
            <a:r>
              <a:rPr lang="en-GB" sz="1800" b="1" dirty="0" smtClean="0">
                <a:solidFill>
                  <a:srgbClr val="99CC33"/>
                </a:solidFill>
                <a:cs typeface="Arial" charset="0"/>
              </a:rPr>
              <a:t>What will I learn?</a:t>
            </a:r>
          </a:p>
        </p:txBody>
      </p:sp>
      <p:sp>
        <p:nvSpPr>
          <p:cNvPr id="159748" name="Slide Number Placeholder 4"/>
          <p:cNvSpPr>
            <a:spLocks noGrp="1"/>
          </p:cNvSpPr>
          <p:nvPr>
            <p:ph type="sldNum" sz="quarter" idx="11"/>
          </p:nvPr>
        </p:nvSpPr>
        <p:spPr>
          <a:noFill/>
        </p:spPr>
        <p:txBody>
          <a:bodyPr/>
          <a:lstStyle/>
          <a:p>
            <a:fld id="{31E7B114-55A8-412C-97B9-9D2F1ECEC234}" type="slidenum">
              <a:rPr lang="en-GB" altLang="en-GB"/>
              <a:pPr/>
              <a:t>7</a:t>
            </a:fld>
            <a:endParaRPr lang="en-GB" altLang="en-GB"/>
          </a:p>
        </p:txBody>
      </p:sp>
      <p:sp>
        <p:nvSpPr>
          <p:cNvPr id="159750" name="Rectangle 16"/>
          <p:cNvSpPr>
            <a:spLocks noChangeArrowheads="1"/>
          </p:cNvSpPr>
          <p:nvPr/>
        </p:nvSpPr>
        <p:spPr bwMode="auto">
          <a:xfrm>
            <a:off x="986630" y="1879600"/>
            <a:ext cx="7712870" cy="3962399"/>
          </a:xfrm>
          <a:prstGeom prst="rect">
            <a:avLst/>
          </a:prstGeom>
          <a:noFill/>
          <a:ln w="9525">
            <a:noFill/>
            <a:miter lim="800000"/>
            <a:headEnd/>
            <a:tailEnd/>
          </a:ln>
        </p:spPr>
        <p:txBody>
          <a:bodyPr lIns="180000" tIns="0" rIns="108000" bIns="0" anchor="ctr"/>
          <a:lstStyle/>
          <a:p>
            <a:pPr marL="265113" indent="-265113">
              <a:spcAft>
                <a:spcPts val="1200"/>
              </a:spcAft>
              <a:buFont typeface="Wingdings" pitchFamily="2" charset="2"/>
              <a:buNone/>
            </a:pPr>
            <a:r>
              <a:rPr lang="en-US" sz="1600" b="1" dirty="0" smtClean="0">
                <a:solidFill>
                  <a:srgbClr val="000066"/>
                </a:solidFill>
              </a:rPr>
              <a:t>By </a:t>
            </a:r>
            <a:r>
              <a:rPr lang="en-US" sz="1600" b="1" dirty="0">
                <a:solidFill>
                  <a:srgbClr val="000066"/>
                </a:solidFill>
              </a:rPr>
              <a:t>the end of this course, you will </a:t>
            </a:r>
            <a:r>
              <a:rPr lang="en-US" sz="1600" b="1" dirty="0" smtClean="0">
                <a:solidFill>
                  <a:srgbClr val="000066"/>
                </a:solidFill>
              </a:rPr>
              <a:t>know…</a:t>
            </a:r>
          </a:p>
          <a:p>
            <a:pPr marL="285750" indent="-285750">
              <a:spcAft>
                <a:spcPts val="1800"/>
              </a:spcAft>
              <a:buFont typeface="Wingdings" panose="05000000000000000000" pitchFamily="2" charset="2"/>
              <a:buChar char="§"/>
            </a:pPr>
            <a:r>
              <a:rPr lang="en-US" sz="1600" dirty="0" smtClean="0">
                <a:solidFill>
                  <a:srgbClr val="000066"/>
                </a:solidFill>
              </a:rPr>
              <a:t>Why </a:t>
            </a:r>
            <a:r>
              <a:rPr lang="en-US" sz="1600" dirty="0">
                <a:solidFill>
                  <a:srgbClr val="000066"/>
                </a:solidFill>
              </a:rPr>
              <a:t>understanding processes is key to delivering effective </a:t>
            </a:r>
            <a:r>
              <a:rPr lang="en-US" sz="1600" dirty="0" smtClean="0">
                <a:solidFill>
                  <a:srgbClr val="000066"/>
                </a:solidFill>
              </a:rPr>
              <a:t>change</a:t>
            </a:r>
          </a:p>
          <a:p>
            <a:pPr marL="285750" indent="-285750">
              <a:spcAft>
                <a:spcPts val="1800"/>
              </a:spcAft>
              <a:buFont typeface="Wingdings" panose="05000000000000000000" pitchFamily="2" charset="2"/>
              <a:buChar char="§"/>
            </a:pPr>
            <a:r>
              <a:rPr lang="en-US" sz="1600" dirty="0">
                <a:solidFill>
                  <a:srgbClr val="000066"/>
                </a:solidFill>
              </a:rPr>
              <a:t>How to map, measure and analyze processes to </a:t>
            </a:r>
            <a:r>
              <a:rPr lang="en-US" sz="1600" dirty="0" smtClean="0">
                <a:solidFill>
                  <a:srgbClr val="000066"/>
                </a:solidFill>
              </a:rPr>
              <a:t>identify </a:t>
            </a:r>
            <a:r>
              <a:rPr lang="en-US" sz="1600" dirty="0">
                <a:solidFill>
                  <a:srgbClr val="000066"/>
                </a:solidFill>
              </a:rPr>
              <a:t>the key root causes of poor performance </a:t>
            </a:r>
            <a:r>
              <a:rPr lang="en-US" sz="1600" dirty="0" smtClean="0">
                <a:solidFill>
                  <a:srgbClr val="000066"/>
                </a:solidFill>
              </a:rPr>
              <a:t>and </a:t>
            </a:r>
            <a:r>
              <a:rPr lang="en-US" sz="1600" dirty="0">
                <a:solidFill>
                  <a:srgbClr val="000066"/>
                </a:solidFill>
              </a:rPr>
              <a:t>focus on the best ways to improve </a:t>
            </a:r>
            <a:r>
              <a:rPr lang="en-US" sz="1600" dirty="0" smtClean="0">
                <a:solidFill>
                  <a:srgbClr val="000066"/>
                </a:solidFill>
              </a:rPr>
              <a:t>processes</a:t>
            </a:r>
            <a:endParaRPr lang="en-GB" sz="1600" dirty="0" smtClean="0">
              <a:solidFill>
                <a:srgbClr val="000066"/>
              </a:solidFill>
            </a:endParaRPr>
          </a:p>
          <a:p>
            <a:pPr marL="285750" indent="-285750">
              <a:spcAft>
                <a:spcPts val="1800"/>
              </a:spcAft>
              <a:buFont typeface="Wingdings" panose="05000000000000000000" pitchFamily="2" charset="2"/>
              <a:buChar char="§"/>
            </a:pPr>
            <a:r>
              <a:rPr lang="en-GB" sz="1600" dirty="0" smtClean="0">
                <a:solidFill>
                  <a:srgbClr val="000066"/>
                </a:solidFill>
              </a:rPr>
              <a:t>Tools and techniques that can be used on ANY projects, not just LSS ones</a:t>
            </a:r>
          </a:p>
          <a:p>
            <a:pPr marL="285750" indent="-285750">
              <a:spcAft>
                <a:spcPts val="1800"/>
              </a:spcAft>
              <a:buFont typeface="Wingdings" panose="05000000000000000000" pitchFamily="2" charset="2"/>
              <a:buChar char="§"/>
            </a:pPr>
            <a:r>
              <a:rPr lang="en-US" sz="1600" dirty="0">
                <a:solidFill>
                  <a:srgbClr val="000066"/>
                </a:solidFill>
              </a:rPr>
              <a:t>How to implement the principles of Control to </a:t>
            </a:r>
            <a:r>
              <a:rPr lang="en-US" sz="1600" dirty="0" smtClean="0">
                <a:solidFill>
                  <a:srgbClr val="000066"/>
                </a:solidFill>
              </a:rPr>
              <a:t>sustain the </a:t>
            </a:r>
            <a:r>
              <a:rPr lang="en-US" sz="1600" dirty="0">
                <a:solidFill>
                  <a:srgbClr val="000066"/>
                </a:solidFill>
              </a:rPr>
              <a:t>benefits of the improved </a:t>
            </a:r>
            <a:r>
              <a:rPr lang="en-US" sz="1600" dirty="0" smtClean="0">
                <a:solidFill>
                  <a:srgbClr val="000066"/>
                </a:solidFill>
              </a:rPr>
              <a:t>process</a:t>
            </a:r>
            <a:endParaRPr lang="en-GB" sz="1600" dirty="0" smtClean="0">
              <a:solidFill>
                <a:srgbClr val="000066"/>
              </a:solidFill>
            </a:endParaRPr>
          </a:p>
          <a:p>
            <a:pPr marL="285750" indent="-285750">
              <a:spcAft>
                <a:spcPts val="1800"/>
              </a:spcAft>
              <a:buFont typeface="Wingdings" panose="05000000000000000000" pitchFamily="2" charset="2"/>
              <a:buChar char="§"/>
            </a:pPr>
            <a:r>
              <a:rPr lang="en-GB" sz="1600" dirty="0" smtClean="0">
                <a:solidFill>
                  <a:srgbClr val="000066"/>
                </a:solidFill>
              </a:rPr>
              <a:t>How </a:t>
            </a:r>
            <a:r>
              <a:rPr lang="en-GB" sz="1600" dirty="0">
                <a:solidFill>
                  <a:srgbClr val="000066"/>
                </a:solidFill>
              </a:rPr>
              <a:t>to use the Lean </a:t>
            </a:r>
            <a:r>
              <a:rPr lang="en-GB" sz="1600" dirty="0" smtClean="0">
                <a:solidFill>
                  <a:srgbClr val="000066"/>
                </a:solidFill>
              </a:rPr>
              <a:t>Workshop </a:t>
            </a:r>
            <a:r>
              <a:rPr lang="en-GB" sz="1600" dirty="0">
                <a:solidFill>
                  <a:srgbClr val="000066"/>
                </a:solidFill>
              </a:rPr>
              <a:t>approach</a:t>
            </a:r>
          </a:p>
          <a:p>
            <a:pPr marL="285750" indent="-285750">
              <a:spcAft>
                <a:spcPts val="1800"/>
              </a:spcAft>
              <a:buFont typeface="Wingdings" panose="05000000000000000000" pitchFamily="2" charset="2"/>
              <a:buChar char="§"/>
            </a:pPr>
            <a:r>
              <a:rPr lang="en-GB" sz="1600" dirty="0">
                <a:solidFill>
                  <a:srgbClr val="000066"/>
                </a:solidFill>
              </a:rPr>
              <a:t>How to use Lean Six Sigma principles and tools</a:t>
            </a:r>
          </a:p>
          <a:p>
            <a:pPr marL="285750" indent="-285750">
              <a:spcAft>
                <a:spcPts val="1200"/>
              </a:spcAft>
              <a:buFont typeface="Wingdings" panose="05000000000000000000" pitchFamily="2" charset="2"/>
              <a:buChar char="§"/>
            </a:pPr>
            <a:r>
              <a:rPr lang="en-GB" sz="1600" dirty="0">
                <a:solidFill>
                  <a:srgbClr val="000066"/>
                </a:solidFill>
              </a:rPr>
              <a:t>When Lean Six Sigma can be </a:t>
            </a:r>
            <a:r>
              <a:rPr lang="en-GB" sz="1600" dirty="0" smtClean="0">
                <a:solidFill>
                  <a:srgbClr val="000066"/>
                </a:solidFill>
              </a:rPr>
              <a:t>used</a:t>
            </a:r>
            <a:endParaRPr lang="en-GB" sz="1600" dirty="0">
              <a:solidFill>
                <a:srgbClr val="000066"/>
              </a:solidFill>
            </a:endParaRPr>
          </a:p>
        </p:txBody>
      </p:sp>
      <p:sp>
        <p:nvSpPr>
          <p:cNvPr id="7" name="Rounded Rectangle 6"/>
          <p:cNvSpPr/>
          <p:nvPr/>
        </p:nvSpPr>
        <p:spPr>
          <a:xfrm>
            <a:off x="371475" y="1282700"/>
            <a:ext cx="2625725" cy="3175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Learning Objectives</a:t>
            </a:r>
            <a:endParaRPr lang="fr-FR" b="1" dirty="0"/>
          </a:p>
        </p:txBody>
      </p:sp>
      <p:sp>
        <p:nvSpPr>
          <p:cNvPr id="9" name="Rectangle 8"/>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lstStyle/>
          <a:p>
            <a:r>
              <a:rPr lang="en-GB" dirty="0" smtClean="0"/>
              <a:t>Looking ahead to Day 2</a:t>
            </a:r>
            <a:br>
              <a:rPr lang="en-GB" dirty="0" smtClean="0"/>
            </a:br>
            <a:r>
              <a:rPr lang="en-GB" sz="1800" b="1" dirty="0" smtClean="0">
                <a:solidFill>
                  <a:srgbClr val="99CC33"/>
                </a:solidFill>
                <a:cs typeface="Arial" charset="0"/>
              </a:rPr>
              <a:t>Day 2 - Current State 1, Current State 2</a:t>
            </a:r>
            <a:endParaRPr lang="en-GB" dirty="0" smtClean="0"/>
          </a:p>
        </p:txBody>
      </p:sp>
      <p:sp>
        <p:nvSpPr>
          <p:cNvPr id="7" name="Slide Number Placeholder 4"/>
          <p:cNvSpPr>
            <a:spLocks noGrp="1"/>
          </p:cNvSpPr>
          <p:nvPr>
            <p:ph type="sldNum" sz="quarter" idx="11"/>
          </p:nvPr>
        </p:nvSpPr>
        <p:spPr>
          <a:noFill/>
        </p:spPr>
        <p:txBody>
          <a:bodyPr/>
          <a:lstStyle/>
          <a:p>
            <a:fld id="{F0F82351-DD0B-4F5B-BAAE-9AB0A6AB6940}" type="slidenum">
              <a:rPr lang="en-GB" altLang="en-GB"/>
              <a:pPr/>
              <a:t>70</a:t>
            </a:fld>
            <a:endParaRPr lang="en-GB" altLang="en-GB"/>
          </a:p>
        </p:txBody>
      </p:sp>
      <p:graphicFrame>
        <p:nvGraphicFramePr>
          <p:cNvPr id="28" name="Group 33"/>
          <p:cNvGraphicFramePr>
            <a:graphicFrameLocks noGrp="1"/>
          </p:cNvGraphicFramePr>
          <p:nvPr>
            <p:extLst>
              <p:ext uri="{D42A27DB-BD31-4B8C-83A1-F6EECF244321}">
                <p14:modId xmlns:p14="http://schemas.microsoft.com/office/powerpoint/2010/main" val="4086596507"/>
              </p:ext>
            </p:extLst>
          </p:nvPr>
        </p:nvGraphicFramePr>
        <p:xfrm>
          <a:off x="466725" y="1119188"/>
          <a:ext cx="8353425" cy="5267328"/>
        </p:xfrm>
        <a:graphic>
          <a:graphicData uri="http://schemas.openxmlformats.org/drawingml/2006/table">
            <a:tbl>
              <a:tblPr/>
              <a:tblGrid>
                <a:gridCol w="1296988"/>
                <a:gridCol w="7056437"/>
              </a:tblGrid>
              <a:tr h="87788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charset="0"/>
                          <a:cs typeface="Arial" charset="0"/>
                        </a:rPr>
                        <a:t>Section 1</a:t>
                      </a:r>
                    </a:p>
                  </a:txBody>
                  <a:tcPr marL="90000" marR="90000" marT="46800" marB="46800" anchor="ctr" anchorCtr="1" horzOverflow="overflow">
                    <a:lnL>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Quiz from Day 1</a:t>
                      </a:r>
                    </a:p>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Introduction to Current State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7788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smtClean="0">
                          <a:ln>
                            <a:noFill/>
                          </a:ln>
                          <a:solidFill>
                            <a:srgbClr val="000066"/>
                          </a:solidFill>
                          <a:effectLst/>
                          <a:latin typeface="Arial" charset="0"/>
                          <a:cs typeface="Arial" charset="0"/>
                        </a:rPr>
                        <a:t>Section 2</a:t>
                      </a:r>
                    </a:p>
                  </a:txBody>
                  <a:tcPr marL="90000" marR="90000" marT="46800" marB="46800" anchor="ctr" anchorCtr="1" horzOverflow="overflow">
                    <a:lnL>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Voice of Customer (VOC)</a:t>
                      </a:r>
                    </a:p>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Critical to Quality (CTQ)</a:t>
                      </a:r>
                      <a:endParaRPr kumimoji="0" lang="en-GB" sz="900" b="0" i="0" u="none" strike="noStrike" cap="none" normalizeH="0" baseline="0" dirty="0" smtClean="0">
                        <a:ln>
                          <a:noFill/>
                        </a:ln>
                        <a:solidFill>
                          <a:srgbClr val="000066"/>
                        </a:solidFill>
                        <a:effectLst/>
                        <a:latin typeface="Arial" charset="0"/>
                        <a:cs typeface="Arial" charset="0"/>
                      </a:endParaRP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7788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smtClean="0">
                          <a:ln>
                            <a:noFill/>
                          </a:ln>
                          <a:solidFill>
                            <a:srgbClr val="000066"/>
                          </a:solidFill>
                          <a:effectLst/>
                          <a:latin typeface="Arial" charset="0"/>
                          <a:cs typeface="Arial" charset="0"/>
                        </a:rPr>
                        <a:t>Section 3</a:t>
                      </a:r>
                    </a:p>
                  </a:txBody>
                  <a:tcPr marL="90000" marR="90000" marT="46800" marB="46800" anchor="ctr" anchorCtr="1" horzOverflow="overflow">
                    <a:lnL>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Identify Quick Wins</a:t>
                      </a:r>
                    </a:p>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Simulation Round 2</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7788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smtClean="0">
                          <a:ln>
                            <a:noFill/>
                          </a:ln>
                          <a:solidFill>
                            <a:srgbClr val="000066"/>
                          </a:solidFill>
                          <a:effectLst/>
                          <a:latin typeface="Arial" charset="0"/>
                          <a:cs typeface="Arial" charset="0"/>
                        </a:rPr>
                        <a:t>Section 4</a:t>
                      </a:r>
                    </a:p>
                  </a:txBody>
                  <a:tcPr marL="90000" marR="90000" marT="46800" marB="46800" anchor="ctr" anchorCtr="1" horzOverflow="overflow">
                    <a:lnL>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Seeing is Believing</a:t>
                      </a:r>
                    </a:p>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Value Stream Mapping</a:t>
                      </a:r>
                    </a:p>
                    <a:p>
                      <a:pPr marL="228600" marR="0" lvl="0" indent="-228600" algn="l" defTabSz="914400" rtl="0" eaLnBrk="1" fontAlgn="base" latinLnBrk="0" hangingPunct="1">
                        <a:lnSpc>
                          <a:spcPct val="100000"/>
                        </a:lnSpc>
                        <a:spcBef>
                          <a:spcPct val="0"/>
                        </a:spcBef>
                        <a:spcAft>
                          <a:spcPct val="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Identifying Waste</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7788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smtClean="0">
                          <a:ln>
                            <a:noFill/>
                          </a:ln>
                          <a:solidFill>
                            <a:srgbClr val="000066"/>
                          </a:solidFill>
                          <a:effectLst/>
                          <a:latin typeface="Arial" charset="0"/>
                          <a:cs typeface="Arial" charset="0"/>
                        </a:rPr>
                        <a:t>Section 5</a:t>
                      </a:r>
                    </a:p>
                  </a:txBody>
                  <a:tcPr marL="90000" marR="90000" marT="46800" marB="46800" anchor="ctr" anchorCtr="1" horzOverflow="overflow">
                    <a:lnL>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228600" marR="0" lvl="0" indent="-228600"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Exercise - Value Stream Mapping</a:t>
                      </a:r>
                    </a:p>
                    <a:p>
                      <a:pPr marL="228600" marR="0" lvl="0" indent="-228600"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Exercise - Value Add Analysis (using TIM WOODS)</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7788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smtClean="0">
                          <a:ln>
                            <a:noFill/>
                          </a:ln>
                          <a:solidFill>
                            <a:srgbClr val="000066"/>
                          </a:solidFill>
                          <a:effectLst/>
                          <a:latin typeface="Arial" charset="0"/>
                          <a:cs typeface="Arial" charset="0"/>
                        </a:rPr>
                        <a:t>Section 6</a:t>
                      </a:r>
                    </a:p>
                  </a:txBody>
                  <a:tcPr marL="90000" marR="90000" marT="46800" marB="46800" anchor="ctr" anchorCtr="1" horzOverflow="overflow">
                    <a:lnL>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228600" marR="0" lvl="0" indent="-228600"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Dummy Workshop  Agenda</a:t>
                      </a:r>
                    </a:p>
                    <a:p>
                      <a:pPr marL="228600" marR="0" lvl="0" indent="-228600"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charset="0"/>
                          <a:cs typeface="Arial" charset="0"/>
                        </a:rPr>
                        <a:t>Day 2 Review &amp; Wrap up</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6" name="Rectangle 5"/>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06EE5C48-E04E-4D21-BBA6-31F1B96697CB}" type="slidenum">
              <a:rPr lang="en-GB" altLang="en-GB" smtClean="0"/>
              <a:pPr>
                <a:defRPr/>
              </a:pPr>
              <a:t>71</a:t>
            </a:fld>
            <a:endParaRPr lang="en-GB" altLang="en-GB"/>
          </a:p>
        </p:txBody>
      </p:sp>
      <p:sp>
        <p:nvSpPr>
          <p:cNvPr id="5" name="Title 1"/>
          <p:cNvSpPr txBox="1">
            <a:spLocks/>
          </p:cNvSpPr>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charset="0"/>
              </a:defRPr>
            </a:lvl2pPr>
            <a:lvl3pPr algn="l" rtl="0" eaLnBrk="0" fontAlgn="base" hangingPunct="0">
              <a:lnSpc>
                <a:spcPts val="2600"/>
              </a:lnSpc>
              <a:spcBef>
                <a:spcPct val="0"/>
              </a:spcBef>
              <a:spcAft>
                <a:spcPct val="0"/>
              </a:spcAft>
              <a:defRPr sz="2400">
                <a:solidFill>
                  <a:srgbClr val="000066"/>
                </a:solidFill>
                <a:latin typeface="Arial" charset="0"/>
              </a:defRPr>
            </a:lvl3pPr>
            <a:lvl4pPr algn="l" rtl="0" eaLnBrk="0" fontAlgn="base" hangingPunct="0">
              <a:lnSpc>
                <a:spcPts val="2600"/>
              </a:lnSpc>
              <a:spcBef>
                <a:spcPct val="0"/>
              </a:spcBef>
              <a:spcAft>
                <a:spcPct val="0"/>
              </a:spcAft>
              <a:defRPr sz="2400">
                <a:solidFill>
                  <a:srgbClr val="000066"/>
                </a:solidFill>
                <a:latin typeface="Arial" charset="0"/>
              </a:defRPr>
            </a:lvl4pPr>
            <a:lvl5pPr algn="l" rtl="0" eaLnBrk="0" fontAlgn="base" hangingPunct="0">
              <a:lnSpc>
                <a:spcPts val="2600"/>
              </a:lnSpc>
              <a:spcBef>
                <a:spcPct val="0"/>
              </a:spcBef>
              <a:spcAft>
                <a:spcPct val="0"/>
              </a:spcAft>
              <a:defRPr sz="2400">
                <a:solidFill>
                  <a:srgbClr val="000066"/>
                </a:solidFill>
                <a:latin typeface="Arial" charset="0"/>
              </a:defRPr>
            </a:lvl5pPr>
            <a:lvl6pPr marL="457200" algn="l" rtl="0" fontAlgn="base">
              <a:lnSpc>
                <a:spcPts val="2600"/>
              </a:lnSpc>
              <a:spcBef>
                <a:spcPct val="0"/>
              </a:spcBef>
              <a:spcAft>
                <a:spcPct val="0"/>
              </a:spcAft>
              <a:defRPr sz="2400">
                <a:solidFill>
                  <a:srgbClr val="000066"/>
                </a:solidFill>
                <a:latin typeface="Arial" charset="0"/>
              </a:defRPr>
            </a:lvl6pPr>
            <a:lvl7pPr marL="914400" algn="l" rtl="0" fontAlgn="base">
              <a:lnSpc>
                <a:spcPts val="2600"/>
              </a:lnSpc>
              <a:spcBef>
                <a:spcPct val="0"/>
              </a:spcBef>
              <a:spcAft>
                <a:spcPct val="0"/>
              </a:spcAft>
              <a:defRPr sz="2400">
                <a:solidFill>
                  <a:srgbClr val="000066"/>
                </a:solidFill>
                <a:latin typeface="Arial" charset="0"/>
              </a:defRPr>
            </a:lvl7pPr>
            <a:lvl8pPr marL="1371600" algn="l" rtl="0" fontAlgn="base">
              <a:lnSpc>
                <a:spcPts val="2600"/>
              </a:lnSpc>
              <a:spcBef>
                <a:spcPct val="0"/>
              </a:spcBef>
              <a:spcAft>
                <a:spcPct val="0"/>
              </a:spcAft>
              <a:defRPr sz="2400">
                <a:solidFill>
                  <a:srgbClr val="000066"/>
                </a:solidFill>
                <a:latin typeface="Arial" charset="0"/>
              </a:defRPr>
            </a:lvl8pPr>
            <a:lvl9pPr marL="1828800" algn="l" rtl="0" fontAlgn="base">
              <a:lnSpc>
                <a:spcPts val="2600"/>
              </a:lnSpc>
              <a:spcBef>
                <a:spcPct val="0"/>
              </a:spcBef>
              <a:spcAft>
                <a:spcPct val="0"/>
              </a:spcAft>
              <a:defRPr sz="2400">
                <a:solidFill>
                  <a:srgbClr val="000066"/>
                </a:solidFill>
                <a:latin typeface="Arial" charset="0"/>
              </a:defRPr>
            </a:lvl9pPr>
          </a:lstStyle>
          <a:p>
            <a:r>
              <a:rPr lang="en-GB" kern="0" dirty="0" smtClean="0"/>
              <a:t>Reflexion time</a:t>
            </a:r>
            <a:br>
              <a:rPr lang="en-GB" kern="0" dirty="0" smtClean="0"/>
            </a:br>
            <a:r>
              <a:rPr lang="en-GB" sz="1800" b="1" kern="0" dirty="0" smtClean="0">
                <a:solidFill>
                  <a:srgbClr val="99CC33"/>
                </a:solidFill>
                <a:cs typeface="Arial" charset="0"/>
              </a:rPr>
              <a:t>In your own time, consider to…</a:t>
            </a:r>
            <a:endParaRPr lang="en-GB" kern="0" dirty="0" smtClean="0"/>
          </a:p>
        </p:txBody>
      </p:sp>
      <p:sp>
        <p:nvSpPr>
          <p:cNvPr id="9" name="Right Arrow 8"/>
          <p:cNvSpPr/>
          <p:nvPr/>
        </p:nvSpPr>
        <p:spPr>
          <a:xfrm>
            <a:off x="358775" y="5499100"/>
            <a:ext cx="1371600" cy="5842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ounded Rectangle 9"/>
          <p:cNvSpPr/>
          <p:nvPr/>
        </p:nvSpPr>
        <p:spPr>
          <a:xfrm>
            <a:off x="1917700" y="5410150"/>
            <a:ext cx="6400800" cy="838250"/>
          </a:xfrm>
          <a:prstGeom prst="roundRect">
            <a:avLst/>
          </a:prstGeom>
          <a:solidFill>
            <a:srgbClr val="00A1D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order to assess your understanding of this course, these deliverables will be reviewed on the last day of the training</a:t>
            </a:r>
            <a:endParaRPr lang="en-US" dirty="0"/>
          </a:p>
        </p:txBody>
      </p:sp>
      <p:sp>
        <p:nvSpPr>
          <p:cNvPr id="13" name="TextBox 5"/>
          <p:cNvSpPr txBox="1">
            <a:spLocks noChangeArrowheads="1"/>
          </p:cNvSpPr>
          <p:nvPr/>
        </p:nvSpPr>
        <p:spPr bwMode="auto">
          <a:xfrm>
            <a:off x="307975" y="1473200"/>
            <a:ext cx="8010525"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50000"/>
              </a:lnSpc>
              <a:spcAft>
                <a:spcPct val="0"/>
              </a:spcAft>
            </a:pPr>
            <a:r>
              <a:rPr lang="en-US" altLang="fr-FR" sz="1800" b="1" dirty="0"/>
              <a:t>Reflect on how best to prepare for your own project?</a:t>
            </a:r>
            <a:endParaRPr lang="en-US" altLang="fr-FR" sz="1800" dirty="0"/>
          </a:p>
          <a:p>
            <a:pPr marL="1087438" indent="-285750">
              <a:lnSpc>
                <a:spcPct val="100000"/>
              </a:lnSpc>
              <a:spcAft>
                <a:spcPts val="1200"/>
              </a:spcAft>
              <a:buFont typeface="Wingdings" panose="05000000000000000000" pitchFamily="2" charset="2"/>
              <a:buChar char=""/>
            </a:pPr>
            <a:r>
              <a:rPr lang="en-US" altLang="fr-FR" sz="1600" i="1" dirty="0" smtClean="0">
                <a:sym typeface="Wingdings" pitchFamily="2" charset="2"/>
              </a:rPr>
              <a:t>Could you prepare a draft Project charter?</a:t>
            </a:r>
            <a:endParaRPr lang="en-US" altLang="fr-FR" sz="1600" i="1" dirty="0">
              <a:sym typeface="Wingdings" pitchFamily="2" charset="2"/>
            </a:endParaRPr>
          </a:p>
          <a:p>
            <a:pPr marL="1087438" indent="-285750" eaLnBrk="1" hangingPunct="1">
              <a:lnSpc>
                <a:spcPct val="100000"/>
              </a:lnSpc>
              <a:spcAft>
                <a:spcPts val="1200"/>
              </a:spcAft>
              <a:buFont typeface="Wingdings" panose="05000000000000000000" pitchFamily="2" charset="2"/>
              <a:buChar char=""/>
            </a:pPr>
            <a:r>
              <a:rPr lang="en-US" altLang="fr-FR" sz="1600" i="1" dirty="0" smtClean="0">
                <a:sym typeface="Wingdings" pitchFamily="2" charset="2"/>
              </a:rPr>
              <a:t>Is the problem statement relating to what the customer experience?</a:t>
            </a:r>
            <a:endParaRPr lang="en-US" altLang="fr-FR" sz="1600" i="1" dirty="0">
              <a:sym typeface="Wingdings" pitchFamily="2" charset="2"/>
            </a:endParaRPr>
          </a:p>
          <a:p>
            <a:pPr marL="1087438" indent="-285750" eaLnBrk="1" hangingPunct="1">
              <a:lnSpc>
                <a:spcPct val="100000"/>
              </a:lnSpc>
              <a:spcAft>
                <a:spcPts val="1200"/>
              </a:spcAft>
              <a:buFont typeface="Wingdings" panose="05000000000000000000" pitchFamily="2" charset="2"/>
              <a:buChar char=""/>
            </a:pPr>
            <a:r>
              <a:rPr lang="en-US" altLang="fr-FR" sz="1600" i="1" dirty="0" smtClean="0">
                <a:sym typeface="Wingdings" pitchFamily="2" charset="2"/>
              </a:rPr>
              <a:t>Are the project objectives SMART?</a:t>
            </a:r>
          </a:p>
          <a:p>
            <a:pPr marL="1087438" indent="-285750" eaLnBrk="1" hangingPunct="1">
              <a:lnSpc>
                <a:spcPct val="100000"/>
              </a:lnSpc>
              <a:spcAft>
                <a:spcPts val="1200"/>
              </a:spcAft>
              <a:buFont typeface="Wingdings" panose="05000000000000000000" pitchFamily="2" charset="2"/>
              <a:buChar char=""/>
            </a:pPr>
            <a:r>
              <a:rPr lang="en-US" altLang="fr-FR" sz="1600" i="1" dirty="0" smtClean="0">
                <a:sym typeface="Wingdings" pitchFamily="2" charset="2"/>
              </a:rPr>
              <a:t>Can you prepare a SIPOC for your project to ensure that all key stakeholders and team members have been identified?</a:t>
            </a:r>
            <a:endParaRPr lang="en-US" altLang="fr-FR" sz="1600" i="1" dirty="0">
              <a:sym typeface="Wingdings" pitchFamily="2" charset="2"/>
            </a:endParaRPr>
          </a:p>
        </p:txBody>
      </p:sp>
      <p:sp>
        <p:nvSpPr>
          <p:cNvPr id="15" name="TextBox 5"/>
          <p:cNvSpPr txBox="1">
            <a:spLocks noChangeArrowheads="1"/>
          </p:cNvSpPr>
          <p:nvPr/>
        </p:nvSpPr>
        <p:spPr bwMode="auto">
          <a:xfrm>
            <a:off x="307975" y="3871604"/>
            <a:ext cx="8010525"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50000"/>
              </a:lnSpc>
              <a:spcAft>
                <a:spcPct val="0"/>
              </a:spcAft>
            </a:pPr>
            <a:r>
              <a:rPr lang="en-US" altLang="fr-FR" sz="1800" b="1" dirty="0"/>
              <a:t>Reflect on what tools/technics you could apply in your day job?</a:t>
            </a:r>
            <a:endParaRPr lang="en-US" altLang="fr-FR" sz="1800" dirty="0"/>
          </a:p>
          <a:p>
            <a:pPr marL="1087438" indent="-285750">
              <a:lnSpc>
                <a:spcPct val="100000"/>
              </a:lnSpc>
              <a:spcAft>
                <a:spcPts val="1200"/>
              </a:spcAft>
              <a:buFont typeface="Wingdings" panose="05000000000000000000" pitchFamily="2" charset="2"/>
              <a:buChar char=""/>
            </a:pPr>
            <a:r>
              <a:rPr lang="en-US" altLang="fr-FR" sz="1600" i="1" dirty="0" smtClean="0">
                <a:sym typeface="Wingdings" pitchFamily="2" charset="2"/>
              </a:rPr>
              <a:t>What </a:t>
            </a:r>
            <a:r>
              <a:rPr lang="en-US" altLang="fr-FR" sz="1600" i="1" dirty="0">
                <a:sym typeface="Wingdings" pitchFamily="2" charset="2"/>
              </a:rPr>
              <a:t>tools </a:t>
            </a:r>
            <a:r>
              <a:rPr lang="en-US" altLang="fr-FR" sz="1600" i="1" dirty="0" smtClean="0">
                <a:sym typeface="Wingdings" pitchFamily="2" charset="2"/>
              </a:rPr>
              <a:t>or technics could you apply </a:t>
            </a:r>
            <a:r>
              <a:rPr lang="en-US" altLang="fr-FR" sz="1600" i="1" dirty="0">
                <a:sym typeface="Wingdings" pitchFamily="2" charset="2"/>
              </a:rPr>
              <a:t>to your </a:t>
            </a:r>
            <a:r>
              <a:rPr lang="en-US" altLang="fr-FR" sz="1600" i="1" dirty="0" smtClean="0">
                <a:sym typeface="Wingdings" pitchFamily="2" charset="2"/>
              </a:rPr>
              <a:t>day to day activity</a:t>
            </a:r>
            <a:r>
              <a:rPr lang="en-US" altLang="fr-FR" sz="1600" i="1" dirty="0">
                <a:sym typeface="Wingdings" pitchFamily="2" charset="2"/>
              </a:rPr>
              <a:t>? </a:t>
            </a:r>
            <a:endParaRPr lang="en-US" altLang="fr-FR" sz="1600" i="1" dirty="0" smtClean="0">
              <a:sym typeface="Wingdings" pitchFamily="2" charset="2"/>
            </a:endParaRPr>
          </a:p>
          <a:p>
            <a:pPr marL="1087438" indent="-285750">
              <a:lnSpc>
                <a:spcPct val="100000"/>
              </a:lnSpc>
              <a:spcAft>
                <a:spcPts val="1200"/>
              </a:spcAft>
              <a:buFont typeface="Wingdings" panose="05000000000000000000" pitchFamily="2" charset="2"/>
              <a:buChar char=""/>
            </a:pPr>
            <a:r>
              <a:rPr lang="en-US" altLang="fr-FR" sz="1600" i="1" dirty="0" smtClean="0">
                <a:sym typeface="Wingdings" pitchFamily="2" charset="2"/>
              </a:rPr>
              <a:t>What can you do to define better the issues you are dealing with?</a:t>
            </a:r>
            <a:endParaRPr lang="en-US" altLang="fr-FR" sz="1600" i="1" dirty="0">
              <a:sym typeface="Wingdings" pitchFamily="2" charset="2"/>
            </a:endParaRPr>
          </a:p>
        </p:txBody>
      </p:sp>
      <p:sp>
        <p:nvSpPr>
          <p:cNvPr id="16" name="Rectangle 15"/>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800" y="50800"/>
            <a:ext cx="903600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667" y="304430"/>
            <a:ext cx="1003796" cy="1028728"/>
          </a:xfrm>
          <a:prstGeom prst="rect">
            <a:avLst/>
          </a:prstGeom>
        </p:spPr>
      </p:pic>
    </p:spTree>
    <p:extLst>
      <p:ext uri="{BB962C8B-B14F-4D97-AF65-F5344CB8AC3E}">
        <p14:creationId xmlns:p14="http://schemas.microsoft.com/office/powerpoint/2010/main" val="2636968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GB" dirty="0" smtClean="0"/>
              <a:t>WWW &amp; WBBI</a:t>
            </a:r>
            <a:br>
              <a:rPr lang="en-GB" dirty="0" smtClean="0"/>
            </a:br>
            <a:r>
              <a:rPr lang="en-GB" sz="1800" b="1" dirty="0" smtClean="0">
                <a:solidFill>
                  <a:srgbClr val="99CC33"/>
                </a:solidFill>
                <a:cs typeface="Arial" charset="0"/>
              </a:rPr>
              <a:t>Your thoughts</a:t>
            </a:r>
            <a:endParaRPr lang="en-GB" sz="1800" dirty="0" smtClean="0"/>
          </a:p>
        </p:txBody>
      </p:sp>
      <p:sp>
        <p:nvSpPr>
          <p:cNvPr id="8" name="Slide Number Placeholder 4"/>
          <p:cNvSpPr>
            <a:spLocks noGrp="1"/>
          </p:cNvSpPr>
          <p:nvPr>
            <p:ph type="sldNum" sz="quarter" idx="11"/>
          </p:nvPr>
        </p:nvSpPr>
        <p:spPr>
          <a:noFill/>
        </p:spPr>
        <p:txBody>
          <a:bodyPr/>
          <a:lstStyle/>
          <a:p>
            <a:fld id="{F0F82351-DD0B-4F5B-BAAE-9AB0A6AB6940}" type="slidenum">
              <a:rPr lang="en-GB" altLang="en-GB"/>
              <a:pPr/>
              <a:t>72</a:t>
            </a:fld>
            <a:endParaRPr lang="en-GB" altLang="en-GB"/>
          </a:p>
        </p:txBody>
      </p:sp>
      <p:cxnSp>
        <p:nvCxnSpPr>
          <p:cNvPr id="7" name="Straight Connector 6"/>
          <p:cNvCxnSpPr/>
          <p:nvPr/>
        </p:nvCxnSpPr>
        <p:spPr>
          <a:xfrm>
            <a:off x="468313" y="1700213"/>
            <a:ext cx="806291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sp>
        <p:nvSpPr>
          <p:cNvPr id="202758" name="TextBox 9"/>
          <p:cNvSpPr txBox="1">
            <a:spLocks noChangeArrowheads="1"/>
          </p:cNvSpPr>
          <p:nvPr/>
        </p:nvSpPr>
        <p:spPr bwMode="auto">
          <a:xfrm>
            <a:off x="2051050" y="1258888"/>
            <a:ext cx="3889375" cy="369887"/>
          </a:xfrm>
          <a:prstGeom prst="rect">
            <a:avLst/>
          </a:prstGeom>
          <a:noFill/>
          <a:ln w="9525">
            <a:noFill/>
            <a:miter lim="800000"/>
            <a:headEnd/>
            <a:tailEnd/>
          </a:ln>
        </p:spPr>
        <p:txBody>
          <a:bodyPr>
            <a:spAutoFit/>
          </a:bodyPr>
          <a:lstStyle/>
          <a:p>
            <a:r>
              <a:rPr lang="en-GB" b="1" dirty="0">
                <a:solidFill>
                  <a:schemeClr val="accent1"/>
                </a:solidFill>
              </a:rPr>
              <a:t>What Worked Well?</a:t>
            </a:r>
          </a:p>
        </p:txBody>
      </p:sp>
      <p:sp>
        <p:nvSpPr>
          <p:cNvPr id="202759" name="TextBox 10"/>
          <p:cNvSpPr txBox="1">
            <a:spLocks noChangeArrowheads="1"/>
          </p:cNvSpPr>
          <p:nvPr/>
        </p:nvSpPr>
        <p:spPr bwMode="auto">
          <a:xfrm>
            <a:off x="4716463" y="1258888"/>
            <a:ext cx="3887787" cy="369887"/>
          </a:xfrm>
          <a:prstGeom prst="rect">
            <a:avLst/>
          </a:prstGeom>
          <a:noFill/>
          <a:ln w="9525">
            <a:noFill/>
            <a:miter lim="800000"/>
            <a:headEnd/>
            <a:tailEnd/>
          </a:ln>
        </p:spPr>
        <p:txBody>
          <a:bodyPr>
            <a:spAutoFit/>
          </a:bodyPr>
          <a:lstStyle/>
          <a:p>
            <a:r>
              <a:rPr lang="en-GB" b="1">
                <a:solidFill>
                  <a:schemeClr val="accent1"/>
                </a:solidFill>
              </a:rPr>
              <a:t>Would Be Better If...?</a:t>
            </a:r>
          </a:p>
        </p:txBody>
      </p:sp>
      <p:cxnSp>
        <p:nvCxnSpPr>
          <p:cNvPr id="11" name="Straight Connector 10"/>
          <p:cNvCxnSpPr/>
          <p:nvPr/>
        </p:nvCxnSpPr>
        <p:spPr>
          <a:xfrm rot="5400000">
            <a:off x="1961973" y="3717132"/>
            <a:ext cx="5183187"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800" y="50800"/>
            <a:ext cx="903600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7591" y="355600"/>
            <a:ext cx="1095097" cy="928048"/>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3" descr="DEL_COL"/>
          <p:cNvPicPr>
            <a:picLocks noChangeAspect="1" noChangeArrowheads="1"/>
          </p:cNvPicPr>
          <p:nvPr/>
        </p:nvPicPr>
        <p:blipFill>
          <a:blip r:embed="rId3" cstate="print"/>
          <a:srcRect/>
          <a:stretch>
            <a:fillRect/>
          </a:stretch>
        </p:blipFill>
        <p:spPr bwMode="auto">
          <a:xfrm>
            <a:off x="2655888" y="2919413"/>
            <a:ext cx="3886200" cy="782637"/>
          </a:xfrm>
          <a:prstGeom prst="rect">
            <a:avLst/>
          </a:prstGeom>
          <a:noFill/>
          <a:ln w="9525">
            <a:noFill/>
            <a:miter lim="800000"/>
            <a:headEnd/>
            <a:tailEnd/>
          </a:ln>
        </p:spPr>
      </p:pic>
      <p:sp>
        <p:nvSpPr>
          <p:cNvPr id="5" name="Slide Number Placeholder 4"/>
          <p:cNvSpPr>
            <a:spLocks noGrp="1"/>
          </p:cNvSpPr>
          <p:nvPr>
            <p:ph type="sldNum" sz="quarter" idx="11"/>
          </p:nvPr>
        </p:nvSpPr>
        <p:spPr>
          <a:noFill/>
        </p:spPr>
        <p:txBody>
          <a:bodyPr/>
          <a:lstStyle/>
          <a:p>
            <a:fld id="{F0F82351-DD0B-4F5B-BAAE-9AB0A6AB6940}" type="slidenum">
              <a:rPr lang="en-GB" altLang="en-GB"/>
              <a:pPr/>
              <a:t>73</a:t>
            </a:fld>
            <a:endParaRPr lang="en-GB" altLang="en-GB"/>
          </a:p>
        </p:txBody>
      </p:sp>
      <p:sp>
        <p:nvSpPr>
          <p:cNvPr id="4" name="Rectangle 3"/>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pPr lvl="0" eaLnBrk="1" hangingPunct="1">
              <a:defRPr/>
            </a:pPr>
            <a:r>
              <a:rPr lang="en-GB" smtClean="0">
                <a:ea typeface="+mn-ea"/>
                <a:cs typeface="Arial" pitchFamily="34" charset="0"/>
              </a:rPr>
              <a:t>Agenda</a:t>
            </a:r>
            <a:br>
              <a:rPr lang="en-GB" smtClean="0">
                <a:ea typeface="+mn-ea"/>
                <a:cs typeface="Arial" pitchFamily="34" charset="0"/>
              </a:rPr>
            </a:br>
            <a:r>
              <a:rPr lang="en-GB" sz="1800" b="1" smtClean="0">
                <a:solidFill>
                  <a:srgbClr val="FFFFFF"/>
                </a:solidFill>
                <a:ea typeface="+mn-ea"/>
                <a:cs typeface="Arial" pitchFamily="34" charset="0"/>
              </a:rPr>
              <a:t>Day 1 - Introduction and Mobilisation </a:t>
            </a:r>
            <a:endParaRPr lang="en-GB" sz="1800" b="1" dirty="0">
              <a:solidFill>
                <a:srgbClr val="FFFFFF"/>
              </a:solidFill>
              <a:ea typeface="+mn-ea"/>
              <a:cs typeface="Arial" pitchFamily="34" charset="0"/>
            </a:endParaRPr>
          </a:p>
        </p:txBody>
      </p:sp>
      <p:sp>
        <p:nvSpPr>
          <p:cNvPr id="185346" name="Slide Number Placeholder 4"/>
          <p:cNvSpPr>
            <a:spLocks noGrp="1"/>
          </p:cNvSpPr>
          <p:nvPr>
            <p:ph type="sldNum" sz="quarter" idx="11"/>
          </p:nvPr>
        </p:nvSpPr>
        <p:spPr>
          <a:noFill/>
        </p:spPr>
        <p:txBody>
          <a:bodyPr/>
          <a:lstStyle/>
          <a:p>
            <a:fld id="{6F92061D-1F1A-43F6-8031-328AA936391B}" type="slidenum">
              <a:rPr lang="en-GB" altLang="en-GB" smtClean="0"/>
              <a:pPr/>
              <a:t>8</a:t>
            </a:fld>
            <a:endParaRPr lang="en-GB" altLang="en-GB"/>
          </a:p>
        </p:txBody>
      </p:sp>
      <p:graphicFrame>
        <p:nvGraphicFramePr>
          <p:cNvPr id="357409" name="Group 33"/>
          <p:cNvGraphicFramePr>
            <a:graphicFrameLocks noGrp="1"/>
          </p:cNvGraphicFramePr>
          <p:nvPr>
            <p:extLst>
              <p:ext uri="{D42A27DB-BD31-4B8C-83A1-F6EECF244321}">
                <p14:modId xmlns:p14="http://schemas.microsoft.com/office/powerpoint/2010/main" val="2545265938"/>
              </p:ext>
            </p:extLst>
          </p:nvPr>
        </p:nvGraphicFramePr>
        <p:xfrm>
          <a:off x="476250" y="1543050"/>
          <a:ext cx="8353425" cy="4392835"/>
        </p:xfrm>
        <a:graphic>
          <a:graphicData uri="http://schemas.openxmlformats.org/drawingml/2006/table">
            <a:tbl>
              <a:tblPr/>
              <a:tblGrid>
                <a:gridCol w="1296987"/>
                <a:gridCol w="7056438"/>
              </a:tblGrid>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0" marB="46800"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Introductions and Welcome</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Training Objectives</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2</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800" b="1" i="0" u="none" strike="noStrike" cap="none" normalizeH="0" baseline="0" dirty="0" smtClean="0">
                          <a:ln>
                            <a:noFill/>
                          </a:ln>
                          <a:solidFill>
                            <a:schemeClr val="tx1"/>
                          </a:solidFill>
                          <a:effectLst/>
                          <a:latin typeface="Arial" pitchFamily="34" charset="0"/>
                        </a:rPr>
                        <a:t>Background and History of Lean Six Sigma</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kumimoji="0" lang="en-GB" sz="1800" b="1" i="0" u="none" strike="noStrike" cap="none" normalizeH="0" baseline="0" dirty="0" smtClean="0">
                          <a:ln>
                            <a:noFill/>
                          </a:ln>
                          <a:solidFill>
                            <a:schemeClr val="tx1"/>
                          </a:solidFill>
                          <a:effectLst/>
                          <a:latin typeface="Arial" pitchFamily="34" charset="0"/>
                        </a:rPr>
                        <a:t>Deloitte Lean Six Sigma – The 5 Workshop Approach</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Charter</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Statement</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Scope (SIPOC)</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Design Boundaries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Project Governance (including Stakeholder Management)</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r h="87856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0" marB="46800"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Introducing the simulation</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Problem and Allocation of Roles</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Simulation Round 1</a:t>
                      </a:r>
                    </a:p>
                  </a:txBody>
                  <a:tcPr marL="90000" marR="90000" marT="46800" marB="468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accent3">
                        <a:alpha val="80000"/>
                      </a:schemeClr>
                    </a:solidFill>
                  </a:tcPr>
                </a:tc>
              </a:tr>
            </a:tbl>
          </a:graphicData>
        </a:graphic>
      </p:graphicFrame>
      <p:sp>
        <p:nvSpPr>
          <p:cNvPr id="17" name="TextBox 16"/>
          <p:cNvSpPr txBox="1"/>
          <p:nvPr/>
        </p:nvSpPr>
        <p:spPr>
          <a:xfrm>
            <a:off x="5291931" y="3332956"/>
            <a:ext cx="2808288" cy="307975"/>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Business Case (Value Tree)</a:t>
            </a:r>
          </a:p>
        </p:txBody>
      </p:sp>
      <p:sp>
        <p:nvSpPr>
          <p:cNvPr id="18" name="TextBox 17"/>
          <p:cNvSpPr txBox="1"/>
          <p:nvPr/>
        </p:nvSpPr>
        <p:spPr>
          <a:xfrm>
            <a:off x="5291931" y="5084763"/>
            <a:ext cx="2808288" cy="781050"/>
          </a:xfrm>
          <a:prstGeom prst="rect">
            <a:avLst/>
          </a:prstGeom>
          <a:noFill/>
        </p:spPr>
        <p:txBody>
          <a:bodyPr>
            <a:spAutoFit/>
          </a:bodyPr>
          <a:lstStyle/>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Record and Review Initial Statistics</a:t>
            </a:r>
          </a:p>
          <a:p>
            <a:pPr marL="185738" indent="-185738">
              <a:spcAft>
                <a:spcPct val="20000"/>
              </a:spcAft>
              <a:buSzPct val="120000"/>
              <a:buFont typeface="Wingdings" pitchFamily="2" charset="2"/>
              <a:buChar char="§"/>
              <a:tabLst>
                <a:tab pos="5715000" algn="l"/>
              </a:tabLst>
              <a:defRPr/>
            </a:pPr>
            <a:r>
              <a:rPr lang="en-GB" sz="1400" dirty="0">
                <a:solidFill>
                  <a:srgbClr val="000066"/>
                </a:solidFill>
                <a:latin typeface="Arial" pitchFamily="34" charset="0"/>
                <a:cs typeface="+mn-cs"/>
              </a:rPr>
              <a:t>Data Requirements</a:t>
            </a:r>
          </a:p>
        </p:txBody>
      </p:sp>
    </p:spTree>
    <p:extLst>
      <p:ext uri="{BB962C8B-B14F-4D97-AF65-F5344CB8AC3E}">
        <p14:creationId xmlns:p14="http://schemas.microsoft.com/office/powerpoint/2010/main" val="21682403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GB" dirty="0" smtClean="0"/>
              <a:t>Quiz</a:t>
            </a:r>
            <a:br>
              <a:rPr lang="en-GB" dirty="0" smtClean="0"/>
            </a:br>
            <a:r>
              <a:rPr lang="en-GB" sz="1800" b="1" dirty="0" smtClean="0">
                <a:solidFill>
                  <a:srgbClr val="99CC33"/>
                </a:solidFill>
                <a:cs typeface="Arial" charset="0"/>
              </a:rPr>
              <a:t>What do you already know about Lean Six Sigma?</a:t>
            </a:r>
          </a:p>
        </p:txBody>
      </p:sp>
      <p:sp>
        <p:nvSpPr>
          <p:cNvPr id="162819" name="Slide Number Placeholder 4"/>
          <p:cNvSpPr>
            <a:spLocks noGrp="1"/>
          </p:cNvSpPr>
          <p:nvPr>
            <p:ph type="sldNum" sz="quarter" idx="11"/>
          </p:nvPr>
        </p:nvSpPr>
        <p:spPr>
          <a:noFill/>
        </p:spPr>
        <p:txBody>
          <a:bodyPr/>
          <a:lstStyle/>
          <a:p>
            <a:fld id="{799C7080-7D20-44B2-A81C-5824675CCA0D}" type="slidenum">
              <a:rPr lang="en-GB" altLang="en-GB"/>
              <a:pPr/>
              <a:t>9</a:t>
            </a:fld>
            <a:endParaRPr lang="en-GB" altLang="en-GB"/>
          </a:p>
        </p:txBody>
      </p:sp>
      <p:sp>
        <p:nvSpPr>
          <p:cNvPr id="162820" name="Content Placeholder 2"/>
          <p:cNvSpPr>
            <a:spLocks noGrp="1"/>
          </p:cNvSpPr>
          <p:nvPr>
            <p:ph idx="4294967295"/>
          </p:nvPr>
        </p:nvSpPr>
        <p:spPr>
          <a:xfrm>
            <a:off x="785812" y="1550988"/>
            <a:ext cx="7926387" cy="4241800"/>
          </a:xfrm>
        </p:spPr>
        <p:txBody>
          <a:bodyPr/>
          <a:lstStyle/>
          <a:p>
            <a:r>
              <a:rPr lang="en-GB" sz="1600" dirty="0" smtClean="0">
                <a:cs typeface="Arial" charset="0"/>
              </a:rPr>
              <a:t>Split into groups and decide on the following:</a:t>
            </a:r>
          </a:p>
          <a:p>
            <a:endParaRPr lang="en-GB" sz="1600" dirty="0" smtClean="0">
              <a:cs typeface="Arial" charset="0"/>
            </a:endParaRPr>
          </a:p>
          <a:p>
            <a:pPr marL="857250" lvl="3" indent="-457200">
              <a:buFont typeface="+mj-lt"/>
              <a:buAutoNum type="alphaLcParenR"/>
            </a:pPr>
            <a:r>
              <a:rPr lang="en-GB" dirty="0" smtClean="0">
                <a:cs typeface="Arial" charset="0"/>
              </a:rPr>
              <a:t>3 things you know about LSS?</a:t>
            </a:r>
          </a:p>
          <a:p>
            <a:pPr marL="857250" lvl="3" indent="-457200">
              <a:buFont typeface="+mj-lt"/>
              <a:buAutoNum type="alphaLcParenR"/>
            </a:pPr>
            <a:r>
              <a:rPr lang="en-GB" dirty="0" smtClean="0">
                <a:cs typeface="Arial" charset="0"/>
              </a:rPr>
              <a:t>3 problems you may use LSS to solve?</a:t>
            </a:r>
          </a:p>
          <a:p>
            <a:pPr marL="857250" lvl="3" indent="-457200">
              <a:buFont typeface="+mj-lt"/>
              <a:buAutoNum type="alphaLcParenR"/>
            </a:pPr>
            <a:r>
              <a:rPr lang="en-GB" dirty="0" smtClean="0">
                <a:cs typeface="Arial" charset="0"/>
              </a:rPr>
              <a:t>3 things you would like to know about LSS?</a:t>
            </a:r>
          </a:p>
          <a:p>
            <a:pPr marL="857250" lvl="3" indent="-457200">
              <a:buFontTx/>
              <a:buAutoNum type="alphaLcParenR"/>
            </a:pPr>
            <a:endParaRPr lang="en-GB" dirty="0" smtClean="0">
              <a:cs typeface="Arial" charset="0"/>
            </a:endParaRPr>
          </a:p>
          <a:p>
            <a:pPr marL="857250" lvl="3" indent="-457200">
              <a:buFont typeface="Wingdings" panose="05000000000000000000" pitchFamily="2" charset="2"/>
              <a:buChar char="§"/>
            </a:pPr>
            <a:r>
              <a:rPr lang="en-GB" dirty="0" smtClean="0">
                <a:cs typeface="Arial" charset="0"/>
              </a:rPr>
              <a:t>Each team to share findings with the group, when requested by facilitator</a:t>
            </a:r>
          </a:p>
          <a:p>
            <a:pPr marL="857250" lvl="3" indent="-457200">
              <a:buFont typeface="Wingdings" panose="05000000000000000000" pitchFamily="2" charset="2"/>
              <a:buChar char="§"/>
            </a:pPr>
            <a:r>
              <a:rPr lang="en-GB" dirty="0" smtClean="0">
                <a:cs typeface="Arial" charset="0"/>
              </a:rPr>
              <a:t>Different person to present each point</a:t>
            </a:r>
          </a:p>
        </p:txBody>
      </p:sp>
      <p:pic>
        <p:nvPicPr>
          <p:cNvPr id="162821" name="Picture 9" descr="chronometer"/>
          <p:cNvPicPr>
            <a:picLocks noChangeAspect="1" noChangeArrowheads="1"/>
          </p:cNvPicPr>
          <p:nvPr/>
        </p:nvPicPr>
        <p:blipFill>
          <a:blip r:embed="rId2" cstate="print"/>
          <a:srcRect/>
          <a:stretch>
            <a:fillRect/>
          </a:stretch>
        </p:blipFill>
        <p:spPr bwMode="auto">
          <a:xfrm>
            <a:off x="1066801" y="4816475"/>
            <a:ext cx="1416050" cy="1487948"/>
          </a:xfrm>
          <a:prstGeom prst="rect">
            <a:avLst/>
          </a:prstGeom>
          <a:noFill/>
          <a:ln w="9525">
            <a:noFill/>
            <a:miter lim="800000"/>
            <a:headEnd/>
            <a:tailEnd/>
          </a:ln>
        </p:spPr>
      </p:pic>
      <p:sp>
        <p:nvSpPr>
          <p:cNvPr id="31" name="TextBox 30"/>
          <p:cNvSpPr txBox="1"/>
          <p:nvPr/>
        </p:nvSpPr>
        <p:spPr>
          <a:xfrm>
            <a:off x="2462213" y="5194300"/>
            <a:ext cx="1306511" cy="369332"/>
          </a:xfrm>
          <a:prstGeom prst="rect">
            <a:avLst/>
          </a:prstGeom>
          <a:noFill/>
        </p:spPr>
        <p:txBody>
          <a:bodyPr wrap="square">
            <a:spAutoFit/>
          </a:bodyPr>
          <a:lstStyle/>
          <a:p>
            <a:pPr>
              <a:defRPr/>
            </a:pPr>
            <a:r>
              <a:rPr lang="en-GB" b="1" dirty="0">
                <a:solidFill>
                  <a:srgbClr val="92D400"/>
                </a:solidFill>
                <a:latin typeface="+mj-lt"/>
                <a:ea typeface="+mj-ea"/>
                <a:cs typeface="Arial" pitchFamily="34" charset="0"/>
              </a:rPr>
              <a:t>5 minutes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22" y="3859138"/>
            <a:ext cx="3111556" cy="2636912"/>
          </a:xfrm>
          <a:prstGeom prst="rect">
            <a:avLst/>
          </a:prstGeom>
        </p:spPr>
      </p:pic>
      <p:sp>
        <p:nvSpPr>
          <p:cNvPr id="9" name="Rectangle 8"/>
          <p:cNvSpPr/>
          <p:nvPr/>
        </p:nvSpPr>
        <p:spPr>
          <a:xfrm>
            <a:off x="6277970" y="68237"/>
            <a:ext cx="2743200" cy="4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800" y="50800"/>
            <a:ext cx="9036000" cy="68072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9xTlKBXnpUezGpSvBnw3S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9qrtoKxmrUiKqmJFM3Y08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mo9xBwDEwEiJAJEkMoAA6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pnvWh8ULk.UiDE7qKFGR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STm_oc5rqkWgKPXpaWfHQ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de5O4By3sEWCOAHKiP.oT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9xTlKBXnpUezGpSvBnw3S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9qrtoKxmrUiKqmJFM3Y08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o9xBwDEwEiJAJEkMoAA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FpnvWh8ULk.UiDE7qKFGR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STm_oc5rqkWgKPXpaWfHQ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e5O4By3sEWCOAHKiP.oT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9xTlKBXnpUezGpSvBnw3S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9qrtoKxmrUiKqmJFM3Y08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mo9xBwDEwEiJAJEkMoAA6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FpnvWh8ULk.UiDE7qKFGR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STm_oc5rqkWgKPXpaWfHQ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de5O4By3sEWCOAHKiP.oT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9xTlKBXnpUezGpSvBnw3S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pnvWh8ULk.UiDE7qKFGR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STm_oc5rqkWgKPXpaWfHQ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9xBwDEwEiJAJEkMoAA6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de5O4By3sEWCOAHKiP.o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9qrtoKxmrUiKqmJFM3Y08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9xTlKBXnpUezGpSvBnw3S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o9xBwDEwEiJAJEkMoAA6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9qrtoKxmrUiKqmJFM3Y08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pnvWh8ULk.UiDE7qKFGR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STm_oc5rqkWgKPXpaWfH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de5O4By3sEWCOAHKiP.oT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Djl7bjNfqEyjs3LT2IzU2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yeGeD7.yyEOjnpXxN7ZKT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c32_L_d9JU6e0obQFytJU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u_Kn0InF02fWkjM6fy0w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l8VMVIoyjEWWy5r6ugcJ4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RTSCveLXGECziKqvZtVx.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sNsggCZlC0yEcFoTEOs6j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E20MY3_gRUSfvSo5aacbR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3YLJu.46A0e4lbZ5FI7Q.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9xTlKBXnpUezGpSvBnw3S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mo9xBwDEwEiJAJEkMoAA6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o7gxCo10pUGSD0R1PlqK.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9qrtoKxmrUiKqmJFM3Y08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Tqu8PqXN0CEA0Uv4nXal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pnvWh8ULk.UiDE7qKFGR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Tm_oc5rqkWgKPXpaWfHQ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de5O4By3sEWCOAHKiP.oT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plLf1xDMQ0285sOlO1LrZ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HPjW3oFkK0ygBVJ3NtzFC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ROqydsRRPU2SnbuMnp15s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YpUXlx7.bE2eH69r8uuKh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5XSwLTatcEiIGsxM1LXp9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bLNoVKkss0SbeIx_6Rtj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d0wdUo7HUiK.l40CtdMbw"/>
</p:tagLst>
</file>

<file path=ppt/theme/theme1.xml><?xml version="1.0" encoding="utf-8"?>
<a:theme xmlns:a="http://schemas.openxmlformats.org/drawingml/2006/main" name="Deloitte Standard_white">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Standard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ay1">
  <a:themeElements>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fontScheme name="Deloitte Standard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t_presentation">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t_presentation">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18856</TotalTime>
  <Words>11479</Words>
  <Application>Microsoft Office PowerPoint</Application>
  <PresentationFormat>On-screen Show (4:3)</PresentationFormat>
  <Paragraphs>2000</Paragraphs>
  <Slides>73</Slides>
  <Notes>44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73</vt:i4>
      </vt:variant>
    </vt:vector>
  </HeadingPairs>
  <TitlesOfParts>
    <vt:vector size="89" baseType="lpstr">
      <vt:lpstr>SimSun</vt:lpstr>
      <vt:lpstr>Arial</vt:lpstr>
      <vt:lpstr>DIN-Medium</vt:lpstr>
      <vt:lpstr>Monotype Sorts</vt:lpstr>
      <vt:lpstr>Symbol</vt:lpstr>
      <vt:lpstr>Times</vt:lpstr>
      <vt:lpstr>Times New Roman</vt:lpstr>
      <vt:lpstr>Verdana</vt:lpstr>
      <vt:lpstr>Wingdings</vt:lpstr>
      <vt:lpstr>Wingdings 2</vt:lpstr>
      <vt:lpstr>Winterthur</vt:lpstr>
      <vt:lpstr>ヒラギノ角ゴ Pro W3</vt:lpstr>
      <vt:lpstr>Deloitte Standard_white</vt:lpstr>
      <vt:lpstr>Day1</vt:lpstr>
      <vt:lpstr>dt_presentation</vt:lpstr>
      <vt:lpstr>1_dt_presentation</vt:lpstr>
      <vt:lpstr>PowerPoint Presentation</vt:lpstr>
      <vt:lpstr>Introductions and Welcome  About us</vt:lpstr>
      <vt:lpstr>Agenda Day 1 - Introduction and Mobilisation </vt:lpstr>
      <vt:lpstr>Introductions Let’s get to know each other</vt:lpstr>
      <vt:lpstr>Training Structure The Deloitte five workshop approach follows the classic DMAIC Cycle</vt:lpstr>
      <vt:lpstr>Legend for this course Finding your way through the presentation</vt:lpstr>
      <vt:lpstr>Training Objectives What will I learn?</vt:lpstr>
      <vt:lpstr>Agenda Day 1 - Introduction and Mobilisation </vt:lpstr>
      <vt:lpstr>Quiz What do you already know about Lean Six Sigma?</vt:lpstr>
      <vt:lpstr>What is Lean Six Sigma?</vt:lpstr>
      <vt:lpstr>What is Lean Six Sigma?</vt:lpstr>
      <vt:lpstr>What is Lean Six Sigma?</vt:lpstr>
      <vt:lpstr>Where did LSS come from?  LSS today is the culmination of decades of practice in managing operations</vt:lpstr>
      <vt:lpstr>Lean and Six Sigma We blend the methods and tools according to the problem to solve</vt:lpstr>
      <vt:lpstr>Lean and Six Sigma Using Lean and Six Sigma together</vt:lpstr>
      <vt:lpstr>PowerPoint Presentation</vt:lpstr>
      <vt:lpstr>PowerPoint Presentation</vt:lpstr>
      <vt:lpstr>PowerPoint Presentation</vt:lpstr>
      <vt:lpstr>Fundamentals of LSS  Lean originated with 5 core principles used to drive continuous improvement</vt:lpstr>
      <vt:lpstr>Fundamentals of LSS  Applying the 5 principles</vt:lpstr>
      <vt:lpstr>Fundamentals of LSS Focus on the customer – the customer determines process purpose</vt:lpstr>
      <vt:lpstr>Make Value Flow &amp; Reduce Failure Lean systems focus around flow and “right first time”</vt:lpstr>
      <vt:lpstr>Value &amp; Failure demand Lean identifies two types of demand placed upon an organisation</vt:lpstr>
      <vt:lpstr>PowerPoint Presentation</vt:lpstr>
      <vt:lpstr>Result of LSS process improvement A Lean Six Sigma project impacts four performance dimensions</vt:lpstr>
      <vt:lpstr>Result of LSS process improvement Improving bot clients satisfaction and employees engagement </vt:lpstr>
      <vt:lpstr>A structured approach to problem solving </vt:lpstr>
      <vt:lpstr>An approach cadenced by engaging workshops</vt:lpstr>
      <vt:lpstr>Zooming through the 5 workshop approach</vt:lpstr>
      <vt:lpstr>Zooming through the 5 workshop approach</vt:lpstr>
      <vt:lpstr>Zooming through the 5 workshop approach</vt:lpstr>
      <vt:lpstr>Zooming through the 5 workshop approach</vt:lpstr>
      <vt:lpstr>Zooming through the 5 workshop approach</vt:lpstr>
      <vt:lpstr>Zooming through the 5 workshop approach</vt:lpstr>
      <vt:lpstr>Why it works</vt:lpstr>
      <vt:lpstr>The Deloitte 5 Workshop approach in detail Our focus is on enabling people to demonstrate change and quick returns</vt:lpstr>
      <vt:lpstr>Roles and responsibilities of the team</vt:lpstr>
      <vt:lpstr>Roles and responsibilities of the team</vt:lpstr>
      <vt:lpstr>Carrying out a Lean Project Standard planning and mobilized resources for a Lean project</vt:lpstr>
      <vt:lpstr>Agenda Day 1 - Introduction and Mobilisation </vt:lpstr>
      <vt:lpstr>The Project Charter A statement of the scope, objectives and participants in a project  </vt:lpstr>
      <vt:lpstr>Project Charter Establish a charter with a meaningful project title</vt:lpstr>
      <vt:lpstr>Example of a simple Project Charter</vt:lpstr>
      <vt:lpstr>Chanel’s Project Charter Example</vt:lpstr>
      <vt:lpstr>Focusing on the problem statement Making sure everyone understands and agrees what the problem is clearly</vt:lpstr>
      <vt:lpstr>Validate the problem statement and the scope with the team</vt:lpstr>
      <vt:lpstr>So What’s the Problem?</vt:lpstr>
      <vt:lpstr>Business Case Using the value tree to identify the business case</vt:lpstr>
      <vt:lpstr>Scope Using a SIPOC to help define your scope (start and finish) </vt:lpstr>
      <vt:lpstr>Chanel’s SIPOC Example</vt:lpstr>
      <vt:lpstr>Exercise 1 All Pizzas Great &amp; Small</vt:lpstr>
      <vt:lpstr>Exercise 1  Your Task</vt:lpstr>
      <vt:lpstr>Exercise 1a Project Charter (Example Answer)</vt:lpstr>
      <vt:lpstr>Exercise 1b SIPOC ( Example Answer)</vt:lpstr>
      <vt:lpstr>Exercise 1c Value Tree ( Example Answer) </vt:lpstr>
      <vt:lpstr>Agenda Day 1 - Introduction and Mobilisation </vt:lpstr>
      <vt:lpstr>PowerPoint Presentation</vt:lpstr>
      <vt:lpstr>PowerPoint Presentation</vt:lpstr>
      <vt:lpstr>Project governance arrangements A vital part of the project</vt:lpstr>
      <vt:lpstr>Typical Mobilisation Workshop Agenda An Overview</vt:lpstr>
      <vt:lpstr>PowerPoint Presentation</vt:lpstr>
      <vt:lpstr>Agenda Day 1 - Introduction and Mobilisation </vt:lpstr>
      <vt:lpstr>Introducing the Simulation Lets try and implement the approach </vt:lpstr>
      <vt:lpstr>Introducing the Simulation The important information</vt:lpstr>
      <vt:lpstr>Simulation Round 1 Allocation of Roles</vt:lpstr>
      <vt:lpstr>Simulation Round 1 Start</vt:lpstr>
      <vt:lpstr>Simulation Round 1 Feedback and post round summary</vt:lpstr>
      <vt:lpstr>Data and Information Requirements Collecting Data to understand the current state of the process</vt:lpstr>
      <vt:lpstr>Day 1 review and wrap up What we have covered today</vt:lpstr>
      <vt:lpstr>Looking ahead to Day 2 Day 2 - Current State 1, Current State 2</vt:lpstr>
      <vt:lpstr>PowerPoint Presentation</vt:lpstr>
      <vt:lpstr>WWW &amp; WBBI Your thoughts</vt:lpstr>
      <vt:lpstr>PowerPoint Presentation</vt:lpstr>
    </vt:vector>
  </TitlesOfParts>
  <Company>Deloitte &amp; Touche LLP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 Bates</dc:creator>
  <cp:lastModifiedBy>Muller, Xavier (FR - Paris)</cp:lastModifiedBy>
  <cp:revision>721</cp:revision>
  <cp:lastPrinted>2013-11-18T23:21:36Z</cp:lastPrinted>
  <dcterms:created xsi:type="dcterms:W3CDTF">2008-11-17T16:43:48Z</dcterms:created>
  <dcterms:modified xsi:type="dcterms:W3CDTF">2015-08-26T07:30:12Z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TDocType">
    <vt:lpwstr>Presentation</vt:lpwstr>
  </property>
</Properties>
</file>